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6.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Lst>
  <p:notesMasterIdLst>
    <p:notesMasterId r:id="rId158"/>
  </p:notesMasterIdLst>
  <p:sldIdLst>
    <p:sldId id="650" r:id="rId2"/>
    <p:sldId id="651" r:id="rId3"/>
    <p:sldId id="653" r:id="rId4"/>
    <p:sldId id="652" r:id="rId5"/>
    <p:sldId id="654" r:id="rId6"/>
    <p:sldId id="661" r:id="rId7"/>
    <p:sldId id="700" r:id="rId8"/>
    <p:sldId id="701" r:id="rId9"/>
    <p:sldId id="702" r:id="rId10"/>
    <p:sldId id="703" r:id="rId11"/>
    <p:sldId id="704" r:id="rId12"/>
    <p:sldId id="705" r:id="rId13"/>
    <p:sldId id="706" r:id="rId14"/>
    <p:sldId id="659" r:id="rId15"/>
    <p:sldId id="504" r:id="rId16"/>
    <p:sldId id="505" r:id="rId17"/>
    <p:sldId id="506" r:id="rId18"/>
    <p:sldId id="507" r:id="rId19"/>
    <p:sldId id="510" r:id="rId20"/>
    <p:sldId id="511" r:id="rId21"/>
    <p:sldId id="512" r:id="rId22"/>
    <p:sldId id="513" r:id="rId23"/>
    <p:sldId id="514" r:id="rId24"/>
    <p:sldId id="515" r:id="rId25"/>
    <p:sldId id="663" r:id="rId26"/>
    <p:sldId id="664" r:id="rId27"/>
    <p:sldId id="665" r:id="rId28"/>
    <p:sldId id="785" r:id="rId29"/>
    <p:sldId id="667" r:id="rId30"/>
    <p:sldId id="668" r:id="rId31"/>
    <p:sldId id="669" r:id="rId32"/>
    <p:sldId id="670" r:id="rId33"/>
    <p:sldId id="671" r:id="rId34"/>
    <p:sldId id="672" r:id="rId35"/>
    <p:sldId id="782" r:id="rId36"/>
    <p:sldId id="673" r:id="rId37"/>
    <p:sldId id="675" r:id="rId38"/>
    <p:sldId id="517" r:id="rId39"/>
    <p:sldId id="523" r:id="rId40"/>
    <p:sldId id="524" r:id="rId41"/>
    <p:sldId id="525" r:id="rId42"/>
    <p:sldId id="518" r:id="rId43"/>
    <p:sldId id="533" r:id="rId44"/>
    <p:sldId id="534" r:id="rId45"/>
    <p:sldId id="538" r:id="rId46"/>
    <p:sldId id="541" r:id="rId47"/>
    <p:sldId id="542" r:id="rId48"/>
    <p:sldId id="544" r:id="rId49"/>
    <p:sldId id="676" r:id="rId50"/>
    <p:sldId id="543" r:id="rId51"/>
    <p:sldId id="545" r:id="rId52"/>
    <p:sldId id="546" r:id="rId53"/>
    <p:sldId id="548" r:id="rId54"/>
    <p:sldId id="551" r:id="rId55"/>
    <p:sldId id="552" r:id="rId56"/>
    <p:sldId id="550" r:id="rId57"/>
    <p:sldId id="554" r:id="rId58"/>
    <p:sldId id="662" r:id="rId59"/>
    <p:sldId id="660" r:id="rId60"/>
    <p:sldId id="678" r:id="rId61"/>
    <p:sldId id="784" r:id="rId62"/>
    <p:sldId id="699" r:id="rId63"/>
    <p:sldId id="697" r:id="rId64"/>
    <p:sldId id="679" r:id="rId65"/>
    <p:sldId id="680" r:id="rId66"/>
    <p:sldId id="681" r:id="rId67"/>
    <p:sldId id="682" r:id="rId68"/>
    <p:sldId id="683" r:id="rId69"/>
    <p:sldId id="684" r:id="rId70"/>
    <p:sldId id="685" r:id="rId71"/>
    <p:sldId id="686" r:id="rId72"/>
    <p:sldId id="687" r:id="rId73"/>
    <p:sldId id="698" r:id="rId74"/>
    <p:sldId id="688" r:id="rId75"/>
    <p:sldId id="689" r:id="rId76"/>
    <p:sldId id="692" r:id="rId77"/>
    <p:sldId id="693" r:id="rId78"/>
    <p:sldId id="694" r:id="rId79"/>
    <p:sldId id="695" r:id="rId80"/>
    <p:sldId id="696" r:id="rId81"/>
    <p:sldId id="707" r:id="rId82"/>
    <p:sldId id="708" r:id="rId83"/>
    <p:sldId id="709" r:id="rId84"/>
    <p:sldId id="710" r:id="rId85"/>
    <p:sldId id="711" r:id="rId86"/>
    <p:sldId id="712" r:id="rId87"/>
    <p:sldId id="713" r:id="rId88"/>
    <p:sldId id="714" r:id="rId89"/>
    <p:sldId id="715" r:id="rId90"/>
    <p:sldId id="716" r:id="rId91"/>
    <p:sldId id="717" r:id="rId92"/>
    <p:sldId id="718" r:id="rId93"/>
    <p:sldId id="719" r:id="rId94"/>
    <p:sldId id="720" r:id="rId95"/>
    <p:sldId id="721" r:id="rId96"/>
    <p:sldId id="722" r:id="rId97"/>
    <p:sldId id="723" r:id="rId98"/>
    <p:sldId id="724" r:id="rId99"/>
    <p:sldId id="725" r:id="rId100"/>
    <p:sldId id="726" r:id="rId101"/>
    <p:sldId id="727" r:id="rId102"/>
    <p:sldId id="728" r:id="rId103"/>
    <p:sldId id="729" r:id="rId104"/>
    <p:sldId id="730" r:id="rId105"/>
    <p:sldId id="731" r:id="rId106"/>
    <p:sldId id="732" r:id="rId107"/>
    <p:sldId id="733" r:id="rId108"/>
    <p:sldId id="734" r:id="rId109"/>
    <p:sldId id="735" r:id="rId110"/>
    <p:sldId id="736" r:id="rId111"/>
    <p:sldId id="737" r:id="rId112"/>
    <p:sldId id="738" r:id="rId113"/>
    <p:sldId id="739" r:id="rId114"/>
    <p:sldId id="740" r:id="rId115"/>
    <p:sldId id="741" r:id="rId116"/>
    <p:sldId id="742" r:id="rId117"/>
    <p:sldId id="743" r:id="rId118"/>
    <p:sldId id="744" r:id="rId119"/>
    <p:sldId id="745" r:id="rId120"/>
    <p:sldId id="746" r:id="rId121"/>
    <p:sldId id="747" r:id="rId122"/>
    <p:sldId id="748" r:id="rId123"/>
    <p:sldId id="749" r:id="rId124"/>
    <p:sldId id="750" r:id="rId125"/>
    <p:sldId id="751" r:id="rId126"/>
    <p:sldId id="752" r:id="rId127"/>
    <p:sldId id="753" r:id="rId128"/>
    <p:sldId id="754" r:id="rId129"/>
    <p:sldId id="755" r:id="rId130"/>
    <p:sldId id="756" r:id="rId131"/>
    <p:sldId id="757" r:id="rId132"/>
    <p:sldId id="758" r:id="rId133"/>
    <p:sldId id="759" r:id="rId134"/>
    <p:sldId id="760" r:id="rId135"/>
    <p:sldId id="761" r:id="rId136"/>
    <p:sldId id="762" r:id="rId137"/>
    <p:sldId id="763" r:id="rId138"/>
    <p:sldId id="764" r:id="rId139"/>
    <p:sldId id="765" r:id="rId140"/>
    <p:sldId id="766" r:id="rId141"/>
    <p:sldId id="767" r:id="rId142"/>
    <p:sldId id="768" r:id="rId143"/>
    <p:sldId id="769" r:id="rId144"/>
    <p:sldId id="770" r:id="rId145"/>
    <p:sldId id="771" r:id="rId146"/>
    <p:sldId id="772" r:id="rId147"/>
    <p:sldId id="773" r:id="rId148"/>
    <p:sldId id="774" r:id="rId149"/>
    <p:sldId id="775" r:id="rId150"/>
    <p:sldId id="776" r:id="rId151"/>
    <p:sldId id="777" r:id="rId152"/>
    <p:sldId id="778" r:id="rId153"/>
    <p:sldId id="779" r:id="rId154"/>
    <p:sldId id="780" r:id="rId155"/>
    <p:sldId id="781" r:id="rId156"/>
    <p:sldId id="649" r:id="rId15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4C7"/>
    <a:srgbClr val="BCB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34" autoAdjust="0"/>
    <p:restoredTop sz="96154" autoAdjust="0"/>
  </p:normalViewPr>
  <p:slideViewPr>
    <p:cSldViewPr>
      <p:cViewPr varScale="1">
        <p:scale>
          <a:sx n="76" d="100"/>
          <a:sy n="76" d="100"/>
        </p:scale>
        <p:origin x="36" y="48"/>
      </p:cViewPr>
      <p:guideLst>
        <p:guide orient="horz" pos="1620"/>
        <p:guide pos="2880"/>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89" d="100"/>
        <a:sy n="89"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_rels/viewProps.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13162-D2B1-4E72-8421-DEC99C0AB2F9}" type="doc">
      <dgm:prSet loTypeId="urn:microsoft.com/office/officeart/2005/8/layout/venn2" loCatId="relationship" qsTypeId="urn:microsoft.com/office/officeart/2005/8/quickstyle/3d2#1" qsCatId="3D" csTypeId="urn:microsoft.com/office/officeart/2005/8/colors/accent1_1" csCatId="accent1" phldr="1"/>
      <dgm:spPr/>
      <dgm:t>
        <a:bodyPr/>
        <a:lstStyle/>
        <a:p>
          <a:endParaRPr lang="zh-CN" altLang="en-US"/>
        </a:p>
      </dgm:t>
    </dgm:pt>
    <dgm:pt modelId="{AB44A0C3-4240-49B9-AC86-148572FF5805}">
      <dgm:prSet phldrT="[文本]"/>
      <dgm:spPr/>
      <dgm:t>
        <a:bodyPr/>
        <a:lstStyle/>
        <a:p>
          <a:r>
            <a:rPr lang="zh-CN" altLang="en-US" dirty="0"/>
            <a:t>用户</a:t>
          </a:r>
        </a:p>
      </dgm:t>
    </dgm:pt>
    <dgm:pt modelId="{B915546E-C617-40E8-A579-B0E48C208EC6}" type="parTrans" cxnId="{53D5C473-22A7-445F-91A6-2F634FBBA812}">
      <dgm:prSet/>
      <dgm:spPr/>
      <dgm:t>
        <a:bodyPr/>
        <a:lstStyle/>
        <a:p>
          <a:endParaRPr lang="zh-CN" altLang="en-US"/>
        </a:p>
      </dgm:t>
    </dgm:pt>
    <dgm:pt modelId="{FDFB8E6F-B5AF-45E5-B714-8FC006B33817}" type="sibTrans" cxnId="{53D5C473-22A7-445F-91A6-2F634FBBA812}">
      <dgm:prSet/>
      <dgm:spPr/>
      <dgm:t>
        <a:bodyPr/>
        <a:lstStyle/>
        <a:p>
          <a:endParaRPr lang="zh-CN" altLang="en-US"/>
        </a:p>
      </dgm:t>
    </dgm:pt>
    <dgm:pt modelId="{6A5E6608-FAC2-4921-93AB-F72B4C82361C}">
      <dgm:prSet phldrT="[文本]"/>
      <dgm:spPr>
        <a:solidFill>
          <a:schemeClr val="accent6">
            <a:lumMod val="40000"/>
            <a:lumOff val="60000"/>
          </a:schemeClr>
        </a:solidFill>
      </dgm:spPr>
      <dgm:t>
        <a:bodyPr/>
        <a:lstStyle/>
        <a:p>
          <a:r>
            <a:rPr lang="zh-CN" altLang="en-US" b="1" dirty="0"/>
            <a:t>应用软件</a:t>
          </a:r>
        </a:p>
      </dgm:t>
    </dgm:pt>
    <dgm:pt modelId="{F10439C4-E1E5-41B5-AB97-2F378FC457F8}" type="parTrans" cxnId="{672EE0AA-A4B1-4285-905D-87A35C05FB23}">
      <dgm:prSet/>
      <dgm:spPr/>
      <dgm:t>
        <a:bodyPr/>
        <a:lstStyle/>
        <a:p>
          <a:endParaRPr lang="zh-CN" altLang="en-US"/>
        </a:p>
      </dgm:t>
    </dgm:pt>
    <dgm:pt modelId="{99B5516A-9C15-4638-815E-CC9FE5E38B8D}" type="sibTrans" cxnId="{672EE0AA-A4B1-4285-905D-87A35C05FB23}">
      <dgm:prSet/>
      <dgm:spPr/>
      <dgm:t>
        <a:bodyPr/>
        <a:lstStyle/>
        <a:p>
          <a:endParaRPr lang="zh-CN" altLang="en-US"/>
        </a:p>
      </dgm:t>
    </dgm:pt>
    <dgm:pt modelId="{46755EED-FEF9-4063-BA87-870AF3814974}">
      <dgm:prSet phldrT="[文本]"/>
      <dgm:spPr>
        <a:solidFill>
          <a:schemeClr val="accent6">
            <a:lumMod val="75000"/>
          </a:schemeClr>
        </a:solidFill>
      </dgm:spPr>
      <dgm:t>
        <a:bodyPr/>
        <a:lstStyle/>
        <a:p>
          <a:r>
            <a:rPr lang="zh-CN" altLang="en-US" b="1" dirty="0"/>
            <a:t>系统软件</a:t>
          </a:r>
        </a:p>
      </dgm:t>
    </dgm:pt>
    <dgm:pt modelId="{48A5D27F-DC62-4889-96B1-1517D4719F04}" type="parTrans" cxnId="{BBAAC3B6-DB27-4FD2-9713-41C664F2CA1D}">
      <dgm:prSet/>
      <dgm:spPr/>
      <dgm:t>
        <a:bodyPr/>
        <a:lstStyle/>
        <a:p>
          <a:endParaRPr lang="zh-CN" altLang="en-US"/>
        </a:p>
      </dgm:t>
    </dgm:pt>
    <dgm:pt modelId="{D9BA3AB9-CE0E-4104-AE64-2C95B2E97E30}" type="sibTrans" cxnId="{BBAAC3B6-DB27-4FD2-9713-41C664F2CA1D}">
      <dgm:prSet/>
      <dgm:spPr/>
      <dgm:t>
        <a:bodyPr/>
        <a:lstStyle/>
        <a:p>
          <a:endParaRPr lang="zh-CN" altLang="en-US"/>
        </a:p>
      </dgm:t>
    </dgm:pt>
    <dgm:pt modelId="{D0CBA98F-83F1-479E-B632-DF126BB7ADC8}">
      <dgm:prSet phldrT="[文本]"/>
      <dgm:spPr/>
      <dgm:t>
        <a:bodyPr/>
        <a:lstStyle/>
        <a:p>
          <a:r>
            <a:rPr lang="zh-CN" altLang="en-US" dirty="0"/>
            <a:t>硬件</a:t>
          </a:r>
        </a:p>
      </dgm:t>
    </dgm:pt>
    <dgm:pt modelId="{AE7D7F87-2C2D-41BF-81E9-15E2C4A692AB}" type="parTrans" cxnId="{A252E1C3-58A5-4937-98B7-69A6EB027092}">
      <dgm:prSet/>
      <dgm:spPr/>
      <dgm:t>
        <a:bodyPr/>
        <a:lstStyle/>
        <a:p>
          <a:endParaRPr lang="zh-CN" altLang="en-US"/>
        </a:p>
      </dgm:t>
    </dgm:pt>
    <dgm:pt modelId="{2094D99F-5EC0-4521-9A7C-A4C1488EAA26}" type="sibTrans" cxnId="{A252E1C3-58A5-4937-98B7-69A6EB027092}">
      <dgm:prSet/>
      <dgm:spPr/>
      <dgm:t>
        <a:bodyPr/>
        <a:lstStyle/>
        <a:p>
          <a:endParaRPr lang="zh-CN" altLang="en-US"/>
        </a:p>
      </dgm:t>
    </dgm:pt>
    <dgm:pt modelId="{E77619FE-797D-44B2-99A7-21CAA56C1009}" type="pres">
      <dgm:prSet presAssocID="{47F13162-D2B1-4E72-8421-DEC99C0AB2F9}" presName="Name0" presStyleCnt="0">
        <dgm:presLayoutVars>
          <dgm:chMax val="7"/>
          <dgm:resizeHandles val="exact"/>
        </dgm:presLayoutVars>
      </dgm:prSet>
      <dgm:spPr/>
    </dgm:pt>
    <dgm:pt modelId="{8746D105-BFB1-4E43-9F4A-9E9071306951}" type="pres">
      <dgm:prSet presAssocID="{47F13162-D2B1-4E72-8421-DEC99C0AB2F9}" presName="comp1" presStyleCnt="0"/>
      <dgm:spPr/>
    </dgm:pt>
    <dgm:pt modelId="{122B480D-09B8-4E19-A7B6-12705EC72E8C}" type="pres">
      <dgm:prSet presAssocID="{47F13162-D2B1-4E72-8421-DEC99C0AB2F9}" presName="circle1" presStyleLbl="node1" presStyleIdx="0" presStyleCnt="4"/>
      <dgm:spPr/>
    </dgm:pt>
    <dgm:pt modelId="{4765ED68-06F3-4E9A-B375-4A6E603B9C73}" type="pres">
      <dgm:prSet presAssocID="{47F13162-D2B1-4E72-8421-DEC99C0AB2F9}" presName="c1text" presStyleLbl="node1" presStyleIdx="0" presStyleCnt="4">
        <dgm:presLayoutVars>
          <dgm:bulletEnabled val="1"/>
        </dgm:presLayoutVars>
      </dgm:prSet>
      <dgm:spPr/>
    </dgm:pt>
    <dgm:pt modelId="{F0D98DC0-AB0D-47E8-90A8-445A83EA11F2}" type="pres">
      <dgm:prSet presAssocID="{47F13162-D2B1-4E72-8421-DEC99C0AB2F9}" presName="comp2" presStyleCnt="0"/>
      <dgm:spPr/>
    </dgm:pt>
    <dgm:pt modelId="{57D6C807-0B5D-43BA-9010-33D6DCABC2F0}" type="pres">
      <dgm:prSet presAssocID="{47F13162-D2B1-4E72-8421-DEC99C0AB2F9}" presName="circle2" presStyleLbl="node1" presStyleIdx="1" presStyleCnt="4"/>
      <dgm:spPr/>
    </dgm:pt>
    <dgm:pt modelId="{466D9800-AA65-406A-BE02-6F354D5D4399}" type="pres">
      <dgm:prSet presAssocID="{47F13162-D2B1-4E72-8421-DEC99C0AB2F9}" presName="c2text" presStyleLbl="node1" presStyleIdx="1" presStyleCnt="4">
        <dgm:presLayoutVars>
          <dgm:bulletEnabled val="1"/>
        </dgm:presLayoutVars>
      </dgm:prSet>
      <dgm:spPr/>
    </dgm:pt>
    <dgm:pt modelId="{A96B3613-102C-486E-BBF8-73738F742A41}" type="pres">
      <dgm:prSet presAssocID="{47F13162-D2B1-4E72-8421-DEC99C0AB2F9}" presName="comp3" presStyleCnt="0"/>
      <dgm:spPr/>
    </dgm:pt>
    <dgm:pt modelId="{841E3A71-6904-4DEF-B610-351A4149F40E}" type="pres">
      <dgm:prSet presAssocID="{47F13162-D2B1-4E72-8421-DEC99C0AB2F9}" presName="circle3" presStyleLbl="node1" presStyleIdx="2" presStyleCnt="4"/>
      <dgm:spPr/>
    </dgm:pt>
    <dgm:pt modelId="{933A01BC-7BC2-4029-918F-50A2DE2B8FB0}" type="pres">
      <dgm:prSet presAssocID="{47F13162-D2B1-4E72-8421-DEC99C0AB2F9}" presName="c3text" presStyleLbl="node1" presStyleIdx="2" presStyleCnt="4">
        <dgm:presLayoutVars>
          <dgm:bulletEnabled val="1"/>
        </dgm:presLayoutVars>
      </dgm:prSet>
      <dgm:spPr/>
    </dgm:pt>
    <dgm:pt modelId="{DEAE3142-C186-4E67-8751-D637D8324095}" type="pres">
      <dgm:prSet presAssocID="{47F13162-D2B1-4E72-8421-DEC99C0AB2F9}" presName="comp4" presStyleCnt="0"/>
      <dgm:spPr/>
    </dgm:pt>
    <dgm:pt modelId="{3347484E-D52C-479A-AABA-E2C1AD74492C}" type="pres">
      <dgm:prSet presAssocID="{47F13162-D2B1-4E72-8421-DEC99C0AB2F9}" presName="circle4" presStyleLbl="node1" presStyleIdx="3" presStyleCnt="4"/>
      <dgm:spPr/>
    </dgm:pt>
    <dgm:pt modelId="{44606556-92AE-4350-8F9E-9D9B9E3F6D64}" type="pres">
      <dgm:prSet presAssocID="{47F13162-D2B1-4E72-8421-DEC99C0AB2F9}" presName="c4text" presStyleLbl="node1" presStyleIdx="3" presStyleCnt="4">
        <dgm:presLayoutVars>
          <dgm:bulletEnabled val="1"/>
        </dgm:presLayoutVars>
      </dgm:prSet>
      <dgm:spPr/>
    </dgm:pt>
  </dgm:ptLst>
  <dgm:cxnLst>
    <dgm:cxn modelId="{73BCCB05-5C59-414D-8AB0-7A9540417674}" type="presOf" srcId="{46755EED-FEF9-4063-BA87-870AF3814974}" destId="{933A01BC-7BC2-4029-918F-50A2DE2B8FB0}" srcOrd="1" destOrd="0" presId="urn:microsoft.com/office/officeart/2005/8/layout/venn2"/>
    <dgm:cxn modelId="{21E53635-66FF-43F9-B09D-B6EE78AFE440}" type="presOf" srcId="{AB44A0C3-4240-49B9-AC86-148572FF5805}" destId="{122B480D-09B8-4E19-A7B6-12705EC72E8C}" srcOrd="0" destOrd="0" presId="urn:microsoft.com/office/officeart/2005/8/layout/venn2"/>
    <dgm:cxn modelId="{FD445F5B-A687-47D6-A77A-3152CC9FDD20}" type="presOf" srcId="{6A5E6608-FAC2-4921-93AB-F72B4C82361C}" destId="{466D9800-AA65-406A-BE02-6F354D5D4399}" srcOrd="1" destOrd="0" presId="urn:microsoft.com/office/officeart/2005/8/layout/venn2"/>
    <dgm:cxn modelId="{53D5C473-22A7-445F-91A6-2F634FBBA812}" srcId="{47F13162-D2B1-4E72-8421-DEC99C0AB2F9}" destId="{AB44A0C3-4240-49B9-AC86-148572FF5805}" srcOrd="0" destOrd="0" parTransId="{B915546E-C617-40E8-A579-B0E48C208EC6}" sibTransId="{FDFB8E6F-B5AF-45E5-B714-8FC006B33817}"/>
    <dgm:cxn modelId="{4097737E-BE7A-4ACC-BB81-2A41EBF7D9CD}" type="presOf" srcId="{D0CBA98F-83F1-479E-B632-DF126BB7ADC8}" destId="{44606556-92AE-4350-8F9E-9D9B9E3F6D64}" srcOrd="1" destOrd="0" presId="urn:microsoft.com/office/officeart/2005/8/layout/venn2"/>
    <dgm:cxn modelId="{77E9867E-2669-468A-B86D-9837E956E6A2}" type="presOf" srcId="{6A5E6608-FAC2-4921-93AB-F72B4C82361C}" destId="{57D6C807-0B5D-43BA-9010-33D6DCABC2F0}" srcOrd="0" destOrd="0" presId="urn:microsoft.com/office/officeart/2005/8/layout/venn2"/>
    <dgm:cxn modelId="{0964468E-BA2C-4EBF-82B4-FB0E5648C5D8}" type="presOf" srcId="{AB44A0C3-4240-49B9-AC86-148572FF5805}" destId="{4765ED68-06F3-4E9A-B375-4A6E603B9C73}" srcOrd="1" destOrd="0" presId="urn:microsoft.com/office/officeart/2005/8/layout/venn2"/>
    <dgm:cxn modelId="{672EE0AA-A4B1-4285-905D-87A35C05FB23}" srcId="{47F13162-D2B1-4E72-8421-DEC99C0AB2F9}" destId="{6A5E6608-FAC2-4921-93AB-F72B4C82361C}" srcOrd="1" destOrd="0" parTransId="{F10439C4-E1E5-41B5-AB97-2F378FC457F8}" sibTransId="{99B5516A-9C15-4638-815E-CC9FE5E38B8D}"/>
    <dgm:cxn modelId="{BBAAC3B6-DB27-4FD2-9713-41C664F2CA1D}" srcId="{47F13162-D2B1-4E72-8421-DEC99C0AB2F9}" destId="{46755EED-FEF9-4063-BA87-870AF3814974}" srcOrd="2" destOrd="0" parTransId="{48A5D27F-DC62-4889-96B1-1517D4719F04}" sibTransId="{D9BA3AB9-CE0E-4104-AE64-2C95B2E97E30}"/>
    <dgm:cxn modelId="{D29C4BBF-1701-4F78-8AB9-0FBD05E97412}" type="presOf" srcId="{46755EED-FEF9-4063-BA87-870AF3814974}" destId="{841E3A71-6904-4DEF-B610-351A4149F40E}" srcOrd="0" destOrd="0" presId="urn:microsoft.com/office/officeart/2005/8/layout/venn2"/>
    <dgm:cxn modelId="{A252E1C3-58A5-4937-98B7-69A6EB027092}" srcId="{47F13162-D2B1-4E72-8421-DEC99C0AB2F9}" destId="{D0CBA98F-83F1-479E-B632-DF126BB7ADC8}" srcOrd="3" destOrd="0" parTransId="{AE7D7F87-2C2D-41BF-81E9-15E2C4A692AB}" sibTransId="{2094D99F-5EC0-4521-9A7C-A4C1488EAA26}"/>
    <dgm:cxn modelId="{D0E806CB-45A6-487B-A18A-DAC07E67E4B9}" type="presOf" srcId="{47F13162-D2B1-4E72-8421-DEC99C0AB2F9}" destId="{E77619FE-797D-44B2-99A7-21CAA56C1009}" srcOrd="0" destOrd="0" presId="urn:microsoft.com/office/officeart/2005/8/layout/venn2"/>
    <dgm:cxn modelId="{4FED83CE-55B3-43D3-A041-546A9E5E1E16}" type="presOf" srcId="{D0CBA98F-83F1-479E-B632-DF126BB7ADC8}" destId="{3347484E-D52C-479A-AABA-E2C1AD74492C}" srcOrd="0" destOrd="0" presId="urn:microsoft.com/office/officeart/2005/8/layout/venn2"/>
    <dgm:cxn modelId="{BFE8A1C5-EA24-44BE-B382-18DB71F07ADB}" type="presParOf" srcId="{E77619FE-797D-44B2-99A7-21CAA56C1009}" destId="{8746D105-BFB1-4E43-9F4A-9E9071306951}" srcOrd="0" destOrd="0" presId="urn:microsoft.com/office/officeart/2005/8/layout/venn2"/>
    <dgm:cxn modelId="{3E7BEB68-0FA9-45B3-8B34-14C54F02E277}" type="presParOf" srcId="{8746D105-BFB1-4E43-9F4A-9E9071306951}" destId="{122B480D-09B8-4E19-A7B6-12705EC72E8C}" srcOrd="0" destOrd="0" presId="urn:microsoft.com/office/officeart/2005/8/layout/venn2"/>
    <dgm:cxn modelId="{C803C59F-424C-4992-94CD-57D99C8E1F7D}" type="presParOf" srcId="{8746D105-BFB1-4E43-9F4A-9E9071306951}" destId="{4765ED68-06F3-4E9A-B375-4A6E603B9C73}" srcOrd="1" destOrd="0" presId="urn:microsoft.com/office/officeart/2005/8/layout/venn2"/>
    <dgm:cxn modelId="{F1587E9E-61F4-4656-892E-E9FE9530810B}" type="presParOf" srcId="{E77619FE-797D-44B2-99A7-21CAA56C1009}" destId="{F0D98DC0-AB0D-47E8-90A8-445A83EA11F2}" srcOrd="1" destOrd="0" presId="urn:microsoft.com/office/officeart/2005/8/layout/venn2"/>
    <dgm:cxn modelId="{6DC91A56-D842-4CE1-BA63-CD8B28D86CA3}" type="presParOf" srcId="{F0D98DC0-AB0D-47E8-90A8-445A83EA11F2}" destId="{57D6C807-0B5D-43BA-9010-33D6DCABC2F0}" srcOrd="0" destOrd="0" presId="urn:microsoft.com/office/officeart/2005/8/layout/venn2"/>
    <dgm:cxn modelId="{098EDED2-2D93-4E5B-ACC8-E02641544E7E}" type="presParOf" srcId="{F0D98DC0-AB0D-47E8-90A8-445A83EA11F2}" destId="{466D9800-AA65-406A-BE02-6F354D5D4399}" srcOrd="1" destOrd="0" presId="urn:microsoft.com/office/officeart/2005/8/layout/venn2"/>
    <dgm:cxn modelId="{87E31008-BE5F-4F53-BC48-5D3D9F5C6FDE}" type="presParOf" srcId="{E77619FE-797D-44B2-99A7-21CAA56C1009}" destId="{A96B3613-102C-486E-BBF8-73738F742A41}" srcOrd="2" destOrd="0" presId="urn:microsoft.com/office/officeart/2005/8/layout/venn2"/>
    <dgm:cxn modelId="{2E58348E-6BFF-4A34-BA47-C76F896CF9C3}" type="presParOf" srcId="{A96B3613-102C-486E-BBF8-73738F742A41}" destId="{841E3A71-6904-4DEF-B610-351A4149F40E}" srcOrd="0" destOrd="0" presId="urn:microsoft.com/office/officeart/2005/8/layout/venn2"/>
    <dgm:cxn modelId="{85F26460-7B85-4C4F-A1D6-D14C286DD54A}" type="presParOf" srcId="{A96B3613-102C-486E-BBF8-73738F742A41}" destId="{933A01BC-7BC2-4029-918F-50A2DE2B8FB0}" srcOrd="1" destOrd="0" presId="urn:microsoft.com/office/officeart/2005/8/layout/venn2"/>
    <dgm:cxn modelId="{0AA2A909-14CC-4A03-AF93-669ACFFC661D}" type="presParOf" srcId="{E77619FE-797D-44B2-99A7-21CAA56C1009}" destId="{DEAE3142-C186-4E67-8751-D637D8324095}" srcOrd="3" destOrd="0" presId="urn:microsoft.com/office/officeart/2005/8/layout/venn2"/>
    <dgm:cxn modelId="{438818D8-ADD4-4C0F-871F-630CB1B5B901}" type="presParOf" srcId="{DEAE3142-C186-4E67-8751-D637D8324095}" destId="{3347484E-D52C-479A-AABA-E2C1AD74492C}" srcOrd="0" destOrd="0" presId="urn:microsoft.com/office/officeart/2005/8/layout/venn2"/>
    <dgm:cxn modelId="{5A98596A-6F4F-4C13-B52E-0D70F4FC1FE8}" type="presParOf" srcId="{DEAE3142-C186-4E67-8751-D637D8324095}" destId="{44606556-92AE-4350-8F9E-9D9B9E3F6D6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2ADCB-C89F-4E7D-BC1B-CEBB4BD3DB92}" type="doc">
      <dgm:prSet loTypeId="urn:microsoft.com/office/officeart/2005/8/layout/hierarchy1" loCatId="hierarchy" qsTypeId="urn:microsoft.com/office/officeart/2005/8/quickstyle/simple3" qsCatId="simple" csTypeId="urn:microsoft.com/office/officeart/2005/8/colors/accent1_2" csCatId="accent1" phldr="1"/>
      <dgm:spPr/>
      <dgm:t>
        <a:bodyPr/>
        <a:lstStyle/>
        <a:p>
          <a:endParaRPr lang="zh-CN" altLang="en-US"/>
        </a:p>
      </dgm:t>
    </dgm:pt>
    <dgm:pt modelId="{4992EC14-4673-48A2-A0F1-3988F28E7EDD}">
      <dgm:prSet phldrT="[文本]"/>
      <dgm:spPr/>
      <dgm:t>
        <a:bodyPr/>
        <a:lstStyle/>
        <a:p>
          <a:r>
            <a:rPr lang="zh-CN" altLang="en-US" dirty="0"/>
            <a:t>计算机软件</a:t>
          </a:r>
        </a:p>
      </dgm:t>
    </dgm:pt>
    <dgm:pt modelId="{743407A6-65DF-410A-949D-1DE24B52BF4F}" type="parTrans" cxnId="{E12640A6-5D2A-4739-82F7-76F60C6F3B1D}">
      <dgm:prSet/>
      <dgm:spPr/>
      <dgm:t>
        <a:bodyPr/>
        <a:lstStyle/>
        <a:p>
          <a:endParaRPr lang="zh-CN" altLang="en-US"/>
        </a:p>
      </dgm:t>
    </dgm:pt>
    <dgm:pt modelId="{7A46F1D4-0C61-431B-A88D-A52D7A104483}" type="sibTrans" cxnId="{E12640A6-5D2A-4739-82F7-76F60C6F3B1D}">
      <dgm:prSet/>
      <dgm:spPr/>
      <dgm:t>
        <a:bodyPr/>
        <a:lstStyle/>
        <a:p>
          <a:endParaRPr lang="zh-CN" altLang="en-US"/>
        </a:p>
      </dgm:t>
    </dgm:pt>
    <dgm:pt modelId="{43121E82-A1C1-49BA-B92D-F370E59EA9A1}">
      <dgm:prSet phldrT="[文本]"/>
      <dgm:spPr/>
      <dgm:t>
        <a:bodyPr/>
        <a:lstStyle/>
        <a:p>
          <a:r>
            <a:rPr lang="zh-CN" dirty="0"/>
            <a:t>系统软件</a:t>
          </a:r>
          <a:endParaRPr lang="zh-CN" altLang="en-US" dirty="0"/>
        </a:p>
      </dgm:t>
    </dgm:pt>
    <dgm:pt modelId="{03E420FE-AA2F-4105-8DD0-54C43D73527E}" type="parTrans" cxnId="{297F0D8D-971C-42F5-B07E-C71EDFD2825D}">
      <dgm:prSet/>
      <dgm:spPr/>
      <dgm:t>
        <a:bodyPr/>
        <a:lstStyle/>
        <a:p>
          <a:endParaRPr lang="zh-CN" altLang="en-US"/>
        </a:p>
      </dgm:t>
    </dgm:pt>
    <dgm:pt modelId="{BA9D39EF-896F-442E-A369-BB829BEB815B}" type="sibTrans" cxnId="{297F0D8D-971C-42F5-B07E-C71EDFD2825D}">
      <dgm:prSet/>
      <dgm:spPr/>
      <dgm:t>
        <a:bodyPr/>
        <a:lstStyle/>
        <a:p>
          <a:endParaRPr lang="zh-CN" altLang="en-US"/>
        </a:p>
      </dgm:t>
    </dgm:pt>
    <dgm:pt modelId="{B9CA1006-ADFF-4095-8FCF-63494B385944}">
      <dgm:prSet phldrT="[文本]"/>
      <dgm:spPr/>
      <dgm:t>
        <a:bodyPr/>
        <a:lstStyle/>
        <a:p>
          <a:r>
            <a:rPr lang="zh-CN" altLang="en-US" dirty="0"/>
            <a:t>应用软件</a:t>
          </a:r>
        </a:p>
      </dgm:t>
    </dgm:pt>
    <dgm:pt modelId="{22A7F5DC-7157-4BBC-A461-38F2793D441C}" type="parTrans" cxnId="{844A7219-4DDC-4D2D-AC08-3EC0BE2C598F}">
      <dgm:prSet/>
      <dgm:spPr/>
      <dgm:t>
        <a:bodyPr/>
        <a:lstStyle/>
        <a:p>
          <a:endParaRPr lang="zh-CN" altLang="en-US"/>
        </a:p>
      </dgm:t>
    </dgm:pt>
    <dgm:pt modelId="{CC45A157-E1F4-4382-B4DC-7DEC0BCE9A53}" type="sibTrans" cxnId="{844A7219-4DDC-4D2D-AC08-3EC0BE2C598F}">
      <dgm:prSet/>
      <dgm:spPr/>
      <dgm:t>
        <a:bodyPr/>
        <a:lstStyle/>
        <a:p>
          <a:endParaRPr lang="zh-CN" altLang="en-US"/>
        </a:p>
      </dgm:t>
    </dgm:pt>
    <dgm:pt modelId="{05EC8AE0-D8F0-43E9-83DE-9287C5AE8198}">
      <dgm:prSet phldrT="[文本]"/>
      <dgm:spPr/>
      <dgm:t>
        <a:bodyPr/>
        <a:lstStyle/>
        <a:p>
          <a:r>
            <a:rPr lang="zh-CN" dirty="0"/>
            <a:t>操作系统</a:t>
          </a:r>
          <a:endParaRPr lang="zh-CN" altLang="en-US" dirty="0"/>
        </a:p>
      </dgm:t>
    </dgm:pt>
    <dgm:pt modelId="{506AC885-C377-438F-8A67-2964A868D2BD}" type="parTrans" cxnId="{E98DEBC4-1D75-4823-AD02-6107CB1D5637}">
      <dgm:prSet/>
      <dgm:spPr/>
      <dgm:t>
        <a:bodyPr/>
        <a:lstStyle/>
        <a:p>
          <a:endParaRPr lang="zh-CN" altLang="en-US"/>
        </a:p>
      </dgm:t>
    </dgm:pt>
    <dgm:pt modelId="{52D16609-8B58-4643-9256-517BD0736EFC}" type="sibTrans" cxnId="{E98DEBC4-1D75-4823-AD02-6107CB1D5637}">
      <dgm:prSet/>
      <dgm:spPr/>
      <dgm:t>
        <a:bodyPr/>
        <a:lstStyle/>
        <a:p>
          <a:endParaRPr lang="zh-CN" altLang="en-US"/>
        </a:p>
      </dgm:t>
    </dgm:pt>
    <dgm:pt modelId="{02AD9FEA-9E83-4386-A763-8A4FA225B130}">
      <dgm:prSet phldrT="[文本]"/>
      <dgm:spPr/>
      <dgm:t>
        <a:bodyPr/>
        <a:lstStyle/>
        <a:p>
          <a:r>
            <a:rPr lang="zh-CN" dirty="0"/>
            <a:t>语言处</a:t>
          </a:r>
          <a:endParaRPr lang="en-US" altLang="zh-CN" dirty="0"/>
        </a:p>
        <a:p>
          <a:r>
            <a:rPr lang="zh-CN" dirty="0"/>
            <a:t>理程序</a:t>
          </a:r>
          <a:endParaRPr lang="zh-CN" altLang="en-US" dirty="0"/>
        </a:p>
      </dgm:t>
    </dgm:pt>
    <dgm:pt modelId="{44769B51-B3A6-4603-B689-ADD2A06004B7}" type="parTrans" cxnId="{CEEA2B56-1468-458C-9EAD-64E0FD3B1EC0}">
      <dgm:prSet/>
      <dgm:spPr/>
      <dgm:t>
        <a:bodyPr/>
        <a:lstStyle/>
        <a:p>
          <a:endParaRPr lang="zh-CN" altLang="en-US"/>
        </a:p>
      </dgm:t>
    </dgm:pt>
    <dgm:pt modelId="{55C10BA4-92D0-4ED4-93B0-FDA0D5BB528F}" type="sibTrans" cxnId="{CEEA2B56-1468-458C-9EAD-64E0FD3B1EC0}">
      <dgm:prSet/>
      <dgm:spPr/>
      <dgm:t>
        <a:bodyPr/>
        <a:lstStyle/>
        <a:p>
          <a:endParaRPr lang="zh-CN" altLang="en-US"/>
        </a:p>
      </dgm:t>
    </dgm:pt>
    <dgm:pt modelId="{0A832E2F-68CD-4515-B018-2BBF55916730}">
      <dgm:prSet phldrT="[文本]"/>
      <dgm:spPr/>
      <dgm:t>
        <a:bodyPr/>
        <a:lstStyle/>
        <a:p>
          <a:r>
            <a:rPr lang="zh-CN" dirty="0"/>
            <a:t>数据库</a:t>
          </a:r>
          <a:endParaRPr lang="en-US" altLang="zh-CN" dirty="0"/>
        </a:p>
        <a:p>
          <a:r>
            <a:rPr lang="zh-CN" dirty="0"/>
            <a:t>管理系统</a:t>
          </a:r>
          <a:endParaRPr lang="zh-CN" altLang="en-US" dirty="0"/>
        </a:p>
      </dgm:t>
    </dgm:pt>
    <dgm:pt modelId="{1A0BD41B-D7ED-4791-A4E2-49F801195344}" type="parTrans" cxnId="{268A2CDD-8321-4F3F-A040-B5FC267A380C}">
      <dgm:prSet/>
      <dgm:spPr/>
      <dgm:t>
        <a:bodyPr/>
        <a:lstStyle/>
        <a:p>
          <a:endParaRPr lang="zh-CN" altLang="en-US"/>
        </a:p>
      </dgm:t>
    </dgm:pt>
    <dgm:pt modelId="{6866FD28-03C7-4C9D-B7F7-675E0B950953}" type="sibTrans" cxnId="{268A2CDD-8321-4F3F-A040-B5FC267A380C}">
      <dgm:prSet/>
      <dgm:spPr/>
      <dgm:t>
        <a:bodyPr/>
        <a:lstStyle/>
        <a:p>
          <a:endParaRPr lang="zh-CN" altLang="en-US"/>
        </a:p>
      </dgm:t>
    </dgm:pt>
    <dgm:pt modelId="{C86CB5B6-F835-4361-9E30-C3E111CA0379}">
      <dgm:prSet phldrT="[文本]"/>
      <dgm:spPr/>
      <dgm:t>
        <a:bodyPr/>
        <a:lstStyle/>
        <a:p>
          <a:r>
            <a:rPr lang="zh-CN" dirty="0"/>
            <a:t>系统支撑和服务程序</a:t>
          </a:r>
          <a:endParaRPr lang="zh-CN" altLang="en-US" dirty="0"/>
        </a:p>
      </dgm:t>
    </dgm:pt>
    <dgm:pt modelId="{6FB82052-0DA4-400C-8636-8244FAAEA0D7}" type="parTrans" cxnId="{2049081F-4F67-48BB-968F-309DA82734B9}">
      <dgm:prSet/>
      <dgm:spPr/>
      <dgm:t>
        <a:bodyPr/>
        <a:lstStyle/>
        <a:p>
          <a:endParaRPr lang="zh-CN" altLang="en-US"/>
        </a:p>
      </dgm:t>
    </dgm:pt>
    <dgm:pt modelId="{D52977C3-7D74-4B5A-AF1D-5112DFA4CFCB}" type="sibTrans" cxnId="{2049081F-4F67-48BB-968F-309DA82734B9}">
      <dgm:prSet/>
      <dgm:spPr/>
      <dgm:t>
        <a:bodyPr/>
        <a:lstStyle/>
        <a:p>
          <a:endParaRPr lang="zh-CN" altLang="en-US"/>
        </a:p>
      </dgm:t>
    </dgm:pt>
    <dgm:pt modelId="{17720117-3F90-4F0A-8B65-769020B4873D}">
      <dgm:prSet phldrT="[文本]"/>
      <dgm:spPr/>
      <dgm:t>
        <a:bodyPr/>
        <a:lstStyle/>
        <a:p>
          <a:r>
            <a:rPr lang="zh-CN" dirty="0"/>
            <a:t>通用软件</a:t>
          </a:r>
          <a:endParaRPr lang="zh-CN" altLang="en-US" dirty="0"/>
        </a:p>
      </dgm:t>
    </dgm:pt>
    <dgm:pt modelId="{4D996847-FA9D-40CD-AB22-7509916D96C1}" type="parTrans" cxnId="{57775D36-F157-45E9-AEE3-0BC27F7C512E}">
      <dgm:prSet/>
      <dgm:spPr/>
      <dgm:t>
        <a:bodyPr/>
        <a:lstStyle/>
        <a:p>
          <a:endParaRPr lang="zh-CN" altLang="en-US"/>
        </a:p>
      </dgm:t>
    </dgm:pt>
    <dgm:pt modelId="{BF52F3F8-E559-4947-A088-F7A3C5913F20}" type="sibTrans" cxnId="{57775D36-F157-45E9-AEE3-0BC27F7C512E}">
      <dgm:prSet/>
      <dgm:spPr/>
      <dgm:t>
        <a:bodyPr/>
        <a:lstStyle/>
        <a:p>
          <a:endParaRPr lang="zh-CN" altLang="en-US"/>
        </a:p>
      </dgm:t>
    </dgm:pt>
    <dgm:pt modelId="{E82CE0B6-AA20-4F35-8932-37DC0985528B}">
      <dgm:prSet phldrT="[文本]"/>
      <dgm:spPr/>
      <dgm:t>
        <a:bodyPr/>
        <a:lstStyle/>
        <a:p>
          <a:r>
            <a:rPr lang="zh-CN" altLang="en-US" dirty="0"/>
            <a:t>专用软件</a:t>
          </a:r>
        </a:p>
      </dgm:t>
    </dgm:pt>
    <dgm:pt modelId="{4828C526-CBEA-43A3-8DE6-9FAC8AC05313}" type="parTrans" cxnId="{42E11510-4593-4C6C-A073-45ADFA15994A}">
      <dgm:prSet/>
      <dgm:spPr/>
      <dgm:t>
        <a:bodyPr/>
        <a:lstStyle/>
        <a:p>
          <a:endParaRPr lang="zh-CN" altLang="en-US"/>
        </a:p>
      </dgm:t>
    </dgm:pt>
    <dgm:pt modelId="{A9B5C379-EFAE-4B3A-93C2-280D1C9A4C8F}" type="sibTrans" cxnId="{42E11510-4593-4C6C-A073-45ADFA15994A}">
      <dgm:prSet/>
      <dgm:spPr/>
      <dgm:t>
        <a:bodyPr/>
        <a:lstStyle/>
        <a:p>
          <a:endParaRPr lang="zh-CN" altLang="en-US"/>
        </a:p>
      </dgm:t>
    </dgm:pt>
    <dgm:pt modelId="{CBB3FB60-C1E8-42A8-BC67-30BF6D29EE3F}" type="pres">
      <dgm:prSet presAssocID="{E712ADCB-C89F-4E7D-BC1B-CEBB4BD3DB92}" presName="hierChild1" presStyleCnt="0">
        <dgm:presLayoutVars>
          <dgm:chPref val="1"/>
          <dgm:dir/>
          <dgm:animOne val="branch"/>
          <dgm:animLvl val="lvl"/>
          <dgm:resizeHandles/>
        </dgm:presLayoutVars>
      </dgm:prSet>
      <dgm:spPr/>
    </dgm:pt>
    <dgm:pt modelId="{251D7B3F-02C7-4874-828F-05D92DA00F13}" type="pres">
      <dgm:prSet presAssocID="{4992EC14-4673-48A2-A0F1-3988F28E7EDD}" presName="hierRoot1" presStyleCnt="0"/>
      <dgm:spPr/>
    </dgm:pt>
    <dgm:pt modelId="{1D81AE59-7E21-4DC9-BBF7-53AE79956A84}" type="pres">
      <dgm:prSet presAssocID="{4992EC14-4673-48A2-A0F1-3988F28E7EDD}" presName="composite" presStyleCnt="0"/>
      <dgm:spPr/>
    </dgm:pt>
    <dgm:pt modelId="{00560322-8027-4A00-9929-7DC29595FB15}" type="pres">
      <dgm:prSet presAssocID="{4992EC14-4673-48A2-A0F1-3988F28E7EDD}" presName="background" presStyleLbl="node0" presStyleIdx="0" presStyleCnt="1"/>
      <dgm:spPr/>
    </dgm:pt>
    <dgm:pt modelId="{BF8FB9D3-F70C-4C7E-8573-01FAE774C5C7}" type="pres">
      <dgm:prSet presAssocID="{4992EC14-4673-48A2-A0F1-3988F28E7EDD}" presName="text" presStyleLbl="fgAcc0" presStyleIdx="0" presStyleCnt="1">
        <dgm:presLayoutVars>
          <dgm:chPref val="3"/>
        </dgm:presLayoutVars>
      </dgm:prSet>
      <dgm:spPr/>
    </dgm:pt>
    <dgm:pt modelId="{6C589A01-0DDA-4B77-9D32-86C4BC41B5EF}" type="pres">
      <dgm:prSet presAssocID="{4992EC14-4673-48A2-A0F1-3988F28E7EDD}" presName="hierChild2" presStyleCnt="0"/>
      <dgm:spPr/>
    </dgm:pt>
    <dgm:pt modelId="{3D9CC441-2909-4B7D-9523-715436B158C5}" type="pres">
      <dgm:prSet presAssocID="{03E420FE-AA2F-4105-8DD0-54C43D73527E}" presName="Name10" presStyleLbl="parChTrans1D2" presStyleIdx="0" presStyleCnt="2"/>
      <dgm:spPr/>
    </dgm:pt>
    <dgm:pt modelId="{671109F0-0F4B-4C8C-A3E7-3031EECF21F7}" type="pres">
      <dgm:prSet presAssocID="{43121E82-A1C1-49BA-B92D-F370E59EA9A1}" presName="hierRoot2" presStyleCnt="0"/>
      <dgm:spPr/>
    </dgm:pt>
    <dgm:pt modelId="{EA8871B4-4B75-4671-9486-7780ADD785BD}" type="pres">
      <dgm:prSet presAssocID="{43121E82-A1C1-49BA-B92D-F370E59EA9A1}" presName="composite2" presStyleCnt="0"/>
      <dgm:spPr/>
    </dgm:pt>
    <dgm:pt modelId="{37D72EAA-6ABF-4E03-9C88-3AD59A5123AE}" type="pres">
      <dgm:prSet presAssocID="{43121E82-A1C1-49BA-B92D-F370E59EA9A1}" presName="background2" presStyleLbl="node2" presStyleIdx="0" presStyleCnt="2"/>
      <dgm:spPr/>
    </dgm:pt>
    <dgm:pt modelId="{CC478F0C-CD39-4F0A-9EAF-C7E5622099F5}" type="pres">
      <dgm:prSet presAssocID="{43121E82-A1C1-49BA-B92D-F370E59EA9A1}" presName="text2" presStyleLbl="fgAcc2" presStyleIdx="0" presStyleCnt="2">
        <dgm:presLayoutVars>
          <dgm:chPref val="3"/>
        </dgm:presLayoutVars>
      </dgm:prSet>
      <dgm:spPr/>
    </dgm:pt>
    <dgm:pt modelId="{9E5BF1B2-3AD3-42DC-B3E9-147F0F31402F}" type="pres">
      <dgm:prSet presAssocID="{43121E82-A1C1-49BA-B92D-F370E59EA9A1}" presName="hierChild3" presStyleCnt="0"/>
      <dgm:spPr/>
    </dgm:pt>
    <dgm:pt modelId="{CD2B6D52-754C-430B-9754-B2B44C17B85A}" type="pres">
      <dgm:prSet presAssocID="{506AC885-C377-438F-8A67-2964A868D2BD}" presName="Name17" presStyleLbl="parChTrans1D3" presStyleIdx="0" presStyleCnt="6"/>
      <dgm:spPr/>
    </dgm:pt>
    <dgm:pt modelId="{4CDEF802-2023-487E-BD1F-F5B4E979A50D}" type="pres">
      <dgm:prSet presAssocID="{05EC8AE0-D8F0-43E9-83DE-9287C5AE8198}" presName="hierRoot3" presStyleCnt="0"/>
      <dgm:spPr/>
    </dgm:pt>
    <dgm:pt modelId="{FD111B40-B952-4CF1-A690-12D8F3404136}" type="pres">
      <dgm:prSet presAssocID="{05EC8AE0-D8F0-43E9-83DE-9287C5AE8198}" presName="composite3" presStyleCnt="0"/>
      <dgm:spPr/>
    </dgm:pt>
    <dgm:pt modelId="{DA663962-0B20-4F3B-AC85-560CEFB94ED8}" type="pres">
      <dgm:prSet presAssocID="{05EC8AE0-D8F0-43E9-83DE-9287C5AE8198}" presName="background3" presStyleLbl="node3" presStyleIdx="0" presStyleCnt="6"/>
      <dgm:spPr/>
    </dgm:pt>
    <dgm:pt modelId="{5EA836F6-61D1-4D73-A328-863675643B00}" type="pres">
      <dgm:prSet presAssocID="{05EC8AE0-D8F0-43E9-83DE-9287C5AE8198}" presName="text3" presStyleLbl="fgAcc3" presStyleIdx="0" presStyleCnt="6">
        <dgm:presLayoutVars>
          <dgm:chPref val="3"/>
        </dgm:presLayoutVars>
      </dgm:prSet>
      <dgm:spPr/>
    </dgm:pt>
    <dgm:pt modelId="{62E52C8D-33BA-4E8E-8704-F3A84C58FA95}" type="pres">
      <dgm:prSet presAssocID="{05EC8AE0-D8F0-43E9-83DE-9287C5AE8198}" presName="hierChild4" presStyleCnt="0"/>
      <dgm:spPr/>
    </dgm:pt>
    <dgm:pt modelId="{32547123-2105-46DD-8C7B-EDDE558B872E}" type="pres">
      <dgm:prSet presAssocID="{44769B51-B3A6-4603-B689-ADD2A06004B7}" presName="Name17" presStyleLbl="parChTrans1D3" presStyleIdx="1" presStyleCnt="6"/>
      <dgm:spPr/>
    </dgm:pt>
    <dgm:pt modelId="{290ADC12-EDB0-4ABA-B569-B2C1DE0F08F7}" type="pres">
      <dgm:prSet presAssocID="{02AD9FEA-9E83-4386-A763-8A4FA225B130}" presName="hierRoot3" presStyleCnt="0"/>
      <dgm:spPr/>
    </dgm:pt>
    <dgm:pt modelId="{A2F5922C-7F74-4819-8345-44ED5042C1B7}" type="pres">
      <dgm:prSet presAssocID="{02AD9FEA-9E83-4386-A763-8A4FA225B130}" presName="composite3" presStyleCnt="0"/>
      <dgm:spPr/>
    </dgm:pt>
    <dgm:pt modelId="{A0515191-8F86-4EBB-8898-6A2305FA8EE1}" type="pres">
      <dgm:prSet presAssocID="{02AD9FEA-9E83-4386-A763-8A4FA225B130}" presName="background3" presStyleLbl="node3" presStyleIdx="1" presStyleCnt="6"/>
      <dgm:spPr/>
    </dgm:pt>
    <dgm:pt modelId="{CD21F49D-3A69-48FE-9056-D3DA1B7D6690}" type="pres">
      <dgm:prSet presAssocID="{02AD9FEA-9E83-4386-A763-8A4FA225B130}" presName="text3" presStyleLbl="fgAcc3" presStyleIdx="1" presStyleCnt="6">
        <dgm:presLayoutVars>
          <dgm:chPref val="3"/>
        </dgm:presLayoutVars>
      </dgm:prSet>
      <dgm:spPr/>
    </dgm:pt>
    <dgm:pt modelId="{963035AB-3469-478C-B42D-6E954EE4A170}" type="pres">
      <dgm:prSet presAssocID="{02AD9FEA-9E83-4386-A763-8A4FA225B130}" presName="hierChild4" presStyleCnt="0"/>
      <dgm:spPr/>
    </dgm:pt>
    <dgm:pt modelId="{231675F4-0953-4A3D-9AA3-71F722A79405}" type="pres">
      <dgm:prSet presAssocID="{1A0BD41B-D7ED-4791-A4E2-49F801195344}" presName="Name17" presStyleLbl="parChTrans1D3" presStyleIdx="2" presStyleCnt="6"/>
      <dgm:spPr/>
    </dgm:pt>
    <dgm:pt modelId="{3D5A9CFC-7E03-4008-B4DD-04645D667410}" type="pres">
      <dgm:prSet presAssocID="{0A832E2F-68CD-4515-B018-2BBF55916730}" presName="hierRoot3" presStyleCnt="0"/>
      <dgm:spPr/>
    </dgm:pt>
    <dgm:pt modelId="{79A133FA-D04E-4538-B07D-14319BF0D15E}" type="pres">
      <dgm:prSet presAssocID="{0A832E2F-68CD-4515-B018-2BBF55916730}" presName="composite3" presStyleCnt="0"/>
      <dgm:spPr/>
    </dgm:pt>
    <dgm:pt modelId="{30D0F974-7B53-4D8D-AAB1-882E065B0881}" type="pres">
      <dgm:prSet presAssocID="{0A832E2F-68CD-4515-B018-2BBF55916730}" presName="background3" presStyleLbl="node3" presStyleIdx="2" presStyleCnt="6"/>
      <dgm:spPr/>
    </dgm:pt>
    <dgm:pt modelId="{9CCE455F-72FE-430D-A7FC-C73910616D13}" type="pres">
      <dgm:prSet presAssocID="{0A832E2F-68CD-4515-B018-2BBF55916730}" presName="text3" presStyleLbl="fgAcc3" presStyleIdx="2" presStyleCnt="6">
        <dgm:presLayoutVars>
          <dgm:chPref val="3"/>
        </dgm:presLayoutVars>
      </dgm:prSet>
      <dgm:spPr/>
    </dgm:pt>
    <dgm:pt modelId="{AB9109A1-7A96-4D6F-BED6-E616E162A355}" type="pres">
      <dgm:prSet presAssocID="{0A832E2F-68CD-4515-B018-2BBF55916730}" presName="hierChild4" presStyleCnt="0"/>
      <dgm:spPr/>
    </dgm:pt>
    <dgm:pt modelId="{7CBF1CC2-499E-4922-8487-72E6BD0B726C}" type="pres">
      <dgm:prSet presAssocID="{6FB82052-0DA4-400C-8636-8244FAAEA0D7}" presName="Name17" presStyleLbl="parChTrans1D3" presStyleIdx="3" presStyleCnt="6"/>
      <dgm:spPr/>
    </dgm:pt>
    <dgm:pt modelId="{0D4280AF-5FCC-411A-B098-2EA3FD50A57C}" type="pres">
      <dgm:prSet presAssocID="{C86CB5B6-F835-4361-9E30-C3E111CA0379}" presName="hierRoot3" presStyleCnt="0"/>
      <dgm:spPr/>
    </dgm:pt>
    <dgm:pt modelId="{7005CAA7-772B-41B6-9552-4A3529A0D990}" type="pres">
      <dgm:prSet presAssocID="{C86CB5B6-F835-4361-9E30-C3E111CA0379}" presName="composite3" presStyleCnt="0"/>
      <dgm:spPr/>
    </dgm:pt>
    <dgm:pt modelId="{96BBA8FA-0965-4688-A34D-799D79BBAB58}" type="pres">
      <dgm:prSet presAssocID="{C86CB5B6-F835-4361-9E30-C3E111CA0379}" presName="background3" presStyleLbl="node3" presStyleIdx="3" presStyleCnt="6"/>
      <dgm:spPr/>
    </dgm:pt>
    <dgm:pt modelId="{9B3E8DFC-CAF1-4486-93BC-D64D5FEF6653}" type="pres">
      <dgm:prSet presAssocID="{C86CB5B6-F835-4361-9E30-C3E111CA0379}" presName="text3" presStyleLbl="fgAcc3" presStyleIdx="3" presStyleCnt="6">
        <dgm:presLayoutVars>
          <dgm:chPref val="3"/>
        </dgm:presLayoutVars>
      </dgm:prSet>
      <dgm:spPr/>
    </dgm:pt>
    <dgm:pt modelId="{FAA23156-C41E-4E8F-A602-0200115E323E}" type="pres">
      <dgm:prSet presAssocID="{C86CB5B6-F835-4361-9E30-C3E111CA0379}" presName="hierChild4" presStyleCnt="0"/>
      <dgm:spPr/>
    </dgm:pt>
    <dgm:pt modelId="{76D0551C-255E-4E6C-BEC9-7D6A100BDA51}" type="pres">
      <dgm:prSet presAssocID="{22A7F5DC-7157-4BBC-A461-38F2793D441C}" presName="Name10" presStyleLbl="parChTrans1D2" presStyleIdx="1" presStyleCnt="2"/>
      <dgm:spPr/>
    </dgm:pt>
    <dgm:pt modelId="{D46D244C-FE88-4BDD-B432-50EA5D267505}" type="pres">
      <dgm:prSet presAssocID="{B9CA1006-ADFF-4095-8FCF-63494B385944}" presName="hierRoot2" presStyleCnt="0"/>
      <dgm:spPr/>
    </dgm:pt>
    <dgm:pt modelId="{7BC03836-95A7-49BF-8130-6EF731E93188}" type="pres">
      <dgm:prSet presAssocID="{B9CA1006-ADFF-4095-8FCF-63494B385944}" presName="composite2" presStyleCnt="0"/>
      <dgm:spPr/>
    </dgm:pt>
    <dgm:pt modelId="{2908018A-943C-4DB6-A1C0-A4AD9A39DC5F}" type="pres">
      <dgm:prSet presAssocID="{B9CA1006-ADFF-4095-8FCF-63494B385944}" presName="background2" presStyleLbl="node2" presStyleIdx="1" presStyleCnt="2"/>
      <dgm:spPr/>
    </dgm:pt>
    <dgm:pt modelId="{90C0F05A-54D3-404C-B393-F41FDC63E8EA}" type="pres">
      <dgm:prSet presAssocID="{B9CA1006-ADFF-4095-8FCF-63494B385944}" presName="text2" presStyleLbl="fgAcc2" presStyleIdx="1" presStyleCnt="2">
        <dgm:presLayoutVars>
          <dgm:chPref val="3"/>
        </dgm:presLayoutVars>
      </dgm:prSet>
      <dgm:spPr/>
    </dgm:pt>
    <dgm:pt modelId="{B52FD357-419E-4B06-B01C-DDF82B2EFDD3}" type="pres">
      <dgm:prSet presAssocID="{B9CA1006-ADFF-4095-8FCF-63494B385944}" presName="hierChild3" presStyleCnt="0"/>
      <dgm:spPr/>
    </dgm:pt>
    <dgm:pt modelId="{716BFBE5-71A8-4E58-898A-5B91B70C066E}" type="pres">
      <dgm:prSet presAssocID="{4D996847-FA9D-40CD-AB22-7509916D96C1}" presName="Name17" presStyleLbl="parChTrans1D3" presStyleIdx="4" presStyleCnt="6"/>
      <dgm:spPr/>
    </dgm:pt>
    <dgm:pt modelId="{B64E5802-23D8-4867-AB08-2586BF0ABDDB}" type="pres">
      <dgm:prSet presAssocID="{17720117-3F90-4F0A-8B65-769020B4873D}" presName="hierRoot3" presStyleCnt="0"/>
      <dgm:spPr/>
    </dgm:pt>
    <dgm:pt modelId="{ED60EB22-A503-4BBA-B495-47C72AC5A84A}" type="pres">
      <dgm:prSet presAssocID="{17720117-3F90-4F0A-8B65-769020B4873D}" presName="composite3" presStyleCnt="0"/>
      <dgm:spPr/>
    </dgm:pt>
    <dgm:pt modelId="{440C5621-121D-400D-A470-C2391FC98FD2}" type="pres">
      <dgm:prSet presAssocID="{17720117-3F90-4F0A-8B65-769020B4873D}" presName="background3" presStyleLbl="node3" presStyleIdx="4" presStyleCnt="6"/>
      <dgm:spPr/>
    </dgm:pt>
    <dgm:pt modelId="{C1CA5825-F824-4EB7-B5F5-1D2B6A7CFDFF}" type="pres">
      <dgm:prSet presAssocID="{17720117-3F90-4F0A-8B65-769020B4873D}" presName="text3" presStyleLbl="fgAcc3" presStyleIdx="4" presStyleCnt="6">
        <dgm:presLayoutVars>
          <dgm:chPref val="3"/>
        </dgm:presLayoutVars>
      </dgm:prSet>
      <dgm:spPr/>
    </dgm:pt>
    <dgm:pt modelId="{8491F4CE-A14D-4EA4-9B34-8DAF88B83EED}" type="pres">
      <dgm:prSet presAssocID="{17720117-3F90-4F0A-8B65-769020B4873D}" presName="hierChild4" presStyleCnt="0"/>
      <dgm:spPr/>
    </dgm:pt>
    <dgm:pt modelId="{165703CE-2A60-483D-AE89-A639323668F2}" type="pres">
      <dgm:prSet presAssocID="{4828C526-CBEA-43A3-8DE6-9FAC8AC05313}" presName="Name17" presStyleLbl="parChTrans1D3" presStyleIdx="5" presStyleCnt="6"/>
      <dgm:spPr/>
    </dgm:pt>
    <dgm:pt modelId="{5DB48C57-D9E2-4F00-9C1A-9744F550F383}" type="pres">
      <dgm:prSet presAssocID="{E82CE0B6-AA20-4F35-8932-37DC0985528B}" presName="hierRoot3" presStyleCnt="0"/>
      <dgm:spPr/>
    </dgm:pt>
    <dgm:pt modelId="{A6A09EF9-383F-4807-B379-1999069FE48A}" type="pres">
      <dgm:prSet presAssocID="{E82CE0B6-AA20-4F35-8932-37DC0985528B}" presName="composite3" presStyleCnt="0"/>
      <dgm:spPr/>
    </dgm:pt>
    <dgm:pt modelId="{9477AD7C-D8AE-4B64-A9DD-EFB402CC558F}" type="pres">
      <dgm:prSet presAssocID="{E82CE0B6-AA20-4F35-8932-37DC0985528B}" presName="background3" presStyleLbl="node3" presStyleIdx="5" presStyleCnt="6"/>
      <dgm:spPr/>
    </dgm:pt>
    <dgm:pt modelId="{1AFDE203-79DB-440F-A08E-26EDF49F2F6A}" type="pres">
      <dgm:prSet presAssocID="{E82CE0B6-AA20-4F35-8932-37DC0985528B}" presName="text3" presStyleLbl="fgAcc3" presStyleIdx="5" presStyleCnt="6">
        <dgm:presLayoutVars>
          <dgm:chPref val="3"/>
        </dgm:presLayoutVars>
      </dgm:prSet>
      <dgm:spPr/>
    </dgm:pt>
    <dgm:pt modelId="{4BE14383-0BFE-443D-99BA-B6FF5487A6E4}" type="pres">
      <dgm:prSet presAssocID="{E82CE0B6-AA20-4F35-8932-37DC0985528B}" presName="hierChild4" presStyleCnt="0"/>
      <dgm:spPr/>
    </dgm:pt>
  </dgm:ptLst>
  <dgm:cxnLst>
    <dgm:cxn modelId="{42E11510-4593-4C6C-A073-45ADFA15994A}" srcId="{B9CA1006-ADFF-4095-8FCF-63494B385944}" destId="{E82CE0B6-AA20-4F35-8932-37DC0985528B}" srcOrd="1" destOrd="0" parTransId="{4828C526-CBEA-43A3-8DE6-9FAC8AC05313}" sibTransId="{A9B5C379-EFAE-4B3A-93C2-280D1C9A4C8F}"/>
    <dgm:cxn modelId="{78961D19-F1AE-4123-80BD-590022489EB0}" type="presOf" srcId="{03E420FE-AA2F-4105-8DD0-54C43D73527E}" destId="{3D9CC441-2909-4B7D-9523-715436B158C5}" srcOrd="0" destOrd="0" presId="urn:microsoft.com/office/officeart/2005/8/layout/hierarchy1"/>
    <dgm:cxn modelId="{844A7219-4DDC-4D2D-AC08-3EC0BE2C598F}" srcId="{4992EC14-4673-48A2-A0F1-3988F28E7EDD}" destId="{B9CA1006-ADFF-4095-8FCF-63494B385944}" srcOrd="1" destOrd="0" parTransId="{22A7F5DC-7157-4BBC-A461-38F2793D441C}" sibTransId="{CC45A157-E1F4-4382-B4DC-7DEC0BCE9A53}"/>
    <dgm:cxn modelId="{2049081F-4F67-48BB-968F-309DA82734B9}" srcId="{43121E82-A1C1-49BA-B92D-F370E59EA9A1}" destId="{C86CB5B6-F835-4361-9E30-C3E111CA0379}" srcOrd="3" destOrd="0" parTransId="{6FB82052-0DA4-400C-8636-8244FAAEA0D7}" sibTransId="{D52977C3-7D74-4B5A-AF1D-5112DFA4CFCB}"/>
    <dgm:cxn modelId="{A75B5920-F327-4881-9664-1D8D909B7149}" type="presOf" srcId="{4828C526-CBEA-43A3-8DE6-9FAC8AC05313}" destId="{165703CE-2A60-483D-AE89-A639323668F2}" srcOrd="0" destOrd="0" presId="urn:microsoft.com/office/officeart/2005/8/layout/hierarchy1"/>
    <dgm:cxn modelId="{1B579D28-B519-48A1-BCD2-01F2485B7BDE}" type="presOf" srcId="{4992EC14-4673-48A2-A0F1-3988F28E7EDD}" destId="{BF8FB9D3-F70C-4C7E-8573-01FAE774C5C7}" srcOrd="0" destOrd="0" presId="urn:microsoft.com/office/officeart/2005/8/layout/hierarchy1"/>
    <dgm:cxn modelId="{846AA42E-FA3E-43F1-A340-AF6C1899AF92}" type="presOf" srcId="{02AD9FEA-9E83-4386-A763-8A4FA225B130}" destId="{CD21F49D-3A69-48FE-9056-D3DA1B7D6690}" srcOrd="0" destOrd="0" presId="urn:microsoft.com/office/officeart/2005/8/layout/hierarchy1"/>
    <dgm:cxn modelId="{3FE06A34-7AD3-4F5A-B2D0-72C0C048EA31}" type="presOf" srcId="{6FB82052-0DA4-400C-8636-8244FAAEA0D7}" destId="{7CBF1CC2-499E-4922-8487-72E6BD0B726C}" srcOrd="0" destOrd="0" presId="urn:microsoft.com/office/officeart/2005/8/layout/hierarchy1"/>
    <dgm:cxn modelId="{57775D36-F157-45E9-AEE3-0BC27F7C512E}" srcId="{B9CA1006-ADFF-4095-8FCF-63494B385944}" destId="{17720117-3F90-4F0A-8B65-769020B4873D}" srcOrd="0" destOrd="0" parTransId="{4D996847-FA9D-40CD-AB22-7509916D96C1}" sibTransId="{BF52F3F8-E559-4947-A088-F7A3C5913F20}"/>
    <dgm:cxn modelId="{E2533D3E-1B9B-4D5E-92A3-D82DA6CF5EA1}" type="presOf" srcId="{0A832E2F-68CD-4515-B018-2BBF55916730}" destId="{9CCE455F-72FE-430D-A7FC-C73910616D13}" srcOrd="0" destOrd="0" presId="urn:microsoft.com/office/officeart/2005/8/layout/hierarchy1"/>
    <dgm:cxn modelId="{47B9485D-23F7-4CF3-ACFF-757085883F33}" type="presOf" srcId="{E712ADCB-C89F-4E7D-BC1B-CEBB4BD3DB92}" destId="{CBB3FB60-C1E8-42A8-BC67-30BF6D29EE3F}" srcOrd="0" destOrd="0" presId="urn:microsoft.com/office/officeart/2005/8/layout/hierarchy1"/>
    <dgm:cxn modelId="{85C24547-A6EE-44A9-A538-12F790CB77C7}" type="presOf" srcId="{43121E82-A1C1-49BA-B92D-F370E59EA9A1}" destId="{CC478F0C-CD39-4F0A-9EAF-C7E5622099F5}" srcOrd="0" destOrd="0" presId="urn:microsoft.com/office/officeart/2005/8/layout/hierarchy1"/>
    <dgm:cxn modelId="{45502F6A-F4C2-4647-A6CF-BA2E1F70E239}" type="presOf" srcId="{05EC8AE0-D8F0-43E9-83DE-9287C5AE8198}" destId="{5EA836F6-61D1-4D73-A328-863675643B00}" srcOrd="0" destOrd="0" presId="urn:microsoft.com/office/officeart/2005/8/layout/hierarchy1"/>
    <dgm:cxn modelId="{06073F51-FB21-4515-B1AC-930C5B13916D}" type="presOf" srcId="{1A0BD41B-D7ED-4791-A4E2-49F801195344}" destId="{231675F4-0953-4A3D-9AA3-71F722A79405}" srcOrd="0" destOrd="0" presId="urn:microsoft.com/office/officeart/2005/8/layout/hierarchy1"/>
    <dgm:cxn modelId="{69155854-FC9B-469A-A534-75B81283594E}" type="presOf" srcId="{506AC885-C377-438F-8A67-2964A868D2BD}" destId="{CD2B6D52-754C-430B-9754-B2B44C17B85A}" srcOrd="0" destOrd="0" presId="urn:microsoft.com/office/officeart/2005/8/layout/hierarchy1"/>
    <dgm:cxn modelId="{CEEA2B56-1468-458C-9EAD-64E0FD3B1EC0}" srcId="{43121E82-A1C1-49BA-B92D-F370E59EA9A1}" destId="{02AD9FEA-9E83-4386-A763-8A4FA225B130}" srcOrd="1" destOrd="0" parTransId="{44769B51-B3A6-4603-B689-ADD2A06004B7}" sibTransId="{55C10BA4-92D0-4ED4-93B0-FDA0D5BB528F}"/>
    <dgm:cxn modelId="{297F0D8D-971C-42F5-B07E-C71EDFD2825D}" srcId="{4992EC14-4673-48A2-A0F1-3988F28E7EDD}" destId="{43121E82-A1C1-49BA-B92D-F370E59EA9A1}" srcOrd="0" destOrd="0" parTransId="{03E420FE-AA2F-4105-8DD0-54C43D73527E}" sibTransId="{BA9D39EF-896F-442E-A369-BB829BEB815B}"/>
    <dgm:cxn modelId="{E12640A6-5D2A-4739-82F7-76F60C6F3B1D}" srcId="{E712ADCB-C89F-4E7D-BC1B-CEBB4BD3DB92}" destId="{4992EC14-4673-48A2-A0F1-3988F28E7EDD}" srcOrd="0" destOrd="0" parTransId="{743407A6-65DF-410A-949D-1DE24B52BF4F}" sibTransId="{7A46F1D4-0C61-431B-A88D-A52D7A104483}"/>
    <dgm:cxn modelId="{E98DEBC4-1D75-4823-AD02-6107CB1D5637}" srcId="{43121E82-A1C1-49BA-B92D-F370E59EA9A1}" destId="{05EC8AE0-D8F0-43E9-83DE-9287C5AE8198}" srcOrd="0" destOrd="0" parTransId="{506AC885-C377-438F-8A67-2964A868D2BD}" sibTransId="{52D16609-8B58-4643-9256-517BD0736EFC}"/>
    <dgm:cxn modelId="{F8A80ECA-4831-4136-82BE-3FC28B1AD45C}" type="presOf" srcId="{4D996847-FA9D-40CD-AB22-7509916D96C1}" destId="{716BFBE5-71A8-4E58-898A-5B91B70C066E}" srcOrd="0" destOrd="0" presId="urn:microsoft.com/office/officeart/2005/8/layout/hierarchy1"/>
    <dgm:cxn modelId="{3C62ACCA-8FF6-4586-B658-2AD3D2345B6A}" type="presOf" srcId="{17720117-3F90-4F0A-8B65-769020B4873D}" destId="{C1CA5825-F824-4EB7-B5F5-1D2B6A7CFDFF}" srcOrd="0" destOrd="0" presId="urn:microsoft.com/office/officeart/2005/8/layout/hierarchy1"/>
    <dgm:cxn modelId="{EE2046D1-465C-4BD9-945A-847F9B4F7D57}" type="presOf" srcId="{22A7F5DC-7157-4BBC-A461-38F2793D441C}" destId="{76D0551C-255E-4E6C-BEC9-7D6A100BDA51}" srcOrd="0" destOrd="0" presId="urn:microsoft.com/office/officeart/2005/8/layout/hierarchy1"/>
    <dgm:cxn modelId="{EFF007D3-AC7E-439D-92C7-F8155994C18A}" type="presOf" srcId="{B9CA1006-ADFF-4095-8FCF-63494B385944}" destId="{90C0F05A-54D3-404C-B393-F41FDC63E8EA}" srcOrd="0" destOrd="0" presId="urn:microsoft.com/office/officeart/2005/8/layout/hierarchy1"/>
    <dgm:cxn modelId="{268A2CDD-8321-4F3F-A040-B5FC267A380C}" srcId="{43121E82-A1C1-49BA-B92D-F370E59EA9A1}" destId="{0A832E2F-68CD-4515-B018-2BBF55916730}" srcOrd="2" destOrd="0" parTransId="{1A0BD41B-D7ED-4791-A4E2-49F801195344}" sibTransId="{6866FD28-03C7-4C9D-B7F7-675E0B950953}"/>
    <dgm:cxn modelId="{8E5776E0-FE9C-4065-A8FE-F0792DDD9D1C}" type="presOf" srcId="{C86CB5B6-F835-4361-9E30-C3E111CA0379}" destId="{9B3E8DFC-CAF1-4486-93BC-D64D5FEF6653}" srcOrd="0" destOrd="0" presId="urn:microsoft.com/office/officeart/2005/8/layout/hierarchy1"/>
    <dgm:cxn modelId="{5510C1E6-56FD-453E-822B-F9932734B8DE}" type="presOf" srcId="{44769B51-B3A6-4603-B689-ADD2A06004B7}" destId="{32547123-2105-46DD-8C7B-EDDE558B872E}" srcOrd="0" destOrd="0" presId="urn:microsoft.com/office/officeart/2005/8/layout/hierarchy1"/>
    <dgm:cxn modelId="{ACED5BFB-DF32-46AC-8EED-8DE756C08A1E}" type="presOf" srcId="{E82CE0B6-AA20-4F35-8932-37DC0985528B}" destId="{1AFDE203-79DB-440F-A08E-26EDF49F2F6A}" srcOrd="0" destOrd="0" presId="urn:microsoft.com/office/officeart/2005/8/layout/hierarchy1"/>
    <dgm:cxn modelId="{CC4DD728-E0E4-4667-8304-9937016EF85E}" type="presParOf" srcId="{CBB3FB60-C1E8-42A8-BC67-30BF6D29EE3F}" destId="{251D7B3F-02C7-4874-828F-05D92DA00F13}" srcOrd="0" destOrd="0" presId="urn:microsoft.com/office/officeart/2005/8/layout/hierarchy1"/>
    <dgm:cxn modelId="{7C94921D-D4A4-4B9A-A52A-845A1EA68DC8}" type="presParOf" srcId="{251D7B3F-02C7-4874-828F-05D92DA00F13}" destId="{1D81AE59-7E21-4DC9-BBF7-53AE79956A84}" srcOrd="0" destOrd="0" presId="urn:microsoft.com/office/officeart/2005/8/layout/hierarchy1"/>
    <dgm:cxn modelId="{C8F5BC16-337D-436C-AA1F-1577BA8181B0}" type="presParOf" srcId="{1D81AE59-7E21-4DC9-BBF7-53AE79956A84}" destId="{00560322-8027-4A00-9929-7DC29595FB15}" srcOrd="0" destOrd="0" presId="urn:microsoft.com/office/officeart/2005/8/layout/hierarchy1"/>
    <dgm:cxn modelId="{E65B3D1E-47C7-4D36-9201-582E6D961CCA}" type="presParOf" srcId="{1D81AE59-7E21-4DC9-BBF7-53AE79956A84}" destId="{BF8FB9D3-F70C-4C7E-8573-01FAE774C5C7}" srcOrd="1" destOrd="0" presId="urn:microsoft.com/office/officeart/2005/8/layout/hierarchy1"/>
    <dgm:cxn modelId="{417D0706-24D7-43A8-8060-41E826606F5F}" type="presParOf" srcId="{251D7B3F-02C7-4874-828F-05D92DA00F13}" destId="{6C589A01-0DDA-4B77-9D32-86C4BC41B5EF}" srcOrd="1" destOrd="0" presId="urn:microsoft.com/office/officeart/2005/8/layout/hierarchy1"/>
    <dgm:cxn modelId="{77C5A277-7ABF-4FE9-8A6C-FC0889D42B81}" type="presParOf" srcId="{6C589A01-0DDA-4B77-9D32-86C4BC41B5EF}" destId="{3D9CC441-2909-4B7D-9523-715436B158C5}" srcOrd="0" destOrd="0" presId="urn:microsoft.com/office/officeart/2005/8/layout/hierarchy1"/>
    <dgm:cxn modelId="{26B72A6B-5CC5-444B-A42B-531EACD9BDCA}" type="presParOf" srcId="{6C589A01-0DDA-4B77-9D32-86C4BC41B5EF}" destId="{671109F0-0F4B-4C8C-A3E7-3031EECF21F7}" srcOrd="1" destOrd="0" presId="urn:microsoft.com/office/officeart/2005/8/layout/hierarchy1"/>
    <dgm:cxn modelId="{5F5AFA31-1B15-40AB-B094-2F05DDD2658F}" type="presParOf" srcId="{671109F0-0F4B-4C8C-A3E7-3031EECF21F7}" destId="{EA8871B4-4B75-4671-9486-7780ADD785BD}" srcOrd="0" destOrd="0" presId="urn:microsoft.com/office/officeart/2005/8/layout/hierarchy1"/>
    <dgm:cxn modelId="{87C4741F-A2FF-4B11-A4AE-C1935951524F}" type="presParOf" srcId="{EA8871B4-4B75-4671-9486-7780ADD785BD}" destId="{37D72EAA-6ABF-4E03-9C88-3AD59A5123AE}" srcOrd="0" destOrd="0" presId="urn:microsoft.com/office/officeart/2005/8/layout/hierarchy1"/>
    <dgm:cxn modelId="{AD41AE7A-DFF5-428B-825E-A923FA6B3759}" type="presParOf" srcId="{EA8871B4-4B75-4671-9486-7780ADD785BD}" destId="{CC478F0C-CD39-4F0A-9EAF-C7E5622099F5}" srcOrd="1" destOrd="0" presId="urn:microsoft.com/office/officeart/2005/8/layout/hierarchy1"/>
    <dgm:cxn modelId="{C422E2E7-4644-4C61-B5B7-60E2BEC4A66D}" type="presParOf" srcId="{671109F0-0F4B-4C8C-A3E7-3031EECF21F7}" destId="{9E5BF1B2-3AD3-42DC-B3E9-147F0F31402F}" srcOrd="1" destOrd="0" presId="urn:microsoft.com/office/officeart/2005/8/layout/hierarchy1"/>
    <dgm:cxn modelId="{08A06D2C-402E-4896-8E4B-71E31F8513F3}" type="presParOf" srcId="{9E5BF1B2-3AD3-42DC-B3E9-147F0F31402F}" destId="{CD2B6D52-754C-430B-9754-B2B44C17B85A}" srcOrd="0" destOrd="0" presId="urn:microsoft.com/office/officeart/2005/8/layout/hierarchy1"/>
    <dgm:cxn modelId="{0561CBE2-0553-43AA-BB79-8A5259E405EF}" type="presParOf" srcId="{9E5BF1B2-3AD3-42DC-B3E9-147F0F31402F}" destId="{4CDEF802-2023-487E-BD1F-F5B4E979A50D}" srcOrd="1" destOrd="0" presId="urn:microsoft.com/office/officeart/2005/8/layout/hierarchy1"/>
    <dgm:cxn modelId="{9E6F284B-868E-463E-B473-B68CD995FE8C}" type="presParOf" srcId="{4CDEF802-2023-487E-BD1F-F5B4E979A50D}" destId="{FD111B40-B952-4CF1-A690-12D8F3404136}" srcOrd="0" destOrd="0" presId="urn:microsoft.com/office/officeart/2005/8/layout/hierarchy1"/>
    <dgm:cxn modelId="{F0EEC2CF-40A9-4217-8F2B-FB0AFC58B23B}" type="presParOf" srcId="{FD111B40-B952-4CF1-A690-12D8F3404136}" destId="{DA663962-0B20-4F3B-AC85-560CEFB94ED8}" srcOrd="0" destOrd="0" presId="urn:microsoft.com/office/officeart/2005/8/layout/hierarchy1"/>
    <dgm:cxn modelId="{27A3B076-8F25-44C4-8308-EDF6897E481A}" type="presParOf" srcId="{FD111B40-B952-4CF1-A690-12D8F3404136}" destId="{5EA836F6-61D1-4D73-A328-863675643B00}" srcOrd="1" destOrd="0" presId="urn:microsoft.com/office/officeart/2005/8/layout/hierarchy1"/>
    <dgm:cxn modelId="{6A9132CF-01CC-4DEB-BECE-39B40EA00F9B}" type="presParOf" srcId="{4CDEF802-2023-487E-BD1F-F5B4E979A50D}" destId="{62E52C8D-33BA-4E8E-8704-F3A84C58FA95}" srcOrd="1" destOrd="0" presId="urn:microsoft.com/office/officeart/2005/8/layout/hierarchy1"/>
    <dgm:cxn modelId="{5D04F282-A105-4DAE-9E6F-92D494977D09}" type="presParOf" srcId="{9E5BF1B2-3AD3-42DC-B3E9-147F0F31402F}" destId="{32547123-2105-46DD-8C7B-EDDE558B872E}" srcOrd="2" destOrd="0" presId="urn:microsoft.com/office/officeart/2005/8/layout/hierarchy1"/>
    <dgm:cxn modelId="{82A8E035-D1A9-404E-B3AC-84F7E8D20505}" type="presParOf" srcId="{9E5BF1B2-3AD3-42DC-B3E9-147F0F31402F}" destId="{290ADC12-EDB0-4ABA-B569-B2C1DE0F08F7}" srcOrd="3" destOrd="0" presId="urn:microsoft.com/office/officeart/2005/8/layout/hierarchy1"/>
    <dgm:cxn modelId="{45B35926-3DA5-4FFA-9369-86ED46066F2C}" type="presParOf" srcId="{290ADC12-EDB0-4ABA-B569-B2C1DE0F08F7}" destId="{A2F5922C-7F74-4819-8345-44ED5042C1B7}" srcOrd="0" destOrd="0" presId="urn:microsoft.com/office/officeart/2005/8/layout/hierarchy1"/>
    <dgm:cxn modelId="{A7342F73-E358-44BA-99E1-1CC263BBDEBD}" type="presParOf" srcId="{A2F5922C-7F74-4819-8345-44ED5042C1B7}" destId="{A0515191-8F86-4EBB-8898-6A2305FA8EE1}" srcOrd="0" destOrd="0" presId="urn:microsoft.com/office/officeart/2005/8/layout/hierarchy1"/>
    <dgm:cxn modelId="{87A20323-D170-4B35-B7F4-C88A38EDB057}" type="presParOf" srcId="{A2F5922C-7F74-4819-8345-44ED5042C1B7}" destId="{CD21F49D-3A69-48FE-9056-D3DA1B7D6690}" srcOrd="1" destOrd="0" presId="urn:microsoft.com/office/officeart/2005/8/layout/hierarchy1"/>
    <dgm:cxn modelId="{2266F1B7-9F87-45C1-8982-F1936EF6211A}" type="presParOf" srcId="{290ADC12-EDB0-4ABA-B569-B2C1DE0F08F7}" destId="{963035AB-3469-478C-B42D-6E954EE4A170}" srcOrd="1" destOrd="0" presId="urn:microsoft.com/office/officeart/2005/8/layout/hierarchy1"/>
    <dgm:cxn modelId="{B70A8CCB-3683-452D-AE0C-C07D202D3B49}" type="presParOf" srcId="{9E5BF1B2-3AD3-42DC-B3E9-147F0F31402F}" destId="{231675F4-0953-4A3D-9AA3-71F722A79405}" srcOrd="4" destOrd="0" presId="urn:microsoft.com/office/officeart/2005/8/layout/hierarchy1"/>
    <dgm:cxn modelId="{28EFC95F-C785-414F-8C63-BA8F0AD66A41}" type="presParOf" srcId="{9E5BF1B2-3AD3-42DC-B3E9-147F0F31402F}" destId="{3D5A9CFC-7E03-4008-B4DD-04645D667410}" srcOrd="5" destOrd="0" presId="urn:microsoft.com/office/officeart/2005/8/layout/hierarchy1"/>
    <dgm:cxn modelId="{E62E9735-9F2B-49D4-B68E-9458F7CBFF13}" type="presParOf" srcId="{3D5A9CFC-7E03-4008-B4DD-04645D667410}" destId="{79A133FA-D04E-4538-B07D-14319BF0D15E}" srcOrd="0" destOrd="0" presId="urn:microsoft.com/office/officeart/2005/8/layout/hierarchy1"/>
    <dgm:cxn modelId="{47D3DFDA-C0B4-4FA7-BFC6-A70E5512D58D}" type="presParOf" srcId="{79A133FA-D04E-4538-B07D-14319BF0D15E}" destId="{30D0F974-7B53-4D8D-AAB1-882E065B0881}" srcOrd="0" destOrd="0" presId="urn:microsoft.com/office/officeart/2005/8/layout/hierarchy1"/>
    <dgm:cxn modelId="{713310F5-0BF2-40A4-A741-B71F08B7305C}" type="presParOf" srcId="{79A133FA-D04E-4538-B07D-14319BF0D15E}" destId="{9CCE455F-72FE-430D-A7FC-C73910616D13}" srcOrd="1" destOrd="0" presId="urn:microsoft.com/office/officeart/2005/8/layout/hierarchy1"/>
    <dgm:cxn modelId="{A2A4E6FA-73AD-46F3-BFDD-AB57252CAA9E}" type="presParOf" srcId="{3D5A9CFC-7E03-4008-B4DD-04645D667410}" destId="{AB9109A1-7A96-4D6F-BED6-E616E162A355}" srcOrd="1" destOrd="0" presId="urn:microsoft.com/office/officeart/2005/8/layout/hierarchy1"/>
    <dgm:cxn modelId="{3228D045-D213-4C9A-A4EB-AD1F54954DBD}" type="presParOf" srcId="{9E5BF1B2-3AD3-42DC-B3E9-147F0F31402F}" destId="{7CBF1CC2-499E-4922-8487-72E6BD0B726C}" srcOrd="6" destOrd="0" presId="urn:microsoft.com/office/officeart/2005/8/layout/hierarchy1"/>
    <dgm:cxn modelId="{01FE42EC-46B5-4766-9061-CB357295AAE6}" type="presParOf" srcId="{9E5BF1B2-3AD3-42DC-B3E9-147F0F31402F}" destId="{0D4280AF-5FCC-411A-B098-2EA3FD50A57C}" srcOrd="7" destOrd="0" presId="urn:microsoft.com/office/officeart/2005/8/layout/hierarchy1"/>
    <dgm:cxn modelId="{62FE7C11-08AA-4A3A-85EE-486A8AF54484}" type="presParOf" srcId="{0D4280AF-5FCC-411A-B098-2EA3FD50A57C}" destId="{7005CAA7-772B-41B6-9552-4A3529A0D990}" srcOrd="0" destOrd="0" presId="urn:microsoft.com/office/officeart/2005/8/layout/hierarchy1"/>
    <dgm:cxn modelId="{E58CCBFC-CA47-4E71-A31A-6AFEA0A566F5}" type="presParOf" srcId="{7005CAA7-772B-41B6-9552-4A3529A0D990}" destId="{96BBA8FA-0965-4688-A34D-799D79BBAB58}" srcOrd="0" destOrd="0" presId="urn:microsoft.com/office/officeart/2005/8/layout/hierarchy1"/>
    <dgm:cxn modelId="{85A777EF-EE15-46CF-A5A3-EE0C741063F3}" type="presParOf" srcId="{7005CAA7-772B-41B6-9552-4A3529A0D990}" destId="{9B3E8DFC-CAF1-4486-93BC-D64D5FEF6653}" srcOrd="1" destOrd="0" presId="urn:microsoft.com/office/officeart/2005/8/layout/hierarchy1"/>
    <dgm:cxn modelId="{D56D09A3-4BF8-4A02-92A5-28FF1FBA1E1E}" type="presParOf" srcId="{0D4280AF-5FCC-411A-B098-2EA3FD50A57C}" destId="{FAA23156-C41E-4E8F-A602-0200115E323E}" srcOrd="1" destOrd="0" presId="urn:microsoft.com/office/officeart/2005/8/layout/hierarchy1"/>
    <dgm:cxn modelId="{87306880-6638-4FC4-888C-4108E7C750A5}" type="presParOf" srcId="{6C589A01-0DDA-4B77-9D32-86C4BC41B5EF}" destId="{76D0551C-255E-4E6C-BEC9-7D6A100BDA51}" srcOrd="2" destOrd="0" presId="urn:microsoft.com/office/officeart/2005/8/layout/hierarchy1"/>
    <dgm:cxn modelId="{F01E4C7E-0AC0-44FC-98CB-62F48D6F042B}" type="presParOf" srcId="{6C589A01-0DDA-4B77-9D32-86C4BC41B5EF}" destId="{D46D244C-FE88-4BDD-B432-50EA5D267505}" srcOrd="3" destOrd="0" presId="urn:microsoft.com/office/officeart/2005/8/layout/hierarchy1"/>
    <dgm:cxn modelId="{AACADAA8-35DC-4716-826D-F11435FDC5E0}" type="presParOf" srcId="{D46D244C-FE88-4BDD-B432-50EA5D267505}" destId="{7BC03836-95A7-49BF-8130-6EF731E93188}" srcOrd="0" destOrd="0" presId="urn:microsoft.com/office/officeart/2005/8/layout/hierarchy1"/>
    <dgm:cxn modelId="{0E251254-4775-4B25-B380-D2C85C39BC71}" type="presParOf" srcId="{7BC03836-95A7-49BF-8130-6EF731E93188}" destId="{2908018A-943C-4DB6-A1C0-A4AD9A39DC5F}" srcOrd="0" destOrd="0" presId="urn:microsoft.com/office/officeart/2005/8/layout/hierarchy1"/>
    <dgm:cxn modelId="{E9142EB8-935E-4A8E-B687-AEB6C41A8748}" type="presParOf" srcId="{7BC03836-95A7-49BF-8130-6EF731E93188}" destId="{90C0F05A-54D3-404C-B393-F41FDC63E8EA}" srcOrd="1" destOrd="0" presId="urn:microsoft.com/office/officeart/2005/8/layout/hierarchy1"/>
    <dgm:cxn modelId="{49BBF5D5-D28D-4CDD-BD97-1A06B5C4A2A3}" type="presParOf" srcId="{D46D244C-FE88-4BDD-B432-50EA5D267505}" destId="{B52FD357-419E-4B06-B01C-DDF82B2EFDD3}" srcOrd="1" destOrd="0" presId="urn:microsoft.com/office/officeart/2005/8/layout/hierarchy1"/>
    <dgm:cxn modelId="{F3392987-36A8-4C7D-9014-9C65B8539BB4}" type="presParOf" srcId="{B52FD357-419E-4B06-B01C-DDF82B2EFDD3}" destId="{716BFBE5-71A8-4E58-898A-5B91B70C066E}" srcOrd="0" destOrd="0" presId="urn:microsoft.com/office/officeart/2005/8/layout/hierarchy1"/>
    <dgm:cxn modelId="{A8D25B19-A476-4B5C-893E-F6DF944E0A25}" type="presParOf" srcId="{B52FD357-419E-4B06-B01C-DDF82B2EFDD3}" destId="{B64E5802-23D8-4867-AB08-2586BF0ABDDB}" srcOrd="1" destOrd="0" presId="urn:microsoft.com/office/officeart/2005/8/layout/hierarchy1"/>
    <dgm:cxn modelId="{9E291CB2-6FAC-415F-8104-D7FAD30BE738}" type="presParOf" srcId="{B64E5802-23D8-4867-AB08-2586BF0ABDDB}" destId="{ED60EB22-A503-4BBA-B495-47C72AC5A84A}" srcOrd="0" destOrd="0" presId="urn:microsoft.com/office/officeart/2005/8/layout/hierarchy1"/>
    <dgm:cxn modelId="{408096A4-D67F-4808-B16D-CEE541F447D5}" type="presParOf" srcId="{ED60EB22-A503-4BBA-B495-47C72AC5A84A}" destId="{440C5621-121D-400D-A470-C2391FC98FD2}" srcOrd="0" destOrd="0" presId="urn:microsoft.com/office/officeart/2005/8/layout/hierarchy1"/>
    <dgm:cxn modelId="{3756072F-8DAD-4F4F-AB4C-55DD097C8AD5}" type="presParOf" srcId="{ED60EB22-A503-4BBA-B495-47C72AC5A84A}" destId="{C1CA5825-F824-4EB7-B5F5-1D2B6A7CFDFF}" srcOrd="1" destOrd="0" presId="urn:microsoft.com/office/officeart/2005/8/layout/hierarchy1"/>
    <dgm:cxn modelId="{87308B05-2716-4DA9-98E9-CBA858AE3012}" type="presParOf" srcId="{B64E5802-23D8-4867-AB08-2586BF0ABDDB}" destId="{8491F4CE-A14D-4EA4-9B34-8DAF88B83EED}" srcOrd="1" destOrd="0" presId="urn:microsoft.com/office/officeart/2005/8/layout/hierarchy1"/>
    <dgm:cxn modelId="{2B50A269-5439-4699-BD67-EA58C09C8DD8}" type="presParOf" srcId="{B52FD357-419E-4B06-B01C-DDF82B2EFDD3}" destId="{165703CE-2A60-483D-AE89-A639323668F2}" srcOrd="2" destOrd="0" presId="urn:microsoft.com/office/officeart/2005/8/layout/hierarchy1"/>
    <dgm:cxn modelId="{61F7F823-B9B5-45AB-94D4-1C5D09726CA3}" type="presParOf" srcId="{B52FD357-419E-4B06-B01C-DDF82B2EFDD3}" destId="{5DB48C57-D9E2-4F00-9C1A-9744F550F383}" srcOrd="3" destOrd="0" presId="urn:microsoft.com/office/officeart/2005/8/layout/hierarchy1"/>
    <dgm:cxn modelId="{95E5614B-44AB-4D6D-AE81-CE0C2AE3EAAA}" type="presParOf" srcId="{5DB48C57-D9E2-4F00-9C1A-9744F550F383}" destId="{A6A09EF9-383F-4807-B379-1999069FE48A}" srcOrd="0" destOrd="0" presId="urn:microsoft.com/office/officeart/2005/8/layout/hierarchy1"/>
    <dgm:cxn modelId="{96D33B8B-8573-4870-8C5A-55520DB20F1C}" type="presParOf" srcId="{A6A09EF9-383F-4807-B379-1999069FE48A}" destId="{9477AD7C-D8AE-4B64-A9DD-EFB402CC558F}" srcOrd="0" destOrd="0" presId="urn:microsoft.com/office/officeart/2005/8/layout/hierarchy1"/>
    <dgm:cxn modelId="{20AA6752-060E-4973-8E1A-F64B4FCF9895}" type="presParOf" srcId="{A6A09EF9-383F-4807-B379-1999069FE48A}" destId="{1AFDE203-79DB-440F-A08E-26EDF49F2F6A}" srcOrd="1" destOrd="0" presId="urn:microsoft.com/office/officeart/2005/8/layout/hierarchy1"/>
    <dgm:cxn modelId="{95C83661-D792-4BE8-9048-9C260E1350BD}" type="presParOf" srcId="{5DB48C57-D9E2-4F00-9C1A-9744F550F383}" destId="{4BE14383-0BFE-443D-99BA-B6FF5487A6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B480D-09B8-4E19-A7B6-12705EC72E8C}">
      <dsp:nvSpPr>
        <dsp:cNvPr id="0" name=""/>
        <dsp:cNvSpPr/>
      </dsp:nvSpPr>
      <dsp:spPr>
        <a:xfrm>
          <a:off x="221966" y="0"/>
          <a:ext cx="3676323" cy="3676323"/>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用户</a:t>
          </a:r>
        </a:p>
      </dsp:txBody>
      <dsp:txXfrm>
        <a:off x="1546178" y="183816"/>
        <a:ext cx="1027899" cy="551448"/>
      </dsp:txXfrm>
    </dsp:sp>
    <dsp:sp modelId="{57D6C807-0B5D-43BA-9010-33D6DCABC2F0}">
      <dsp:nvSpPr>
        <dsp:cNvPr id="0" name=""/>
        <dsp:cNvSpPr/>
      </dsp:nvSpPr>
      <dsp:spPr>
        <a:xfrm>
          <a:off x="589598" y="735264"/>
          <a:ext cx="2941058" cy="2941058"/>
        </a:xfrm>
        <a:prstGeom prst="ellipse">
          <a:avLst/>
        </a:prstGeom>
        <a:solidFill>
          <a:schemeClr val="accent6">
            <a:lumMod val="40000"/>
            <a:lumOff val="6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应用软件</a:t>
          </a:r>
        </a:p>
      </dsp:txBody>
      <dsp:txXfrm>
        <a:off x="1546178" y="911728"/>
        <a:ext cx="1027899" cy="529390"/>
      </dsp:txXfrm>
    </dsp:sp>
    <dsp:sp modelId="{841E3A71-6904-4DEF-B610-351A4149F40E}">
      <dsp:nvSpPr>
        <dsp:cNvPr id="0" name=""/>
        <dsp:cNvSpPr/>
      </dsp:nvSpPr>
      <dsp:spPr>
        <a:xfrm>
          <a:off x="957231" y="1470529"/>
          <a:ext cx="2205793" cy="2205793"/>
        </a:xfrm>
        <a:prstGeom prst="ellipse">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t>系统软件</a:t>
          </a:r>
        </a:p>
      </dsp:txBody>
      <dsp:txXfrm>
        <a:off x="1546178" y="1635963"/>
        <a:ext cx="1027899" cy="496303"/>
      </dsp:txXfrm>
    </dsp:sp>
    <dsp:sp modelId="{3347484E-D52C-479A-AABA-E2C1AD74492C}">
      <dsp:nvSpPr>
        <dsp:cNvPr id="0" name=""/>
        <dsp:cNvSpPr/>
      </dsp:nvSpPr>
      <dsp:spPr>
        <a:xfrm>
          <a:off x="1324863" y="2205793"/>
          <a:ext cx="1470529" cy="1470529"/>
        </a:xfrm>
        <a:prstGeom prst="ellips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硬件</a:t>
          </a:r>
        </a:p>
      </dsp:txBody>
      <dsp:txXfrm>
        <a:off x="1540217" y="2573426"/>
        <a:ext cx="1039821" cy="735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703CE-2A60-483D-AE89-A639323668F2}">
      <dsp:nvSpPr>
        <dsp:cNvPr id="0" name=""/>
        <dsp:cNvSpPr/>
      </dsp:nvSpPr>
      <dsp:spPr>
        <a:xfrm>
          <a:off x="7407411" y="2004913"/>
          <a:ext cx="754347" cy="359000"/>
        </a:xfrm>
        <a:custGeom>
          <a:avLst/>
          <a:gdLst/>
          <a:ahLst/>
          <a:cxnLst/>
          <a:rect l="0" t="0" r="0" b="0"/>
          <a:pathLst>
            <a:path>
              <a:moveTo>
                <a:pt x="0" y="0"/>
              </a:moveTo>
              <a:lnTo>
                <a:pt x="0" y="244648"/>
              </a:lnTo>
              <a:lnTo>
                <a:pt x="754347" y="244648"/>
              </a:lnTo>
              <a:lnTo>
                <a:pt x="754347"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BFBE5-71A8-4E58-898A-5B91B70C066E}">
      <dsp:nvSpPr>
        <dsp:cNvPr id="0" name=""/>
        <dsp:cNvSpPr/>
      </dsp:nvSpPr>
      <dsp:spPr>
        <a:xfrm>
          <a:off x="6653063" y="2004913"/>
          <a:ext cx="754347" cy="359000"/>
        </a:xfrm>
        <a:custGeom>
          <a:avLst/>
          <a:gdLst/>
          <a:ahLst/>
          <a:cxnLst/>
          <a:rect l="0" t="0" r="0" b="0"/>
          <a:pathLst>
            <a:path>
              <a:moveTo>
                <a:pt x="754347" y="0"/>
              </a:moveTo>
              <a:lnTo>
                <a:pt x="754347" y="244648"/>
              </a:lnTo>
              <a:lnTo>
                <a:pt x="0" y="244648"/>
              </a:lnTo>
              <a:lnTo>
                <a:pt x="0"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0551C-255E-4E6C-BEC9-7D6A100BDA51}">
      <dsp:nvSpPr>
        <dsp:cNvPr id="0" name=""/>
        <dsp:cNvSpPr/>
      </dsp:nvSpPr>
      <dsp:spPr>
        <a:xfrm>
          <a:off x="5144368" y="862076"/>
          <a:ext cx="2263043" cy="359000"/>
        </a:xfrm>
        <a:custGeom>
          <a:avLst/>
          <a:gdLst/>
          <a:ahLst/>
          <a:cxnLst/>
          <a:rect l="0" t="0" r="0" b="0"/>
          <a:pathLst>
            <a:path>
              <a:moveTo>
                <a:pt x="0" y="0"/>
              </a:moveTo>
              <a:lnTo>
                <a:pt x="0" y="244648"/>
              </a:lnTo>
              <a:lnTo>
                <a:pt x="2263043" y="244648"/>
              </a:lnTo>
              <a:lnTo>
                <a:pt x="2263043" y="3590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F1CC2-499E-4922-8487-72E6BD0B726C}">
      <dsp:nvSpPr>
        <dsp:cNvPr id="0" name=""/>
        <dsp:cNvSpPr/>
      </dsp:nvSpPr>
      <dsp:spPr>
        <a:xfrm>
          <a:off x="2881325" y="2004913"/>
          <a:ext cx="2263043" cy="359000"/>
        </a:xfrm>
        <a:custGeom>
          <a:avLst/>
          <a:gdLst/>
          <a:ahLst/>
          <a:cxnLst/>
          <a:rect l="0" t="0" r="0" b="0"/>
          <a:pathLst>
            <a:path>
              <a:moveTo>
                <a:pt x="0" y="0"/>
              </a:moveTo>
              <a:lnTo>
                <a:pt x="0" y="244648"/>
              </a:lnTo>
              <a:lnTo>
                <a:pt x="2263043" y="244648"/>
              </a:lnTo>
              <a:lnTo>
                <a:pt x="2263043"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1675F4-0953-4A3D-9AA3-71F722A79405}">
      <dsp:nvSpPr>
        <dsp:cNvPr id="0" name=""/>
        <dsp:cNvSpPr/>
      </dsp:nvSpPr>
      <dsp:spPr>
        <a:xfrm>
          <a:off x="2881325" y="2004913"/>
          <a:ext cx="754347" cy="359000"/>
        </a:xfrm>
        <a:custGeom>
          <a:avLst/>
          <a:gdLst/>
          <a:ahLst/>
          <a:cxnLst/>
          <a:rect l="0" t="0" r="0" b="0"/>
          <a:pathLst>
            <a:path>
              <a:moveTo>
                <a:pt x="0" y="0"/>
              </a:moveTo>
              <a:lnTo>
                <a:pt x="0" y="244648"/>
              </a:lnTo>
              <a:lnTo>
                <a:pt x="754347" y="244648"/>
              </a:lnTo>
              <a:lnTo>
                <a:pt x="754347"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47123-2105-46DD-8C7B-EDDE558B872E}">
      <dsp:nvSpPr>
        <dsp:cNvPr id="0" name=""/>
        <dsp:cNvSpPr/>
      </dsp:nvSpPr>
      <dsp:spPr>
        <a:xfrm>
          <a:off x="2126977" y="2004913"/>
          <a:ext cx="754347" cy="359000"/>
        </a:xfrm>
        <a:custGeom>
          <a:avLst/>
          <a:gdLst/>
          <a:ahLst/>
          <a:cxnLst/>
          <a:rect l="0" t="0" r="0" b="0"/>
          <a:pathLst>
            <a:path>
              <a:moveTo>
                <a:pt x="754347" y="0"/>
              </a:moveTo>
              <a:lnTo>
                <a:pt x="754347" y="244648"/>
              </a:lnTo>
              <a:lnTo>
                <a:pt x="0" y="244648"/>
              </a:lnTo>
              <a:lnTo>
                <a:pt x="0"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2B6D52-754C-430B-9754-B2B44C17B85A}">
      <dsp:nvSpPr>
        <dsp:cNvPr id="0" name=""/>
        <dsp:cNvSpPr/>
      </dsp:nvSpPr>
      <dsp:spPr>
        <a:xfrm>
          <a:off x="618282" y="2004913"/>
          <a:ext cx="2263043" cy="359000"/>
        </a:xfrm>
        <a:custGeom>
          <a:avLst/>
          <a:gdLst/>
          <a:ahLst/>
          <a:cxnLst/>
          <a:rect l="0" t="0" r="0" b="0"/>
          <a:pathLst>
            <a:path>
              <a:moveTo>
                <a:pt x="2263043" y="0"/>
              </a:moveTo>
              <a:lnTo>
                <a:pt x="2263043" y="244648"/>
              </a:lnTo>
              <a:lnTo>
                <a:pt x="0" y="244648"/>
              </a:lnTo>
              <a:lnTo>
                <a:pt x="0" y="3590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9CC441-2909-4B7D-9523-715436B158C5}">
      <dsp:nvSpPr>
        <dsp:cNvPr id="0" name=""/>
        <dsp:cNvSpPr/>
      </dsp:nvSpPr>
      <dsp:spPr>
        <a:xfrm>
          <a:off x="2881325" y="862076"/>
          <a:ext cx="2263043" cy="359000"/>
        </a:xfrm>
        <a:custGeom>
          <a:avLst/>
          <a:gdLst/>
          <a:ahLst/>
          <a:cxnLst/>
          <a:rect l="0" t="0" r="0" b="0"/>
          <a:pathLst>
            <a:path>
              <a:moveTo>
                <a:pt x="2263043" y="0"/>
              </a:moveTo>
              <a:lnTo>
                <a:pt x="2263043" y="244648"/>
              </a:lnTo>
              <a:lnTo>
                <a:pt x="0" y="244648"/>
              </a:lnTo>
              <a:lnTo>
                <a:pt x="0" y="3590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60322-8027-4A00-9929-7DC29595FB15}">
      <dsp:nvSpPr>
        <dsp:cNvPr id="0" name=""/>
        <dsp:cNvSpPr/>
      </dsp:nvSpPr>
      <dsp:spPr>
        <a:xfrm>
          <a:off x="4527174" y="78240"/>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F8FB9D3-F70C-4C7E-8573-01FAE774C5C7}">
      <dsp:nvSpPr>
        <dsp:cNvPr id="0" name=""/>
        <dsp:cNvSpPr/>
      </dsp:nvSpPr>
      <dsp:spPr>
        <a:xfrm>
          <a:off x="4664328" y="208537"/>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计算机软件</a:t>
          </a:r>
        </a:p>
      </dsp:txBody>
      <dsp:txXfrm>
        <a:off x="4687286" y="231495"/>
        <a:ext cx="1188471" cy="737919"/>
      </dsp:txXfrm>
    </dsp:sp>
    <dsp:sp modelId="{37D72EAA-6ABF-4E03-9C88-3AD59A5123AE}">
      <dsp:nvSpPr>
        <dsp:cNvPr id="0" name=""/>
        <dsp:cNvSpPr/>
      </dsp:nvSpPr>
      <dsp:spPr>
        <a:xfrm>
          <a:off x="2264131" y="1221077"/>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C478F0C-CD39-4F0A-9EAF-C7E5622099F5}">
      <dsp:nvSpPr>
        <dsp:cNvPr id="0" name=""/>
        <dsp:cNvSpPr/>
      </dsp:nvSpPr>
      <dsp:spPr>
        <a:xfrm>
          <a:off x="2401285" y="1351373"/>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系统软件</a:t>
          </a:r>
          <a:endParaRPr lang="zh-CN" altLang="en-US" sz="1500" kern="1200" dirty="0"/>
        </a:p>
      </dsp:txBody>
      <dsp:txXfrm>
        <a:off x="2424243" y="1374331"/>
        <a:ext cx="1188471" cy="737919"/>
      </dsp:txXfrm>
    </dsp:sp>
    <dsp:sp modelId="{DA663962-0B20-4F3B-AC85-560CEFB94ED8}">
      <dsp:nvSpPr>
        <dsp:cNvPr id="0" name=""/>
        <dsp:cNvSpPr/>
      </dsp:nvSpPr>
      <dsp:spPr>
        <a:xfrm>
          <a:off x="1088"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A836F6-61D1-4D73-A328-863675643B00}">
      <dsp:nvSpPr>
        <dsp:cNvPr id="0" name=""/>
        <dsp:cNvSpPr/>
      </dsp:nvSpPr>
      <dsp:spPr>
        <a:xfrm>
          <a:off x="138242"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操作系统</a:t>
          </a:r>
          <a:endParaRPr lang="zh-CN" altLang="en-US" sz="1500" kern="1200" dirty="0"/>
        </a:p>
      </dsp:txBody>
      <dsp:txXfrm>
        <a:off x="161200" y="2517168"/>
        <a:ext cx="1188471" cy="737919"/>
      </dsp:txXfrm>
    </dsp:sp>
    <dsp:sp modelId="{A0515191-8F86-4EBB-8898-6A2305FA8EE1}">
      <dsp:nvSpPr>
        <dsp:cNvPr id="0" name=""/>
        <dsp:cNvSpPr/>
      </dsp:nvSpPr>
      <dsp:spPr>
        <a:xfrm>
          <a:off x="1509783"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D21F49D-3A69-48FE-9056-D3DA1B7D6690}">
      <dsp:nvSpPr>
        <dsp:cNvPr id="0" name=""/>
        <dsp:cNvSpPr/>
      </dsp:nvSpPr>
      <dsp:spPr>
        <a:xfrm>
          <a:off x="1646937"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语言处</a:t>
          </a:r>
          <a:endParaRPr lang="en-US" altLang="zh-CN" sz="1500" kern="1200" dirty="0"/>
        </a:p>
        <a:p>
          <a:pPr marL="0" lvl="0" indent="0" algn="ctr" defTabSz="666750">
            <a:lnSpc>
              <a:spcPct val="90000"/>
            </a:lnSpc>
            <a:spcBef>
              <a:spcPct val="0"/>
            </a:spcBef>
            <a:spcAft>
              <a:spcPct val="35000"/>
            </a:spcAft>
            <a:buNone/>
          </a:pPr>
          <a:r>
            <a:rPr lang="zh-CN" sz="1500" kern="1200" dirty="0"/>
            <a:t>理程序</a:t>
          </a:r>
          <a:endParaRPr lang="zh-CN" altLang="en-US" sz="1500" kern="1200" dirty="0"/>
        </a:p>
      </dsp:txBody>
      <dsp:txXfrm>
        <a:off x="1669895" y="2517168"/>
        <a:ext cx="1188471" cy="737919"/>
      </dsp:txXfrm>
    </dsp:sp>
    <dsp:sp modelId="{30D0F974-7B53-4D8D-AAB1-882E065B0881}">
      <dsp:nvSpPr>
        <dsp:cNvPr id="0" name=""/>
        <dsp:cNvSpPr/>
      </dsp:nvSpPr>
      <dsp:spPr>
        <a:xfrm>
          <a:off x="3018479"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CCE455F-72FE-430D-A7FC-C73910616D13}">
      <dsp:nvSpPr>
        <dsp:cNvPr id="0" name=""/>
        <dsp:cNvSpPr/>
      </dsp:nvSpPr>
      <dsp:spPr>
        <a:xfrm>
          <a:off x="3155633"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数据库</a:t>
          </a:r>
          <a:endParaRPr lang="en-US" altLang="zh-CN" sz="1500" kern="1200" dirty="0"/>
        </a:p>
        <a:p>
          <a:pPr marL="0" lvl="0" indent="0" algn="ctr" defTabSz="666750">
            <a:lnSpc>
              <a:spcPct val="90000"/>
            </a:lnSpc>
            <a:spcBef>
              <a:spcPct val="0"/>
            </a:spcBef>
            <a:spcAft>
              <a:spcPct val="35000"/>
            </a:spcAft>
            <a:buNone/>
          </a:pPr>
          <a:r>
            <a:rPr lang="zh-CN" sz="1500" kern="1200" dirty="0"/>
            <a:t>管理系统</a:t>
          </a:r>
          <a:endParaRPr lang="zh-CN" altLang="en-US" sz="1500" kern="1200" dirty="0"/>
        </a:p>
      </dsp:txBody>
      <dsp:txXfrm>
        <a:off x="3178591" y="2517168"/>
        <a:ext cx="1188471" cy="737919"/>
      </dsp:txXfrm>
    </dsp:sp>
    <dsp:sp modelId="{96BBA8FA-0965-4688-A34D-799D79BBAB58}">
      <dsp:nvSpPr>
        <dsp:cNvPr id="0" name=""/>
        <dsp:cNvSpPr/>
      </dsp:nvSpPr>
      <dsp:spPr>
        <a:xfrm>
          <a:off x="4527174"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B3E8DFC-CAF1-4486-93BC-D64D5FEF6653}">
      <dsp:nvSpPr>
        <dsp:cNvPr id="0" name=""/>
        <dsp:cNvSpPr/>
      </dsp:nvSpPr>
      <dsp:spPr>
        <a:xfrm>
          <a:off x="4664328"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系统支撑和服务程序</a:t>
          </a:r>
          <a:endParaRPr lang="zh-CN" altLang="en-US" sz="1500" kern="1200" dirty="0"/>
        </a:p>
      </dsp:txBody>
      <dsp:txXfrm>
        <a:off x="4687286" y="2517168"/>
        <a:ext cx="1188471" cy="737919"/>
      </dsp:txXfrm>
    </dsp:sp>
    <dsp:sp modelId="{2908018A-943C-4DB6-A1C0-A4AD9A39DC5F}">
      <dsp:nvSpPr>
        <dsp:cNvPr id="0" name=""/>
        <dsp:cNvSpPr/>
      </dsp:nvSpPr>
      <dsp:spPr>
        <a:xfrm>
          <a:off x="6790217" y="1221077"/>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C0F05A-54D3-404C-B393-F41FDC63E8EA}">
      <dsp:nvSpPr>
        <dsp:cNvPr id="0" name=""/>
        <dsp:cNvSpPr/>
      </dsp:nvSpPr>
      <dsp:spPr>
        <a:xfrm>
          <a:off x="6927371" y="1351373"/>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应用软件</a:t>
          </a:r>
        </a:p>
      </dsp:txBody>
      <dsp:txXfrm>
        <a:off x="6950329" y="1374331"/>
        <a:ext cx="1188471" cy="737919"/>
      </dsp:txXfrm>
    </dsp:sp>
    <dsp:sp modelId="{440C5621-121D-400D-A470-C2391FC98FD2}">
      <dsp:nvSpPr>
        <dsp:cNvPr id="0" name=""/>
        <dsp:cNvSpPr/>
      </dsp:nvSpPr>
      <dsp:spPr>
        <a:xfrm>
          <a:off x="6035869"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CA5825-F824-4EB7-B5F5-1D2B6A7CFDFF}">
      <dsp:nvSpPr>
        <dsp:cNvPr id="0" name=""/>
        <dsp:cNvSpPr/>
      </dsp:nvSpPr>
      <dsp:spPr>
        <a:xfrm>
          <a:off x="6173024"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sz="1500" kern="1200" dirty="0"/>
            <a:t>通用软件</a:t>
          </a:r>
          <a:endParaRPr lang="zh-CN" altLang="en-US" sz="1500" kern="1200" dirty="0"/>
        </a:p>
      </dsp:txBody>
      <dsp:txXfrm>
        <a:off x="6195982" y="2517168"/>
        <a:ext cx="1188471" cy="737919"/>
      </dsp:txXfrm>
    </dsp:sp>
    <dsp:sp modelId="{9477AD7C-D8AE-4B64-A9DD-EFB402CC558F}">
      <dsp:nvSpPr>
        <dsp:cNvPr id="0" name=""/>
        <dsp:cNvSpPr/>
      </dsp:nvSpPr>
      <dsp:spPr>
        <a:xfrm>
          <a:off x="7544565" y="2363914"/>
          <a:ext cx="1234387" cy="78383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AFDE203-79DB-440F-A08E-26EDF49F2F6A}">
      <dsp:nvSpPr>
        <dsp:cNvPr id="0" name=""/>
        <dsp:cNvSpPr/>
      </dsp:nvSpPr>
      <dsp:spPr>
        <a:xfrm>
          <a:off x="7681719" y="2494210"/>
          <a:ext cx="1234387" cy="78383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专用软件</a:t>
          </a:r>
        </a:p>
      </dsp:txBody>
      <dsp:txXfrm>
        <a:off x="7704677" y="2517168"/>
        <a:ext cx="1188471" cy="73791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44F3A-4B03-4259-89B4-CF3089983383}" type="datetimeFigureOut">
              <a:rPr lang="zh-CN" altLang="en-US" smtClean="0"/>
              <a:pPr/>
              <a:t>2020/10/27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1BFC72-B13C-45D1-A277-D4138B7E509D}" type="slidenum">
              <a:rPr lang="zh-CN" altLang="en-US" smtClean="0"/>
              <a:pPr/>
              <a:t>‹#›</a:t>
            </a:fld>
            <a:endParaRPr lang="zh-CN" altLang="en-US"/>
          </a:p>
        </p:txBody>
      </p:sp>
    </p:spTree>
    <p:extLst>
      <p:ext uri="{BB962C8B-B14F-4D97-AF65-F5344CB8AC3E}">
        <p14:creationId xmlns:p14="http://schemas.microsoft.com/office/powerpoint/2010/main" val="366422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E07C8-EA4A-4FD6-A7C7-D1CB3B2A2911}" type="slidenum">
              <a:rPr lang="en-US" altLang="zh-TW"/>
              <a:pPr/>
              <a:t>27</a:t>
            </a:fld>
            <a:endParaRPr lang="en-US" altLang="zh-TW"/>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zh-CN" altLang="en-US" dirty="0">
                <a:ea typeface="宋体" charset="-122"/>
              </a:rPr>
              <a:t>内存一般指的是随机存取存储器</a:t>
            </a:r>
            <a:r>
              <a:rPr lang="en-US" altLang="zh-CN" dirty="0">
                <a:ea typeface="宋体" charset="-122"/>
              </a:rPr>
              <a:t>RAM</a:t>
            </a:r>
            <a:r>
              <a:rPr lang="zh-CN" altLang="en-US" dirty="0">
                <a:ea typeface="宋体" charset="-122"/>
              </a:rPr>
              <a:t>，分为</a:t>
            </a:r>
            <a:r>
              <a:rPr lang="zh-CN" altLang="en-US" u="sng" dirty="0">
                <a:ea typeface="宋体" charset="-122"/>
              </a:rPr>
              <a:t>             </a:t>
            </a:r>
            <a:r>
              <a:rPr lang="zh-CN" altLang="en-US" dirty="0">
                <a:ea typeface="宋体" charset="-122"/>
              </a:rPr>
              <a:t>和</a:t>
            </a:r>
            <a:r>
              <a:rPr lang="zh-CN" altLang="en-US" u="sng" dirty="0">
                <a:ea typeface="宋体" charset="-122"/>
              </a:rPr>
              <a:t>            </a:t>
            </a:r>
            <a:r>
              <a:rPr lang="zh-CN" altLang="en-US" dirty="0">
                <a:ea typeface="宋体" charset="-122"/>
              </a:rPr>
              <a:t>。</a:t>
            </a:r>
            <a:r>
              <a:rPr lang="zh-TW" altLang="en-US" dirty="0"/>
              <a:t> </a:t>
            </a:r>
            <a:endParaRPr lang="zh-TW" altLang="zh-CN" dirty="0"/>
          </a:p>
          <a:p>
            <a:r>
              <a:rPr kumimoji="0" lang="zh-CN" altLang="en-US" dirty="0">
                <a:ea typeface="宋体" charset="-122"/>
              </a:rPr>
              <a:t>三星</a:t>
            </a:r>
            <a:r>
              <a:rPr kumimoji="0" lang="en-US" altLang="zh-CN" dirty="0">
                <a:ea typeface="宋体" charset="-122"/>
              </a:rPr>
              <a:t>/</a:t>
            </a:r>
            <a:r>
              <a:rPr kumimoji="0" lang="zh-CN" altLang="en-US" dirty="0">
                <a:ea typeface="宋体" charset="-122"/>
              </a:rPr>
              <a:t>现代</a:t>
            </a:r>
            <a:r>
              <a:rPr kumimoji="0" lang="en-US" altLang="zh-CN" dirty="0">
                <a:ea typeface="宋体" charset="-122"/>
              </a:rPr>
              <a:t>/</a:t>
            </a:r>
            <a:r>
              <a:rPr kumimoji="0" lang="zh-CN" altLang="en-US" dirty="0">
                <a:ea typeface="宋体" charset="-122"/>
              </a:rPr>
              <a:t>金士顿</a:t>
            </a:r>
            <a:r>
              <a:rPr kumimoji="0" lang="en-US" altLang="zh-CN" dirty="0">
                <a:ea typeface="宋体" charset="-122"/>
              </a:rPr>
              <a:t>/</a:t>
            </a:r>
            <a:r>
              <a:rPr kumimoji="0" lang="zh-CN" altLang="en-US" dirty="0">
                <a:ea typeface="宋体" charset="-122"/>
              </a:rPr>
              <a:t>海盗船</a:t>
            </a:r>
            <a:r>
              <a:rPr kumimoji="0" lang="en-US" altLang="zh-CN" dirty="0">
                <a:ea typeface="宋体" charset="-122"/>
              </a:rPr>
              <a:t>/</a:t>
            </a:r>
            <a:r>
              <a:rPr kumimoji="0" lang="zh-CN" altLang="en-US" dirty="0">
                <a:ea typeface="宋体" charset="-122"/>
              </a:rPr>
              <a:t>宇詹</a:t>
            </a:r>
            <a:endParaRPr kumimoji="0" lang="en-US" altLang="zh-CN" dirty="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8E07C8-EA4A-4FD6-A7C7-D1CB3B2A2911}" type="slidenum">
              <a:rPr lang="en-US" altLang="zh-TW"/>
              <a:pPr/>
              <a:t>28</a:t>
            </a:fld>
            <a:endParaRPr lang="en-US" altLang="zh-TW"/>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r>
              <a:rPr lang="zh-CN" altLang="en-US" dirty="0">
                <a:ea typeface="宋体" charset="-122"/>
              </a:rPr>
              <a:t>内存一般指的是随机存取存储器</a:t>
            </a:r>
            <a:r>
              <a:rPr lang="en-US" altLang="zh-CN" dirty="0">
                <a:ea typeface="宋体" charset="-122"/>
              </a:rPr>
              <a:t>RAM</a:t>
            </a:r>
            <a:r>
              <a:rPr lang="zh-CN" altLang="en-US" dirty="0">
                <a:ea typeface="宋体" charset="-122"/>
              </a:rPr>
              <a:t>，分为</a:t>
            </a:r>
            <a:r>
              <a:rPr lang="zh-CN" altLang="en-US" u="sng" dirty="0">
                <a:ea typeface="宋体" charset="-122"/>
              </a:rPr>
              <a:t>             </a:t>
            </a:r>
            <a:r>
              <a:rPr lang="zh-CN" altLang="en-US" dirty="0">
                <a:ea typeface="宋体" charset="-122"/>
              </a:rPr>
              <a:t>和</a:t>
            </a:r>
            <a:r>
              <a:rPr lang="zh-CN" altLang="en-US" u="sng" dirty="0">
                <a:ea typeface="宋体" charset="-122"/>
              </a:rPr>
              <a:t>            </a:t>
            </a:r>
            <a:r>
              <a:rPr lang="zh-CN" altLang="en-US" dirty="0">
                <a:ea typeface="宋体" charset="-122"/>
              </a:rPr>
              <a:t>。</a:t>
            </a:r>
            <a:r>
              <a:rPr lang="zh-TW" altLang="en-US" dirty="0"/>
              <a:t> </a:t>
            </a:r>
            <a:endParaRPr lang="zh-TW" altLang="zh-CN" dirty="0"/>
          </a:p>
          <a:p>
            <a:r>
              <a:rPr kumimoji="0" lang="zh-CN" altLang="en-US" dirty="0">
                <a:ea typeface="宋体" charset="-122"/>
              </a:rPr>
              <a:t>三星</a:t>
            </a:r>
            <a:r>
              <a:rPr kumimoji="0" lang="en-US" altLang="zh-CN" dirty="0">
                <a:ea typeface="宋体" charset="-122"/>
              </a:rPr>
              <a:t>/</a:t>
            </a:r>
            <a:r>
              <a:rPr kumimoji="0" lang="zh-CN" altLang="en-US" dirty="0">
                <a:ea typeface="宋体" charset="-122"/>
              </a:rPr>
              <a:t>现代</a:t>
            </a:r>
            <a:r>
              <a:rPr kumimoji="0" lang="en-US" altLang="zh-CN" dirty="0">
                <a:ea typeface="宋体" charset="-122"/>
              </a:rPr>
              <a:t>/</a:t>
            </a:r>
            <a:r>
              <a:rPr kumimoji="0" lang="zh-CN" altLang="en-US" dirty="0">
                <a:ea typeface="宋体" charset="-122"/>
              </a:rPr>
              <a:t>金士顿</a:t>
            </a:r>
            <a:r>
              <a:rPr kumimoji="0" lang="en-US" altLang="zh-CN" dirty="0">
                <a:ea typeface="宋体" charset="-122"/>
              </a:rPr>
              <a:t>/</a:t>
            </a:r>
            <a:r>
              <a:rPr kumimoji="0" lang="zh-CN" altLang="en-US" dirty="0">
                <a:ea typeface="宋体" charset="-122"/>
              </a:rPr>
              <a:t>海盗船</a:t>
            </a:r>
            <a:r>
              <a:rPr kumimoji="0" lang="en-US" altLang="zh-CN" dirty="0">
                <a:ea typeface="宋体" charset="-122"/>
              </a:rPr>
              <a:t>/</a:t>
            </a:r>
            <a:r>
              <a:rPr kumimoji="0" lang="zh-CN" altLang="en-US" dirty="0">
                <a:ea typeface="宋体" charset="-122"/>
              </a:rPr>
              <a:t>宇詹</a:t>
            </a:r>
            <a:endParaRPr kumimoji="0" lang="en-US" altLang="zh-CN" dirty="0">
              <a:ea typeface="宋体" charset="-122"/>
            </a:endParaRPr>
          </a:p>
        </p:txBody>
      </p:sp>
    </p:spTree>
    <p:extLst>
      <p:ext uri="{BB962C8B-B14F-4D97-AF65-F5344CB8AC3E}">
        <p14:creationId xmlns:p14="http://schemas.microsoft.com/office/powerpoint/2010/main" val="94631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miter lim="800000"/>
            <a:headEnd/>
            <a:tailEnd/>
          </a:ln>
        </p:spPr>
        <p:txBody>
          <a:bodyPr/>
          <a:lstStyle/>
          <a:p>
            <a:r>
              <a:rPr lang="en-US" altLang="zh-CN">
                <a:latin typeface="Arial" pitchFamily="34" charset="0"/>
              </a:rPr>
              <a:t>计算机应用基础              第一章 计算机基础知识</a:t>
            </a:r>
          </a:p>
        </p:txBody>
      </p:sp>
      <p:sp>
        <p:nvSpPr>
          <p:cNvPr id="226307" name="Rectangle 2"/>
          <p:cNvSpPr>
            <a:spLocks noGrp="1" noRot="1" noChangeAspect="1" noChangeArrowheads="1" noTextEdit="1"/>
          </p:cNvSpPr>
          <p:nvPr>
            <p:ph type="sldImg"/>
          </p:nvPr>
        </p:nvSpPr>
        <p:spPr>
          <a:xfrm>
            <a:off x="331788" y="666750"/>
            <a:ext cx="6194425" cy="3484563"/>
          </a:xfrm>
          <a:ln/>
        </p:spPr>
      </p:sp>
      <p:sp>
        <p:nvSpPr>
          <p:cNvPr id="226308" name="Rectangle 3"/>
          <p:cNvSpPr>
            <a:spLocks noGrp="1" noChangeArrowheads="1"/>
          </p:cNvSpPr>
          <p:nvPr>
            <p:ph type="body" idx="1"/>
          </p:nvPr>
        </p:nvSpPr>
        <p:spPr>
          <a:xfrm>
            <a:off x="904875" y="4373563"/>
            <a:ext cx="5048250" cy="4078287"/>
          </a:xfrm>
          <a:noFill/>
        </p:spPr>
        <p:txBody>
          <a:bodyPr/>
          <a:lstStyle/>
          <a:p>
            <a:pPr eaLnBrk="1" hangingPunct="1"/>
            <a:r>
              <a:rPr lang="zh-CN" altLang="en-US">
                <a:latin typeface="Arial" pitchFamily="34" charset="0"/>
              </a:rPr>
              <a:t>据</a:t>
            </a:r>
            <a:r>
              <a:rPr lang="en-US" altLang="zh-CN">
                <a:latin typeface="Times New Roman" pitchFamily="18" charset="0"/>
              </a:rPr>
              <a:t>2004</a:t>
            </a:r>
            <a:r>
              <a:rPr lang="zh-CN" altLang="en-US">
                <a:latin typeface="Arial" pitchFamily="34" charset="0"/>
              </a:rPr>
              <a:t>年的报道：三星公司推出</a:t>
            </a:r>
            <a:r>
              <a:rPr lang="en-US" altLang="zh-CN">
                <a:latin typeface="Times New Roman" pitchFamily="18" charset="0"/>
              </a:rPr>
              <a:t>8GB</a:t>
            </a:r>
            <a:r>
              <a:rPr lang="zh-CN" altLang="en-US">
                <a:latin typeface="Arial" pitchFamily="34" charset="0"/>
              </a:rPr>
              <a:t>的“优盘”。</a:t>
            </a:r>
            <a:r>
              <a:rPr lang="zh-CN" altLang="en-US">
                <a:latin typeface="Times New Roman" pitchFamily="18" charset="0"/>
              </a:rP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miter lim="800000"/>
            <a:headEnd/>
            <a:tailEnd/>
          </a:ln>
        </p:spPr>
        <p:txBody>
          <a:bodyPr/>
          <a:lstStyle/>
          <a:p>
            <a:r>
              <a:rPr lang="en-US" altLang="zh-CN">
                <a:latin typeface="Arial" pitchFamily="34" charset="0"/>
              </a:rPr>
              <a:t>计算机应用基础              第一章 计算机基础知识</a:t>
            </a:r>
          </a:p>
        </p:txBody>
      </p:sp>
      <p:sp>
        <p:nvSpPr>
          <p:cNvPr id="11266"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p>
            <a:pPr algn="r" eaLnBrk="1" hangingPunct="1">
              <a:defRPr/>
            </a:pPr>
            <a:fld id="{843A9A7F-6625-457C-BCF2-C9EDD4F29BF3}" type="slidenum">
              <a:rPr lang="zh-CN" altLang="en-US" sz="1200">
                <a:latin typeface="Arial" charset="0"/>
                <a:ea typeface="+mn-ea"/>
              </a:rPr>
              <a:pPr algn="r" eaLnBrk="1" hangingPunct="1">
                <a:defRPr/>
              </a:pPr>
              <a:t>58</a:t>
            </a:fld>
            <a:endParaRPr lang="en-US" altLang="zh-CN" sz="1200">
              <a:latin typeface="Arial" charset="0"/>
              <a:ea typeface="+mn-ea"/>
            </a:endParaRPr>
          </a:p>
        </p:txBody>
      </p:sp>
      <p:sp>
        <p:nvSpPr>
          <p:cNvPr id="227332" name="Rectangle 2"/>
          <p:cNvSpPr>
            <a:spLocks noGrp="1" noRot="1" noChangeAspect="1" noChangeArrowheads="1" noTextEdit="1"/>
          </p:cNvSpPr>
          <p:nvPr>
            <p:ph type="sldImg"/>
          </p:nvPr>
        </p:nvSpPr>
        <p:spPr>
          <a:ln/>
        </p:spPr>
      </p:sp>
      <p:sp>
        <p:nvSpPr>
          <p:cNvPr id="227333" name="Rectangle 3"/>
          <p:cNvSpPr>
            <a:spLocks noGrp="1" noChangeArrowheads="1"/>
          </p:cNvSpPr>
          <p:nvPr>
            <p:ph type="body" idx="1"/>
          </p:nvPr>
        </p:nvSpPr>
        <p:spPr>
          <a:noFill/>
        </p:spPr>
        <p:txBody>
          <a:bodyPr/>
          <a:lstStyle/>
          <a:p>
            <a:pPr eaLnBrk="1" hangingPunct="1"/>
            <a:endParaRPr lang="en-US" altLang="zh-CN" dirty="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3291829"/>
            <a:ext cx="7524328" cy="1887666"/>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2699791" y="5789"/>
            <a:ext cx="6444207" cy="3286038"/>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userDrawn="1"/>
        </p:nvSpPr>
        <p:spPr>
          <a:xfrm>
            <a:off x="-16497" y="-4476"/>
            <a:ext cx="4516489" cy="3296303"/>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userDrawn="1"/>
        </p:nvSpPr>
        <p:spPr>
          <a:xfrm flipH="1">
            <a:off x="6516216" y="3291829"/>
            <a:ext cx="2627782" cy="1852747"/>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337131" y="987574"/>
            <a:ext cx="7772400" cy="1102519"/>
          </a:xfrm>
        </p:spPr>
        <p:txBody>
          <a:bodyPr/>
          <a:lstStyle>
            <a:lvl1pPr>
              <a:defRPr>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1299592" y="3867894"/>
            <a:ext cx="6400800" cy="865973"/>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412171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312634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28239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相册封面">
    <p:spTree>
      <p:nvGrpSpPr>
        <p:cNvPr id="1" name=""/>
        <p:cNvGrpSpPr/>
        <p:nvPr/>
      </p:nvGrpSpPr>
      <p:grpSpPr>
        <a:xfrm>
          <a:off x="0" y="0"/>
          <a:ext cx="0" cy="0"/>
          <a:chOff x="0" y="0"/>
          <a:chExt cx="0" cy="0"/>
        </a:xfrm>
      </p:grpSpPr>
      <p:pic>
        <p:nvPicPr>
          <p:cNvPr id="6" name="Picture Placeholder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8458200" cy="5143500"/>
          </a:xfrm>
          <a:prstGeom prst="rect">
            <a:avLst/>
          </a:prstGeom>
        </p:spPr>
      </p:pic>
      <p:sp>
        <p:nvSpPr>
          <p:cNvPr id="11" name="Text Placeholder 10"/>
          <p:cNvSpPr>
            <a:spLocks noGrp="1"/>
          </p:cNvSpPr>
          <p:nvPr>
            <p:ph type="body" sz="quarter" idx="14" hasCustomPrompt="1"/>
          </p:nvPr>
        </p:nvSpPr>
        <p:spPr>
          <a:xfrm>
            <a:off x="2950957" y="893364"/>
            <a:ext cx="4937760" cy="737573"/>
          </a:xfrm>
          <a:solidFill>
            <a:schemeClr val="tx1">
              <a:lumMod val="95000"/>
              <a:lumOff val="5000"/>
              <a:alpha val="64000"/>
            </a:schemeClr>
          </a:solidFill>
          <a:ln w="38100" cmpd="dbl">
            <a:noFill/>
          </a:ln>
        </p:spPr>
        <p:txBody>
          <a:bodyPr tIns="137160" anchor="ctr" anchorCtr="0">
            <a:normAutofit/>
          </a:bodyPr>
          <a:lstStyle>
            <a:lvl1pPr algn="ctr" eaLnBrk="1" latinLnBrk="0" hangingPunct="1">
              <a:buNone/>
              <a:defRPr kumimoji="0" lang="zh-CN" sz="3200" b="1" baseline="0">
                <a:solidFill>
                  <a:schemeClr val="bg1"/>
                </a:solidFill>
              </a:defRPr>
            </a:lvl1pPr>
          </a:lstStyle>
          <a:p>
            <a:pPr lvl="0"/>
            <a:r>
              <a:rPr kumimoji="0" lang="zh-CN"/>
              <a:t>单击此处添加主标题</a:t>
            </a:r>
          </a:p>
        </p:txBody>
      </p:sp>
      <p:sp>
        <p:nvSpPr>
          <p:cNvPr id="7" name="Rectangle 6"/>
          <p:cNvSpPr/>
          <p:nvPr/>
        </p:nvSpPr>
        <p:spPr>
          <a:xfrm>
            <a:off x="2906973" y="857250"/>
            <a:ext cx="5029200" cy="80010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相册节">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2" name="Title 1"/>
          <p:cNvSpPr>
            <a:spLocks noGrp="1"/>
          </p:cNvSpPr>
          <p:nvPr>
            <p:ph type="title"/>
          </p:nvPr>
        </p:nvSpPr>
        <p:spPr>
          <a:xfrm>
            <a:off x="609600" y="3485131"/>
            <a:ext cx="7772400" cy="1021556"/>
          </a:xfrm>
        </p:spPr>
        <p:txBody>
          <a:bodyPr anchor="t"/>
          <a:lstStyle>
            <a:lvl1pPr algn="l" eaLnBrk="1" latinLnBrk="0" hangingPunct="1">
              <a:defRPr kumimoji="0" lang="zh-CN" sz="4000" b="1" cap="all">
                <a:solidFill>
                  <a:schemeClr val="tx1">
                    <a:lumMod val="85000"/>
                    <a:lumOff val="15000"/>
                  </a:schemeClr>
                </a:solidFill>
              </a:defRPr>
            </a:lvl1pPr>
          </a:lstStyle>
          <a:p>
            <a:pPr eaLnBrk="1" latinLnBrk="0" hangingPunct="1"/>
            <a:r>
              <a:rPr lang="zh-CN" altLang="en-US"/>
              <a:t>单击此处编辑母版标题样式</a:t>
            </a:r>
            <a:endParaRPr/>
          </a:p>
        </p:txBody>
      </p:sp>
      <p:sp>
        <p:nvSpPr>
          <p:cNvPr id="3" name="Text Placeholder 2"/>
          <p:cNvSpPr>
            <a:spLocks noGrp="1"/>
          </p:cNvSpPr>
          <p:nvPr>
            <p:ph type="body" idx="1"/>
          </p:nvPr>
        </p:nvSpPr>
        <p:spPr>
          <a:xfrm>
            <a:off x="609600" y="2359990"/>
            <a:ext cx="7772400" cy="1125140"/>
          </a:xfrm>
        </p:spPr>
        <p:txBody>
          <a:bodyPr anchor="b"/>
          <a:lstStyle>
            <a:lvl1pPr marL="0" indent="0" eaLnBrk="1" latinLnBrk="0" hangingPunct="1">
              <a:buNone/>
              <a:defRPr kumimoji="0" lang="zh-CN" sz="2000">
                <a:solidFill>
                  <a:schemeClr val="tx1">
                    <a:tint val="7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a:t>单击此处编辑母版文本样式</a:t>
            </a: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空白(带颜色)">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7"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横向(带标题)">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Rectangle 9"/>
          <p:cNvSpPr>
            <a:spLocks noGrp="1" noChangeAspect="1"/>
          </p:cNvSpPr>
          <p:nvPr>
            <p:ph type="pic" sz="quarter" idx="13"/>
          </p:nvPr>
        </p:nvSpPr>
        <p:spPr>
          <a:xfrm>
            <a:off x="533403" y="278092"/>
            <a:ext cx="8040013" cy="4522508"/>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Up 快照">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11" name="Rectangle 10"/>
          <p:cNvSpPr/>
          <p:nvPr/>
        </p:nvSpPr>
        <p:spPr>
          <a:xfrm rot="1223811">
            <a:off x="4598127" y="397916"/>
            <a:ext cx="2282441" cy="1850628"/>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7"/>
          <p:cNvSpPr>
            <a:spLocks noGrp="1"/>
          </p:cNvSpPr>
          <p:nvPr>
            <p:ph type="pic" sz="quarter" idx="15"/>
          </p:nvPr>
        </p:nvSpPr>
        <p:spPr>
          <a:xfrm rot="1223811">
            <a:off x="4794084" y="492778"/>
            <a:ext cx="2035690" cy="1434236"/>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20" name="Text Placeholder 13"/>
          <p:cNvSpPr>
            <a:spLocks noGrp="1"/>
          </p:cNvSpPr>
          <p:nvPr>
            <p:ph type="body" sz="quarter" idx="18" hasCustomPrompt="1"/>
          </p:nvPr>
        </p:nvSpPr>
        <p:spPr>
          <a:xfrm>
            <a:off x="457200" y="4457700"/>
            <a:ext cx="8204200" cy="342900"/>
          </a:xfrm>
        </p:spPr>
        <p:txBody>
          <a:bodyPr>
            <a:normAutofit/>
          </a:bodyPr>
          <a:lstStyle>
            <a:lvl1pPr eaLnBrk="1" latinLnBrk="0" hangingPunct="1">
              <a:buNone/>
              <a:defRPr kumimoji="0" lang="zh-CN" sz="2400" b="1" baseline="0">
                <a:solidFill>
                  <a:schemeClr val="tx1">
                    <a:lumMod val="75000"/>
                    <a:lumOff val="25000"/>
                  </a:schemeClr>
                </a:solidFill>
              </a:defRPr>
            </a:lvl1pPr>
          </a:lstStyle>
          <a:p>
            <a:pPr lvl="0"/>
            <a:r>
              <a:rPr kumimoji="0" lang="zh-CN"/>
              <a:t>单击此处添加标题</a:t>
            </a:r>
          </a:p>
        </p:txBody>
      </p:sp>
      <p:sp>
        <p:nvSpPr>
          <p:cNvPr id="6" name="Rectangle 5"/>
          <p:cNvSpPr/>
          <p:nvPr/>
        </p:nvSpPr>
        <p:spPr>
          <a:xfrm>
            <a:off x="533400" y="879111"/>
            <a:ext cx="3810000" cy="3111500"/>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8" name="Picture Placeholder 7"/>
          <p:cNvSpPr>
            <a:spLocks noGrp="1"/>
          </p:cNvSpPr>
          <p:nvPr>
            <p:ph type="pic" sz="quarter" idx="13"/>
          </p:nvPr>
        </p:nvSpPr>
        <p:spPr>
          <a:xfrm>
            <a:off x="780535" y="1079770"/>
            <a:ext cx="3346622" cy="2381250"/>
          </a:xfrm>
          <a:solidFill>
            <a:schemeClr val="tx1">
              <a:lumMod val="85000"/>
              <a:lumOff val="15000"/>
            </a:schemeClr>
          </a:solidFill>
        </p:spPr>
        <p:txBody>
          <a:bodyPr>
            <a:normAutofit/>
          </a:bodyPr>
          <a:lstStyle>
            <a:lvl1pPr algn="ctr" eaLnBrk="1" latinLnBrk="0" hangingPunct="1">
              <a:buNone/>
              <a:defRPr kumimoji="0" lang="zh-CN" sz="2200">
                <a:solidFill>
                  <a:schemeClr val="bg1"/>
                </a:solidFill>
              </a:defRPr>
            </a:lvl1pPr>
          </a:lstStyle>
          <a:p>
            <a:pPr eaLnBrk="1" latinLnBrk="0" hangingPunct="1"/>
            <a:r>
              <a:rPr lang="zh-CN" altLang="en-US"/>
              <a:t>单击图标添加图片</a:t>
            </a:r>
            <a:endParaRPr/>
          </a:p>
        </p:txBody>
      </p:sp>
      <p:sp>
        <p:nvSpPr>
          <p:cNvPr id="10" name="Text Placeholder 9"/>
          <p:cNvSpPr>
            <a:spLocks noGrp="1"/>
          </p:cNvSpPr>
          <p:nvPr>
            <p:ph type="body" sz="quarter" idx="14" hasCustomPrompt="1"/>
          </p:nvPr>
        </p:nvSpPr>
        <p:spPr>
          <a:xfrm>
            <a:off x="781050" y="3565795"/>
            <a:ext cx="3333750" cy="238125"/>
          </a:xfrm>
        </p:spPr>
        <p:txBody>
          <a:bodyPr>
            <a:noAutofit/>
          </a:bodyPr>
          <a:lstStyle>
            <a:lvl1pPr algn="ctr" eaLnBrk="1" latinLnBrk="0" hangingPunct="1">
              <a:buNone/>
              <a:defRPr kumimoji="0" lang="zh-CN" sz="1600" baseline="0">
                <a:solidFill>
                  <a:schemeClr val="tx1">
                    <a:lumMod val="65000"/>
                    <a:lumOff val="35000"/>
                  </a:schemeClr>
                </a:solidFill>
              </a:defRPr>
            </a:lvl1pPr>
          </a:lstStyle>
          <a:p>
            <a:pPr lvl="0"/>
            <a:r>
              <a:rPr kumimoji="0" lang="zh-CN"/>
              <a:t>单击此处添加短标题</a:t>
            </a:r>
          </a:p>
        </p:txBody>
      </p:sp>
      <p:sp>
        <p:nvSpPr>
          <p:cNvPr id="17" name="Rectangle 16"/>
          <p:cNvSpPr/>
          <p:nvPr/>
        </p:nvSpPr>
        <p:spPr>
          <a:xfrm>
            <a:off x="5985608" y="2157879"/>
            <a:ext cx="2624992" cy="2128372"/>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8" name="Picture Placeholder 7"/>
          <p:cNvSpPr>
            <a:spLocks noGrp="1"/>
          </p:cNvSpPr>
          <p:nvPr>
            <p:ph type="pic" sz="quarter" idx="17"/>
          </p:nvPr>
        </p:nvSpPr>
        <p:spPr>
          <a:xfrm>
            <a:off x="6137441" y="2260483"/>
            <a:ext cx="2341209" cy="1649489"/>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Up 幻灯胶片">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990602" y="1028700"/>
            <a:ext cx="4026757" cy="3028950"/>
          </a:xfrm>
          <a:prstGeom prst="rect">
            <a:avLst/>
          </a:prstGeom>
        </p:spPr>
      </p:pic>
      <p:sp>
        <p:nvSpPr>
          <p:cNvPr id="13" name="Picture Placeholder 12"/>
          <p:cNvSpPr>
            <a:spLocks noGrp="1"/>
          </p:cNvSpPr>
          <p:nvPr>
            <p:ph type="pic" sz="quarter" idx="13"/>
          </p:nvPr>
        </p:nvSpPr>
        <p:spPr>
          <a:xfrm>
            <a:off x="1592249" y="1777615"/>
            <a:ext cx="2804822" cy="1341285"/>
          </a:xfrm>
          <a:solidFill>
            <a:schemeClr val="tx1">
              <a:lumMod val="85000"/>
              <a:lumOff val="15000"/>
            </a:schemeClr>
          </a:solidFill>
        </p:spPr>
        <p:txBody>
          <a:bodyPr>
            <a:normAutofit/>
          </a:bodyPr>
          <a:lstStyle>
            <a:lvl1pPr algn="ctr" eaLnBrk="1" latinLnBrk="0" hangingPunct="1">
              <a:buNone/>
              <a:defRPr kumimoji="0" lang="zh-CN" sz="1400" baseline="0">
                <a:solidFill>
                  <a:schemeClr val="bg1"/>
                </a:solidFill>
              </a:defRPr>
            </a:lvl1pPr>
          </a:lstStyle>
          <a:p>
            <a:pPr eaLnBrk="1" latinLnBrk="0" hangingPunct="1"/>
            <a:r>
              <a:rPr lang="zh-CN" altLang="en-US"/>
              <a:t>单击图标添加图片</a:t>
            </a:r>
            <a:endParaRP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514352"/>
            <a:ext cx="2507224" cy="1885949"/>
          </a:xfrm>
          <a:prstGeom prst="rect">
            <a:avLst/>
          </a:prstGeom>
        </p:spPr>
      </p:pic>
      <p:sp>
        <p:nvSpPr>
          <p:cNvPr id="15" name="Picture Placeholder 12"/>
          <p:cNvSpPr>
            <a:spLocks noGrp="1"/>
          </p:cNvSpPr>
          <p:nvPr>
            <p:ph type="pic" sz="quarter" idx="14"/>
          </p:nvPr>
        </p:nvSpPr>
        <p:spPr>
          <a:xfrm>
            <a:off x="5706474" y="10287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2571752"/>
            <a:ext cx="2507224" cy="1885949"/>
          </a:xfrm>
          <a:prstGeom prst="rect">
            <a:avLst/>
          </a:prstGeom>
        </p:spPr>
      </p:pic>
      <p:sp>
        <p:nvSpPr>
          <p:cNvPr id="17" name="Picture Placeholder 12"/>
          <p:cNvSpPr>
            <a:spLocks noGrp="1"/>
          </p:cNvSpPr>
          <p:nvPr>
            <p:ph type="pic" sz="quarter" idx="15"/>
          </p:nvPr>
        </p:nvSpPr>
        <p:spPr>
          <a:xfrm>
            <a:off x="5706474" y="30861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sp>
        <p:nvSpPr>
          <p:cNvPr id="2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2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2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照片网格(带标题)">
    <p:spTree>
      <p:nvGrpSpPr>
        <p:cNvPr id="1" name=""/>
        <p:cNvGrpSpPr/>
        <p:nvPr/>
      </p:nvGrpSpPr>
      <p:grpSpPr>
        <a:xfrm>
          <a:off x="0" y="0"/>
          <a:ext cx="0" cy="0"/>
          <a:chOff x="0" y="0"/>
          <a:chExt cx="0" cy="0"/>
        </a:xfrm>
      </p:grpSpPr>
      <p:sp>
        <p:nvSpPr>
          <p:cNvPr id="65" name="Rectangle 64"/>
          <p:cNvSpPr/>
          <p:nvPr/>
        </p:nvSpPr>
        <p:spPr>
          <a:xfrm>
            <a:off x="46482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6"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CLICK TO ADD TITLE</a:t>
            </a:r>
          </a:p>
        </p:txBody>
      </p:sp>
      <p:sp>
        <p:nvSpPr>
          <p:cNvPr id="67"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3" name="Rectangle 32"/>
          <p:cNvSpPr/>
          <p:nvPr/>
        </p:nvSpPr>
        <p:spPr>
          <a:xfrm>
            <a:off x="46482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4"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35"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7" name="Rectangle 26"/>
          <p:cNvSpPr/>
          <p:nvPr/>
        </p:nvSpPr>
        <p:spPr>
          <a:xfrm>
            <a:off x="2286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11"/>
          <p:cNvSpPr>
            <a:spLocks noGrp="1"/>
          </p:cNvSpPr>
          <p:nvPr>
            <p:ph type="pic" sz="quarter" idx="13"/>
          </p:nvPr>
        </p:nvSpPr>
        <p:spPr>
          <a:xfrm>
            <a:off x="24384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4" name="Picture Placeholder 11"/>
          <p:cNvSpPr>
            <a:spLocks noGrp="1"/>
          </p:cNvSpPr>
          <p:nvPr>
            <p:ph type="pic" sz="quarter" idx="16"/>
          </p:nvPr>
        </p:nvSpPr>
        <p:spPr>
          <a:xfrm>
            <a:off x="68580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6"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29"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52" name="Rectangle 51"/>
          <p:cNvSpPr/>
          <p:nvPr/>
        </p:nvSpPr>
        <p:spPr>
          <a:xfrm>
            <a:off x="24408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3"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4"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5"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6"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57" name="Rectangle 56"/>
          <p:cNvSpPr/>
          <p:nvPr/>
        </p:nvSpPr>
        <p:spPr>
          <a:xfrm>
            <a:off x="68604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8"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9"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60" name="Rectangle 59"/>
          <p:cNvSpPr/>
          <p:nvPr/>
        </p:nvSpPr>
        <p:spPr>
          <a:xfrm>
            <a:off x="2286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1" name="Picture Placeholder 11"/>
          <p:cNvSpPr>
            <a:spLocks noGrp="1"/>
          </p:cNvSpPr>
          <p:nvPr>
            <p:ph type="pic" sz="quarter" idx="27"/>
          </p:nvPr>
        </p:nvSpPr>
        <p:spPr>
          <a:xfrm>
            <a:off x="24359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2" name="Picture Placeholder 11"/>
          <p:cNvSpPr>
            <a:spLocks noGrp="1"/>
          </p:cNvSpPr>
          <p:nvPr>
            <p:ph type="pic" sz="quarter" idx="28"/>
          </p:nvPr>
        </p:nvSpPr>
        <p:spPr>
          <a:xfrm>
            <a:off x="68555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3"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64"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8"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30"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31"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 混向栏">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6" name="Rectangle 7"/>
          <p:cNvSpPr>
            <a:spLocks noGrp="1"/>
          </p:cNvSpPr>
          <p:nvPr>
            <p:ph type="pic" sz="quarter" idx="14"/>
          </p:nvPr>
        </p:nvSpPr>
        <p:spPr>
          <a:xfrm>
            <a:off x="762003" y="193250"/>
            <a:ext cx="4481957" cy="4493051"/>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8"/>
          </p:nvPr>
        </p:nvSpPr>
        <p:spPr>
          <a:xfrm>
            <a:off x="5655441" y="193250"/>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2"/>
          </p:nvPr>
        </p:nvSpPr>
        <p:spPr>
          <a:xfrm>
            <a:off x="5655441" y="17716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3"/>
          </p:nvPr>
        </p:nvSpPr>
        <p:spPr>
          <a:xfrm>
            <a:off x="5655441" y="33718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5" name="Rectangle 14"/>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6" name="Straight Connector 15"/>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2991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相册节(带 3 纵栏)">
    <p:spTree>
      <p:nvGrpSpPr>
        <p:cNvPr id="1" name=""/>
        <p:cNvGrpSpPr/>
        <p:nvPr/>
      </p:nvGrpSpPr>
      <p:grpSpPr>
        <a:xfrm>
          <a:off x="0" y="0"/>
          <a:ext cx="0" cy="0"/>
          <a:chOff x="0" y="0"/>
          <a:chExt cx="0" cy="0"/>
        </a:xfrm>
      </p:grpSpPr>
      <p:sp>
        <p:nvSpPr>
          <p:cNvPr id="8" name="Rectangle 2"/>
          <p:cNvSpPr>
            <a:spLocks noGrp="1"/>
          </p:cNvSpPr>
          <p:nvPr>
            <p:ph type="title" hasCustomPrompt="1"/>
          </p:nvPr>
        </p:nvSpPr>
        <p:spPr>
          <a:xfrm>
            <a:off x="457200" y="2543175"/>
            <a:ext cx="7781730" cy="742950"/>
          </a:xfrm>
        </p:spPr>
        <p:txBody>
          <a:bodyPr vert="horz" bIns="0" anchor="b" anchorCtr="0">
            <a:normAutofit/>
          </a:bodyPr>
          <a:lstStyle>
            <a:lvl1pPr eaLnBrk="1" latinLnBrk="0" hangingPunct="1">
              <a:defRPr kumimoji="0" lang="zh-CN" sz="4400" b="1" baseline="0">
                <a:solidFill>
                  <a:srgbClr val="FC7500"/>
                </a:solidFill>
              </a:defRPr>
            </a:lvl1pPr>
            <a:extLst/>
          </a:lstStyle>
          <a:p>
            <a:r>
              <a:rPr kumimoji="0" lang="zh-CN"/>
              <a:t>单击此处添加节标题</a:t>
            </a:r>
          </a:p>
        </p:txBody>
      </p:sp>
      <p:sp>
        <p:nvSpPr>
          <p:cNvPr id="9" name="Rectangle 11"/>
          <p:cNvSpPr>
            <a:spLocks noGrp="1"/>
          </p:cNvSpPr>
          <p:nvPr>
            <p:ph type="body" sz="quarter" idx="14" hasCustomPrompt="1"/>
          </p:nvPr>
        </p:nvSpPr>
        <p:spPr>
          <a:xfrm>
            <a:off x="457200" y="3429000"/>
            <a:ext cx="7772400" cy="628650"/>
          </a:xfrm>
        </p:spPr>
        <p:txBody>
          <a:bodyPr vert="horz" tIns="0"/>
          <a:lstStyle>
            <a:lvl1pPr algn="ctr" eaLnBrk="1" latinLnBrk="0" hangingPunct="1">
              <a:buFontTx/>
              <a:buNone/>
              <a:defRPr kumimoji="0" lang="zh-CN" sz="1800">
                <a:solidFill>
                  <a:schemeClr val="tx1">
                    <a:lumMod val="75000"/>
                    <a:lumOff val="25000"/>
                  </a:schemeClr>
                </a:solidFill>
              </a:defRPr>
            </a:lvl1pPr>
            <a:extLst/>
          </a:lstStyle>
          <a:p>
            <a:pPr lvl="0"/>
            <a:r>
              <a:rPr kumimoji="0" lang="zh-CN"/>
              <a:t>单击此处添加副标题</a:t>
            </a:r>
          </a:p>
        </p:txBody>
      </p:sp>
      <p:sp>
        <p:nvSpPr>
          <p:cNvPr id="10" name="Rectangle 6"/>
          <p:cNvSpPr>
            <a:spLocks noGrp="1"/>
          </p:cNvSpPr>
          <p:nvPr>
            <p:ph type="pic" sz="quarter" idx="11"/>
          </p:nvPr>
        </p:nvSpPr>
        <p:spPr>
          <a:xfrm>
            <a:off x="490868"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1" name="Rectangle 6"/>
          <p:cNvSpPr>
            <a:spLocks noGrp="1"/>
          </p:cNvSpPr>
          <p:nvPr>
            <p:ph type="pic" sz="quarter" idx="15"/>
          </p:nvPr>
        </p:nvSpPr>
        <p:spPr>
          <a:xfrm>
            <a:off x="3179134"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2" name="Rectangle 6"/>
          <p:cNvSpPr>
            <a:spLocks noGrp="1"/>
          </p:cNvSpPr>
          <p:nvPr>
            <p:ph type="pic" sz="quarter" idx="16"/>
          </p:nvPr>
        </p:nvSpPr>
        <p:spPr>
          <a:xfrm>
            <a:off x="5867400"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9" name="Footer Placeholder 4"/>
          <p:cNvSpPr>
            <a:spLocks noGrp="1"/>
          </p:cNvSpPr>
          <p:nvPr>
            <p:ph type="ftr" sz="quarter" idx="17"/>
          </p:nvPr>
        </p:nvSpPr>
        <p:spPr>
          <a:xfrm>
            <a:off x="2971800" y="4914900"/>
            <a:ext cx="2895600" cy="228600"/>
          </a:xfrm>
          <a:prstGeom prst="rect">
            <a:avLst/>
          </a:prstGeom>
        </p:spPr>
        <p:txBody>
          <a:bodyPr/>
          <a:lstStyle/>
          <a:p>
            <a:endParaRPr lang="zh-CN" altLang="en-US"/>
          </a:p>
        </p:txBody>
      </p:sp>
      <p:sp>
        <p:nvSpPr>
          <p:cNvPr id="20"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21" name="Rectangle 20"/>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22" name="Straight Connector 21"/>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横向(带透明标题)">
    <p:spTree>
      <p:nvGrpSpPr>
        <p:cNvPr id="1" name=""/>
        <p:cNvGrpSpPr/>
        <p:nvPr/>
      </p:nvGrpSpPr>
      <p:grpSpPr>
        <a:xfrm>
          <a:off x="0" y="0"/>
          <a:ext cx="0" cy="0"/>
          <a:chOff x="0" y="0"/>
          <a:chExt cx="0" cy="0"/>
        </a:xfrm>
      </p:grpSpPr>
      <p:sp>
        <p:nvSpPr>
          <p:cNvPr id="6" name="Rectangle 9"/>
          <p:cNvSpPr>
            <a:spLocks noGrp="1" noChangeAspect="1"/>
          </p:cNvSpPr>
          <p:nvPr>
            <p:ph type="pic" sz="quarter" idx="14"/>
          </p:nvPr>
        </p:nvSpPr>
        <p:spPr>
          <a:xfrm>
            <a:off x="1143000" y="571500"/>
            <a:ext cx="6299200" cy="3543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11"/>
          <p:cNvSpPr/>
          <p:nvPr/>
        </p:nvSpPr>
        <p:spPr>
          <a:xfrm>
            <a:off x="1170166" y="4251960"/>
            <a:ext cx="6297434" cy="54864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5" name="Text Placeholder 14"/>
          <p:cNvSpPr>
            <a:spLocks noGrp="1"/>
          </p:cNvSpPr>
          <p:nvPr>
            <p:ph type="body" sz="quarter" idx="16" hasCustomPrompt="1"/>
          </p:nvPr>
        </p:nvSpPr>
        <p:spPr>
          <a:xfrm>
            <a:off x="1219202" y="4286250"/>
            <a:ext cx="6191693" cy="474478"/>
          </a:xfrm>
          <a:solidFill>
            <a:schemeClr val="tx1">
              <a:alpha val="35000"/>
            </a:schemeClr>
          </a:solidFill>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3000" b="1" kern="1200">
                <a:solidFill>
                  <a:schemeClr val="tx1">
                    <a:lumMod val="85000"/>
                    <a:lumOff val="15000"/>
                  </a:schemeClr>
                </a:solidFill>
                <a:latin typeface="Arial" pitchFamily="34" charset="0"/>
                <a:ea typeface="+mn-ea"/>
                <a:cs typeface="Arial" pitchFamily="34" charset="0"/>
              </a:defRPr>
            </a:lvl1pPr>
          </a:lstStyle>
          <a:p>
            <a:pPr lvl="0"/>
            <a:r>
              <a:rPr kumimoji="0" lang="zh-CN"/>
              <a:t>单击此处添加标题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9"/>
          <p:cNvSpPr>
            <a:spLocks noGrp="1" noChangeAspect="1"/>
          </p:cNvSpPr>
          <p:nvPr>
            <p:ph type="pic" sz="quarter" idx="14"/>
          </p:nvPr>
        </p:nvSpPr>
        <p:spPr>
          <a:xfrm>
            <a:off x="1244600" y="228600"/>
            <a:ext cx="6299200" cy="3543300"/>
          </a:xfrm>
          <a:solidFill>
            <a:schemeClr val="bg1">
              <a:lumMod val="95000"/>
            </a:schemeClr>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sz="2800">
                <a:solidFill>
                  <a:schemeClr val="tx1">
                    <a:lumMod val="50000"/>
                    <a:lumOff val="50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4" name="Text Placeholder 13"/>
          <p:cNvSpPr>
            <a:spLocks noGrp="1"/>
          </p:cNvSpPr>
          <p:nvPr>
            <p:ph type="body" sz="quarter" idx="15" hasCustomPrompt="1"/>
          </p:nvPr>
        </p:nvSpPr>
        <p:spPr>
          <a:xfrm>
            <a:off x="457200" y="3886200"/>
            <a:ext cx="7848600" cy="342900"/>
          </a:xfrm>
        </p:spPr>
        <p:txBody>
          <a:bodyPr>
            <a:normAutofit/>
          </a:bodyPr>
          <a:lstStyle>
            <a:lvl1pPr eaLnBrk="1" latinLnBrk="0" hangingPunct="1">
              <a:buNone/>
              <a:defRPr kumimoji="0" lang="zh-CN" sz="2400" b="1" baseline="0">
                <a:solidFill>
                  <a:srgbClr val="FC7500"/>
                </a:solidFill>
              </a:defRPr>
            </a:lvl1pPr>
          </a:lstStyle>
          <a:p>
            <a:pPr lvl="0"/>
            <a:r>
              <a:rPr kumimoji="0" lang="zh-CN"/>
              <a:t>单击此处添加标题</a:t>
            </a:r>
          </a:p>
        </p:txBody>
      </p:sp>
      <p:sp>
        <p:nvSpPr>
          <p:cNvPr id="16" name="Text Placeholder 15"/>
          <p:cNvSpPr>
            <a:spLocks noGrp="1"/>
          </p:cNvSpPr>
          <p:nvPr>
            <p:ph type="body" sz="quarter" idx="16" hasCustomPrompt="1"/>
          </p:nvPr>
        </p:nvSpPr>
        <p:spPr>
          <a:xfrm>
            <a:off x="457200" y="4286250"/>
            <a:ext cx="7848600" cy="514350"/>
          </a:xfrm>
        </p:spPr>
        <p:txBody>
          <a:bodyPr>
            <a:noAutofit/>
          </a:bodyPr>
          <a:lstStyle>
            <a:lvl1pPr eaLnBrk="1" latinLnBrk="0" hangingPunct="1">
              <a:buNone/>
              <a:defRPr kumimoji="0" lang="zh-CN" sz="1800" baseline="0">
                <a:solidFill>
                  <a:schemeClr val="tx1">
                    <a:lumMod val="75000"/>
                    <a:lumOff val="25000"/>
                  </a:schemeClr>
                </a:solidFill>
              </a:defRPr>
            </a:lvl1pPr>
          </a:lstStyle>
          <a:p>
            <a:pPr lvl="0"/>
            <a:r>
              <a:rPr kumimoji="0" lang="zh-CN"/>
              <a:t>单击此处添加文本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横向">
    <p:spTree>
      <p:nvGrpSpPr>
        <p:cNvPr id="1" name=""/>
        <p:cNvGrpSpPr/>
        <p:nvPr/>
      </p:nvGrpSpPr>
      <p:grpSpPr>
        <a:xfrm>
          <a:off x="0" y="0"/>
          <a:ext cx="0" cy="0"/>
          <a:chOff x="0" y="0"/>
          <a:chExt cx="0" cy="0"/>
        </a:xfrm>
      </p:grpSpPr>
      <p:sp>
        <p:nvSpPr>
          <p:cNvPr id="7" name="Rectangle 6"/>
          <p:cNvSpPr/>
          <p:nvPr/>
        </p:nvSpPr>
        <p:spPr>
          <a:xfrm>
            <a:off x="477079" y="171450"/>
            <a:ext cx="8189844" cy="4629150"/>
          </a:xfrm>
          <a:prstGeom prst="rect">
            <a:avLst/>
          </a:prstGeom>
          <a:noFill/>
          <a:ln w="117475" cmpd="thinThick">
            <a:solidFill>
              <a:srgbClr val="FC75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 name="Rectangle 9"/>
          <p:cNvSpPr>
            <a:spLocks noGrp="1" noChangeAspect="1"/>
          </p:cNvSpPr>
          <p:nvPr>
            <p:ph type="pic" sz="quarter" idx="13"/>
          </p:nvPr>
        </p:nvSpPr>
        <p:spPr>
          <a:xfrm>
            <a:off x="551997" y="224772"/>
            <a:ext cx="8040013" cy="4522508"/>
          </a:xfrm>
          <a:solidFill>
            <a:schemeClr val="bg1"/>
          </a:solidFill>
          <a:ln w="57150">
            <a:noFill/>
          </a:ln>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9" name="Footer Placeholder 4"/>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4512500" y="285750"/>
            <a:ext cx="3431353" cy="3431356"/>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857250" y="285750"/>
            <a:ext cx="3429000" cy="3429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Rectangle 7"/>
          <p:cNvSpPr>
            <a:spLocks noGrp="1"/>
          </p:cNvSpPr>
          <p:nvPr>
            <p:ph type="body" sz="quarter" idx="15" hasCustomPrompt="1"/>
          </p:nvPr>
        </p:nvSpPr>
        <p:spPr>
          <a:xfrm>
            <a:off x="838200" y="3886200"/>
            <a:ext cx="3476626"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9" name="Rectangle 7"/>
          <p:cNvSpPr>
            <a:spLocks noGrp="1"/>
          </p:cNvSpPr>
          <p:nvPr>
            <p:ph type="body" sz="quarter" idx="16" hasCustomPrompt="1"/>
          </p:nvPr>
        </p:nvSpPr>
        <p:spPr>
          <a:xfrm>
            <a:off x="4505326" y="3886200"/>
            <a:ext cx="3476625"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3"/>
          </p:nvPr>
        </p:nvSpPr>
        <p:spPr>
          <a:xfrm>
            <a:off x="48006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4572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Rectangle 7"/>
          <p:cNvSpPr>
            <a:spLocks noGrp="1"/>
          </p:cNvSpPr>
          <p:nvPr>
            <p:ph type="body" sz="quarter" idx="16" hasCustomPrompt="1"/>
          </p:nvPr>
        </p:nvSpPr>
        <p:spPr>
          <a:xfrm>
            <a:off x="457200" y="3086102"/>
            <a:ext cx="3962400"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sp>
        <p:nvSpPr>
          <p:cNvPr id="9" name="Rectangle 7"/>
          <p:cNvSpPr>
            <a:spLocks noGrp="1"/>
          </p:cNvSpPr>
          <p:nvPr>
            <p:ph type="body" sz="quarter" idx="17" hasCustomPrompt="1"/>
          </p:nvPr>
        </p:nvSpPr>
        <p:spPr>
          <a:xfrm>
            <a:off x="4800602" y="3086102"/>
            <a:ext cx="3990975"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grpSp>
        <p:nvGrpSpPr>
          <p:cNvPr id="10" name="Group 9"/>
          <p:cNvGrpSpPr/>
          <p:nvPr/>
        </p:nvGrpSpPr>
        <p:grpSpPr>
          <a:xfrm rot="5400000">
            <a:off x="4350774" y="350274"/>
            <a:ext cx="442452" cy="9144000"/>
            <a:chOff x="8524568" y="0"/>
            <a:chExt cx="589936" cy="6858000"/>
          </a:xfrm>
        </p:grpSpPr>
        <p:sp>
          <p:nvSpPr>
            <p:cNvPr id="11" name="Rectangle 10"/>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2" name="Straight Connector 11"/>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3"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14"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5"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2286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32004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Rectangle 8"/>
          <p:cNvSpPr>
            <a:spLocks noGrp="1" noChangeAspect="1"/>
          </p:cNvSpPr>
          <p:nvPr>
            <p:ph type="pic" sz="quarter" idx="15"/>
          </p:nvPr>
        </p:nvSpPr>
        <p:spPr>
          <a:xfrm>
            <a:off x="61722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6"/>
          <p:cNvSpPr>
            <a:spLocks noGrp="1"/>
          </p:cNvSpPr>
          <p:nvPr>
            <p:ph type="body" sz="quarter" idx="16" hasCustomPrompt="1"/>
          </p:nvPr>
        </p:nvSpPr>
        <p:spPr>
          <a:xfrm>
            <a:off x="2286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0" name="Rectangle 6"/>
          <p:cNvSpPr>
            <a:spLocks noGrp="1"/>
          </p:cNvSpPr>
          <p:nvPr>
            <p:ph type="body" sz="quarter" idx="17" hasCustomPrompt="1"/>
          </p:nvPr>
        </p:nvSpPr>
        <p:spPr>
          <a:xfrm>
            <a:off x="32004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1" name="Rectangle 6"/>
          <p:cNvSpPr>
            <a:spLocks noGrp="1"/>
          </p:cNvSpPr>
          <p:nvPr>
            <p:ph type="body" sz="quarter" idx="18" hasCustomPrompt="1"/>
          </p:nvPr>
        </p:nvSpPr>
        <p:spPr>
          <a:xfrm>
            <a:off x="61722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2" name="Group 11"/>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noChangeAspect="1"/>
          </p:cNvSpPr>
          <p:nvPr>
            <p:ph type="pic" sz="quarter" idx="13"/>
          </p:nvPr>
        </p:nvSpPr>
        <p:spPr>
          <a:xfrm>
            <a:off x="4741634"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558803"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Picture Placeholder 7"/>
          <p:cNvSpPr>
            <a:spLocks noGrp="1" noChangeAspect="1"/>
          </p:cNvSpPr>
          <p:nvPr>
            <p:ph type="pic" sz="quarter" idx="15"/>
          </p:nvPr>
        </p:nvSpPr>
        <p:spPr>
          <a:xfrm>
            <a:off x="4741634" y="26686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11"/>
          <p:cNvSpPr>
            <a:spLocks noGrp="1"/>
          </p:cNvSpPr>
          <p:nvPr>
            <p:ph type="body" sz="quarter" idx="16" hasCustomPrompt="1"/>
          </p:nvPr>
        </p:nvSpPr>
        <p:spPr>
          <a:xfrm>
            <a:off x="558803" y="266869"/>
            <a:ext cx="3792769" cy="2133433"/>
          </a:xfrm>
        </p:spPr>
        <p:txBody>
          <a:bodyPr anchor="b" anchorCtr="0">
            <a:noAutofit/>
          </a:bodyPr>
          <a:lstStyle>
            <a:lvl1pPr marL="0" marR="0" indent="0" algn="ctr" rtl="0" eaLnBrk="1" latinLnBrk="0" hangingPunct="1">
              <a:spcBef>
                <a:spcPct val="20000"/>
              </a:spcBef>
              <a:buFontTx/>
              <a:buNone/>
              <a:defRPr kumimoji="0" lang="zh-CN" sz="1800" b="1" baseline="0">
                <a:solidFill>
                  <a:schemeClr val="tx1">
                    <a:lumMod val="75000"/>
                    <a:lumOff val="25000"/>
                  </a:schemeClr>
                </a:solidFill>
                <a:latin typeface="+mn-lt"/>
                <a:ea typeface="+mn-ea"/>
                <a:cs typeface="+mn-cs"/>
              </a:defRPr>
            </a:lvl1pPr>
            <a:extLst/>
          </a:lstStyle>
          <a:p>
            <a:pPr lvl="0"/>
            <a:r>
              <a:rPr kumimoji="0" lang="zh-CN"/>
              <a:t>单击此处添加标题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混合全景">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4" name="Date Placeholder 3"/>
          <p:cNvSpPr>
            <a:spLocks noGrp="1"/>
          </p:cNvSpPr>
          <p:nvPr>
            <p:ph type="dt" sz="half" idx="10"/>
          </p:nvPr>
        </p:nvSpPr>
        <p:spPr>
          <a:xfrm>
            <a:off x="6096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00800" y="4914900"/>
            <a:ext cx="2057400" cy="228600"/>
          </a:xfrm>
        </p:spPr>
        <p:txBody>
          <a:bodyPr/>
          <a:lstStyle/>
          <a:p>
            <a:fld id="{DB6769B4-5047-4DE8-962E-21FF2E18E5B7}" type="slidenum">
              <a:rPr lang="zh-CN" altLang="en-US" smtClean="0"/>
              <a:pPr/>
              <a:t>‹#›</a:t>
            </a:fld>
            <a:endParaRPr lang="zh-CN" altLang="en-US"/>
          </a:p>
        </p:txBody>
      </p:sp>
      <p:sp>
        <p:nvSpPr>
          <p:cNvPr id="11" name="Picture Placeholder 10"/>
          <p:cNvSpPr>
            <a:spLocks noGrp="1"/>
          </p:cNvSpPr>
          <p:nvPr>
            <p:ph type="pic" sz="quarter" idx="13"/>
          </p:nvPr>
        </p:nvSpPr>
        <p:spPr>
          <a:xfrm>
            <a:off x="592392" y="444294"/>
            <a:ext cx="7391400" cy="1714500"/>
          </a:xfrm>
          <a:solidFill>
            <a:srgbClr val="F0F0F0"/>
          </a:solidFill>
          <a:ln w="57150">
            <a:solidFill>
              <a:schemeClr val="bg1"/>
            </a:solidFill>
          </a:ln>
          <a:effectLst>
            <a:outerShdw dist="38100" dir="2700000" algn="tl" rotWithShape="0">
              <a:prstClr val="black">
                <a:alpha val="17000"/>
              </a:prstClr>
            </a:outerShdw>
          </a:effectLst>
        </p:spPr>
        <p:txBody>
          <a:bodyPr>
            <a:normAutofit/>
          </a:bodyPr>
          <a:lstStyle>
            <a:lvl1pPr algn="ctr" eaLnBrk="1" latinLnBrk="0" hangingPunct="1">
              <a:buNone/>
              <a:defRPr kumimoji="0" lang="zh-CN" sz="2400">
                <a:solidFill>
                  <a:schemeClr val="tx1">
                    <a:lumMod val="65000"/>
                    <a:lumOff val="35000"/>
                  </a:schemeClr>
                </a:solidFill>
              </a:defRPr>
            </a:lvl1pPr>
          </a:lstStyle>
          <a:p>
            <a:pPr eaLnBrk="1" latinLnBrk="0" hangingPunct="1"/>
            <a:r>
              <a:rPr lang="zh-CN" altLang="en-US"/>
              <a:t>单击图标添加图片</a:t>
            </a:r>
            <a:endParaRPr/>
          </a:p>
        </p:txBody>
      </p:sp>
      <p:sp>
        <p:nvSpPr>
          <p:cNvPr id="13" name="Picture Placeholder 12"/>
          <p:cNvSpPr>
            <a:spLocks noGrp="1"/>
          </p:cNvSpPr>
          <p:nvPr>
            <p:ph type="pic" sz="quarter" idx="14"/>
          </p:nvPr>
        </p:nvSpPr>
        <p:spPr>
          <a:xfrm>
            <a:off x="609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4" name="Picture Placeholder 12"/>
          <p:cNvSpPr>
            <a:spLocks noGrp="1"/>
          </p:cNvSpPr>
          <p:nvPr>
            <p:ph type="pic" sz="quarter" idx="15"/>
          </p:nvPr>
        </p:nvSpPr>
        <p:spPr>
          <a:xfrm>
            <a:off x="3276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6" name="Text Placeholder 15"/>
          <p:cNvSpPr>
            <a:spLocks noGrp="1"/>
          </p:cNvSpPr>
          <p:nvPr>
            <p:ph type="body" sz="quarter" idx="16" hasCustomPrompt="1"/>
          </p:nvPr>
        </p:nvSpPr>
        <p:spPr>
          <a:xfrm>
            <a:off x="5791200" y="2514600"/>
            <a:ext cx="2286000" cy="285750"/>
          </a:xfrm>
        </p:spPr>
        <p:txBody>
          <a:bodyPr>
            <a:normAutofit/>
          </a:bodyPr>
          <a:lstStyle>
            <a:lvl1pPr eaLnBrk="1" latinLnBrk="0" hangingPunct="1">
              <a:buNone/>
              <a:defRPr kumimoji="0" lang="zh-CN" sz="1800" b="1" baseline="0">
                <a:solidFill>
                  <a:srgbClr val="FC7500"/>
                </a:solidFill>
              </a:defRPr>
            </a:lvl1pPr>
          </a:lstStyle>
          <a:p>
            <a:pPr lvl="0"/>
            <a:r>
              <a:rPr kumimoji="0" lang="zh-CN"/>
              <a:t>单击此处添加标题</a:t>
            </a:r>
          </a:p>
        </p:txBody>
      </p:sp>
      <p:sp>
        <p:nvSpPr>
          <p:cNvPr id="18" name="Text Placeholder 17"/>
          <p:cNvSpPr>
            <a:spLocks noGrp="1"/>
          </p:cNvSpPr>
          <p:nvPr>
            <p:ph type="body" sz="quarter" idx="17" hasCustomPrompt="1"/>
          </p:nvPr>
        </p:nvSpPr>
        <p:spPr>
          <a:xfrm>
            <a:off x="5791200" y="2914650"/>
            <a:ext cx="2286000" cy="1314450"/>
          </a:xfrm>
        </p:spPr>
        <p:txBody>
          <a:bodyPr>
            <a:normAutofit/>
          </a:bodyPr>
          <a:lstStyle>
            <a:lvl1pPr eaLnBrk="1" latinLnBrk="0" hangingPunct="1">
              <a:buNone/>
              <a:defRPr kumimoji="0" lang="zh-CN" sz="1800">
                <a:solidFill>
                  <a:schemeClr val="tx1">
                    <a:lumMod val="75000"/>
                    <a:lumOff val="25000"/>
                  </a:schemeClr>
                </a:solidFill>
              </a:defRPr>
            </a:lvl1pPr>
          </a:lstStyle>
          <a:p>
            <a:pPr lvl="0"/>
            <a:r>
              <a:rPr kumimoji="0" lang="zh-CN"/>
              <a:t>单击此处添加从属文本</a:t>
            </a:r>
          </a:p>
        </p:txBody>
      </p:sp>
      <p:sp>
        <p:nvSpPr>
          <p:cNvPr id="12" name="Rectangle 11"/>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纵栏(带彩色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098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098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527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482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400497" y="971550"/>
            <a:ext cx="1676400" cy="1428750"/>
          </a:xfrm>
          <a:solidFill>
            <a:srgbClr val="91BED4"/>
          </a:solidFill>
        </p:spPr>
        <p:txBody>
          <a:bodyPr anchor="b" anchorCtr="0">
            <a:noAutofit/>
          </a:bodyPr>
          <a:lstStyle>
            <a:lvl1pPr marL="0" marR="0" indent="0" algn="r" rtl="0" eaLnBrk="1" latinLnBrk="0" hangingPunct="1">
              <a:spcBef>
                <a:spcPct val="20000"/>
              </a:spcBef>
              <a:buFontTx/>
              <a:buNone/>
              <a:defRPr kumimoji="0" lang="zh-CN" sz="1600" baseline="0">
                <a:solidFill>
                  <a:schemeClr val="bg1"/>
                </a:solidFill>
                <a:latin typeface="+mn-lt"/>
                <a:ea typeface="+mn-ea"/>
                <a:cs typeface="+mn-cs"/>
              </a:defRPr>
            </a:lvl1pPr>
            <a:extLst/>
          </a:lstStyle>
          <a:p>
            <a:pPr lvl="0"/>
            <a:r>
              <a:rPr kumimoji="0" lang="zh-CN"/>
              <a:t>单击此处添加标题</a:t>
            </a:r>
          </a:p>
        </p:txBody>
      </p:sp>
      <p:sp>
        <p:nvSpPr>
          <p:cNvPr id="11" name="Rectangle 7"/>
          <p:cNvSpPr>
            <a:spLocks noGrp="1"/>
          </p:cNvSpPr>
          <p:nvPr>
            <p:ph type="body" sz="quarter" idx="29" hasCustomPrompt="1"/>
          </p:nvPr>
        </p:nvSpPr>
        <p:spPr>
          <a:xfrm>
            <a:off x="7086600" y="971550"/>
            <a:ext cx="1676400" cy="1428750"/>
          </a:xfrm>
          <a:solidFill>
            <a:srgbClr val="FC7500"/>
          </a:solidFill>
        </p:spPr>
        <p:txBody>
          <a:bodyPr anchor="b"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400497" y="2514600"/>
            <a:ext cx="1676400" cy="1428750"/>
          </a:xfrm>
          <a:solidFill>
            <a:srgbClr val="FC7500"/>
          </a:solidFill>
        </p:spPr>
        <p:txBody>
          <a:bodyPr anchor="t" anchorCtr="0"/>
          <a:lstStyle>
            <a:lvl1pPr marL="0" marR="0" indent="0" algn="r"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2514600"/>
            <a:ext cx="1676400" cy="1428750"/>
          </a:xfrm>
          <a:solidFill>
            <a:srgbClr val="91BED4"/>
          </a:solidFill>
        </p:spPr>
        <p:txBody>
          <a:bodyPr anchor="t"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32575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纵栏(带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479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479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908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863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342900" y="942975"/>
            <a:ext cx="1676400" cy="1428750"/>
          </a:xfrm>
          <a:noFill/>
        </p:spPr>
        <p:txBody>
          <a:bodyPr anchor="b" anchorCtr="0">
            <a:noAutofit/>
          </a:bodyPr>
          <a:lstStyle>
            <a:lvl1pPr marL="0" marR="0" indent="0" algn="r" rtl="0" eaLnBrk="1" latinLnBrk="0" hangingPunct="1">
              <a:spcBef>
                <a:spcPct val="20000"/>
              </a:spcBef>
              <a:buFontTx/>
              <a:buNone/>
              <a:defRPr kumimoji="0" lang="zh-CN" sz="1600" baseline="0">
                <a:solidFill>
                  <a:schemeClr val="tx1">
                    <a:lumMod val="50000"/>
                    <a:lumOff val="50000"/>
                  </a:schemeClr>
                </a:solidFill>
                <a:latin typeface="+mn-lt"/>
                <a:ea typeface="+mn-ea"/>
                <a:cs typeface="+mn-cs"/>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342900" y="2514600"/>
            <a:ext cx="1676400" cy="1428750"/>
          </a:xfrm>
          <a:noFill/>
        </p:spPr>
        <p:txBody>
          <a:bodyPr anchor="t" anchorCtr="0"/>
          <a:lstStyle>
            <a:lvl1pPr marL="0" marR="0" indent="0" algn="r"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124700" y="2514600"/>
            <a:ext cx="1676400" cy="1428750"/>
          </a:xfrm>
          <a:noFill/>
        </p:spPr>
        <p:txBody>
          <a:bodyPr anchor="t"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4" name="Rectangle 7"/>
          <p:cNvSpPr>
            <a:spLocks noGrp="1"/>
          </p:cNvSpPr>
          <p:nvPr>
            <p:ph type="body" sz="quarter" idx="31" hasCustomPrompt="1"/>
          </p:nvPr>
        </p:nvSpPr>
        <p:spPr>
          <a:xfrm>
            <a:off x="7124700" y="942975"/>
            <a:ext cx="1676400" cy="1428750"/>
          </a:xfrm>
        </p:spPr>
        <p:txBody>
          <a:bodyPr anchor="b"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纵栏(带标题和大标题)">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2286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31"/>
          </p:nvPr>
        </p:nvSpPr>
        <p:spPr>
          <a:xfrm>
            <a:off x="46228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30"/>
          </p:nvPr>
        </p:nvSpPr>
        <p:spPr>
          <a:xfrm>
            <a:off x="242526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32"/>
          </p:nvPr>
        </p:nvSpPr>
        <p:spPr>
          <a:xfrm>
            <a:off x="6816366"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29" hasCustomPrompt="1"/>
          </p:nvPr>
        </p:nvSpPr>
        <p:spPr>
          <a:xfrm>
            <a:off x="228600" y="2800349"/>
            <a:ext cx="8610600" cy="342900"/>
          </a:xfrm>
        </p:spPr>
        <p:txBody>
          <a:bodyPr anchor="t" anchorCtr="0">
            <a:noAutofit/>
          </a:bodyPr>
          <a:lstStyle>
            <a:lvl1pPr marL="0" marR="0" indent="0" algn="l" eaLnBrk="1" latinLnBrk="0" hangingPunct="1">
              <a:buFontTx/>
              <a:buNone/>
              <a:defRPr kumimoji="0" lang="zh-CN" sz="2600" b="1" baseline="0">
                <a:solidFill>
                  <a:srgbClr val="FC7500"/>
                </a:solidFill>
              </a:defRPr>
            </a:lvl1pPr>
            <a:extLst/>
          </a:lstStyle>
          <a:p>
            <a:pPr lvl="0"/>
            <a:r>
              <a:rPr kumimoji="0" lang="zh-CN"/>
              <a:t>单击此处添加标题样式</a:t>
            </a:r>
          </a:p>
        </p:txBody>
      </p:sp>
      <p:sp>
        <p:nvSpPr>
          <p:cNvPr id="12" name="Text Placeholder 11"/>
          <p:cNvSpPr>
            <a:spLocks noGrp="1"/>
          </p:cNvSpPr>
          <p:nvPr>
            <p:ph type="body" sz="quarter" idx="33" hasCustomPrompt="1"/>
          </p:nvPr>
        </p:nvSpPr>
        <p:spPr>
          <a:xfrm>
            <a:off x="228600" y="3257549"/>
            <a:ext cx="8610600" cy="1200150"/>
          </a:xfrm>
        </p:spPr>
        <p:txBody>
          <a:bodyPr>
            <a:normAutofit/>
          </a:bodyPr>
          <a:lstStyle>
            <a:lvl1pPr eaLnBrk="1" latinLnBrk="0" hangingPunct="1">
              <a:buNone/>
              <a:defRPr kumimoji="0" lang="zh-CN" sz="2000">
                <a:solidFill>
                  <a:schemeClr val="tx1">
                    <a:lumMod val="75000"/>
                    <a:lumOff val="25000"/>
                  </a:schemeClr>
                </a:solidFill>
              </a:defRPr>
            </a:lvl1pPr>
          </a:lstStyle>
          <a:p>
            <a:pPr lvl="0"/>
            <a:r>
              <a:rPr kumimoji="0" lang="zh-CN"/>
              <a:t>单击此处添加标题文本</a:t>
            </a:r>
          </a:p>
        </p:txBody>
      </p:sp>
      <p:grpSp>
        <p:nvGrpSpPr>
          <p:cNvPr id="11" name="Group 10"/>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栏: 3 横栏和 2 纵栏">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609600" y="2610374"/>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17"/>
          </p:nvPr>
        </p:nvSpPr>
        <p:spPr>
          <a:xfrm>
            <a:off x="2881448" y="171451"/>
            <a:ext cx="5259410" cy="295841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26"/>
          </p:nvPr>
        </p:nvSpPr>
        <p:spPr>
          <a:xfrm>
            <a:off x="609600" y="171452"/>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7"/>
          </p:nvPr>
        </p:nvSpPr>
        <p:spPr>
          <a:xfrm>
            <a:off x="5799895" y="3422481"/>
            <a:ext cx="2429706"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noChangeAspect="1"/>
          </p:cNvSpPr>
          <p:nvPr>
            <p:ph type="pic" sz="quarter" idx="28"/>
          </p:nvPr>
        </p:nvSpPr>
        <p:spPr>
          <a:xfrm>
            <a:off x="2895600" y="3422481"/>
            <a:ext cx="2512020"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1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栏: 2 横栏和 3 纵栏">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10" name="Rectangle 7"/>
          <p:cNvSpPr>
            <a:spLocks noGrp="1"/>
          </p:cNvSpPr>
          <p:nvPr>
            <p:ph type="pic" sz="quarter" idx="26"/>
          </p:nvPr>
        </p:nvSpPr>
        <p:spPr>
          <a:xfrm>
            <a:off x="5291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1" name="Rectangle 7"/>
          <p:cNvSpPr>
            <a:spLocks noGrp="1"/>
          </p:cNvSpPr>
          <p:nvPr>
            <p:ph type="pic" sz="quarter" idx="29"/>
          </p:nvPr>
        </p:nvSpPr>
        <p:spPr>
          <a:xfrm>
            <a:off x="511374"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Font typeface="Arial" pitchFamily="34" charset="0"/>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Rectangle 7"/>
          <p:cNvSpPr>
            <a:spLocks noGrp="1"/>
          </p:cNvSpPr>
          <p:nvPr>
            <p:ph type="pic" sz="quarter" idx="30"/>
          </p:nvPr>
        </p:nvSpPr>
        <p:spPr>
          <a:xfrm>
            <a:off x="4780700"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Rectangle 7"/>
          <p:cNvSpPr>
            <a:spLocks noGrp="1"/>
          </p:cNvSpPr>
          <p:nvPr>
            <p:ph type="pic" sz="quarter" idx="27"/>
          </p:nvPr>
        </p:nvSpPr>
        <p:spPr>
          <a:xfrm>
            <a:off x="33104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4" name="Rectangle 7"/>
          <p:cNvSpPr>
            <a:spLocks noGrp="1"/>
          </p:cNvSpPr>
          <p:nvPr>
            <p:ph type="pic" sz="quarter" idx="28"/>
          </p:nvPr>
        </p:nvSpPr>
        <p:spPr>
          <a:xfrm>
            <a:off x="60917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照片网格(带彩色标题)">
    <p:spTree>
      <p:nvGrpSpPr>
        <p:cNvPr id="1" name=""/>
        <p:cNvGrpSpPr/>
        <p:nvPr/>
      </p:nvGrpSpPr>
      <p:grpSpPr>
        <a:xfrm>
          <a:off x="0" y="0"/>
          <a:ext cx="0" cy="0"/>
          <a:chOff x="0" y="0"/>
          <a:chExt cx="0" cy="0"/>
        </a:xfrm>
      </p:grpSpPr>
      <p:sp>
        <p:nvSpPr>
          <p:cNvPr id="51" name="Rectangle 50"/>
          <p:cNvSpPr/>
          <p:nvPr/>
        </p:nvSpPr>
        <p:spPr>
          <a:xfrm>
            <a:off x="4648200" y="34186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2"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53"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5" name="Rectangle 34"/>
          <p:cNvSpPr/>
          <p:nvPr/>
        </p:nvSpPr>
        <p:spPr>
          <a:xfrm>
            <a:off x="4648200" y="2182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6"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37"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0" name="Rectangle 29"/>
          <p:cNvSpPr/>
          <p:nvPr/>
        </p:nvSpPr>
        <p:spPr>
          <a:xfrm>
            <a:off x="228600" y="2182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sp>
        <p:nvSpPr>
          <p:cNvPr id="31" name="Picture Placeholder 11"/>
          <p:cNvSpPr>
            <a:spLocks noGrp="1"/>
          </p:cNvSpPr>
          <p:nvPr>
            <p:ph type="pic" sz="quarter" idx="13"/>
          </p:nvPr>
        </p:nvSpPr>
        <p:spPr>
          <a:xfrm>
            <a:off x="2435942" y="221456"/>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2" name="Picture Placeholder 11"/>
          <p:cNvSpPr>
            <a:spLocks noGrp="1"/>
          </p:cNvSpPr>
          <p:nvPr>
            <p:ph type="pic" sz="quarter" idx="16"/>
          </p:nvPr>
        </p:nvSpPr>
        <p:spPr>
          <a:xfrm>
            <a:off x="6855542"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3"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34"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8" name="Rectangle 37"/>
          <p:cNvSpPr/>
          <p:nvPr/>
        </p:nvSpPr>
        <p:spPr>
          <a:xfrm>
            <a:off x="2440857" y="1818458"/>
            <a:ext cx="2057400" cy="1496243"/>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9"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0"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1"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2"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3" name="Rectangle 42"/>
          <p:cNvSpPr/>
          <p:nvPr/>
        </p:nvSpPr>
        <p:spPr>
          <a:xfrm>
            <a:off x="6860457" y="1818458"/>
            <a:ext cx="2057400" cy="14962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4"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5"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6" name="Rectangle 45"/>
          <p:cNvSpPr/>
          <p:nvPr/>
        </p:nvSpPr>
        <p:spPr>
          <a:xfrm>
            <a:off x="228600" y="34186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7" name="Picture Placeholder 11"/>
          <p:cNvSpPr>
            <a:spLocks noGrp="1"/>
          </p:cNvSpPr>
          <p:nvPr>
            <p:ph type="pic" sz="quarter" idx="27"/>
          </p:nvPr>
        </p:nvSpPr>
        <p:spPr>
          <a:xfrm>
            <a:off x="24384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8" name="Picture Placeholder 11"/>
          <p:cNvSpPr>
            <a:spLocks noGrp="1"/>
          </p:cNvSpPr>
          <p:nvPr>
            <p:ph type="pic" sz="quarter" idx="28"/>
          </p:nvPr>
        </p:nvSpPr>
        <p:spPr>
          <a:xfrm>
            <a:off x="68580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9"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50"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9"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2020/10/27</a:t>
            </a:fld>
            <a:endParaRPr lang="zh-CN" altLang="en-US"/>
          </a:p>
        </p:txBody>
      </p:sp>
      <p:sp>
        <p:nvSpPr>
          <p:cNvPr id="54"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55"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全景(带标题)">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7" name="W¥ل云玗İαЂôÁûÂÚ丫:Pïçtúrê Plå¢éhõlðér 表¥鷗字㌍ 表_W 2"/>
          <p:cNvSpPr>
            <a:spLocks noGrp="1"/>
          </p:cNvSpPr>
          <p:nvPr>
            <p:ph type="pic" sz="quarter" idx="30"/>
          </p:nvPr>
        </p:nvSpPr>
        <p:spPr>
          <a:xfrm>
            <a:off x="466727" y="1028699"/>
            <a:ext cx="8191501" cy="207883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W¥ل云玗İαЂÕØÚáÛ丫:Téxt Plàçèhòlðêr 表¥鷗字㌍_W 3"/>
          <p:cNvSpPr>
            <a:spLocks noGrp="1"/>
          </p:cNvSpPr>
          <p:nvPr>
            <p:ph type="body" sz="quarter" idx="31" hasCustomPrompt="1"/>
          </p:nvPr>
        </p:nvSpPr>
        <p:spPr>
          <a:xfrm>
            <a:off x="457200" y="3257550"/>
            <a:ext cx="8229600" cy="1085850"/>
          </a:xfrm>
          <a:solidFill>
            <a:schemeClr val="bg1"/>
          </a:solidFill>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grpSp>
        <p:nvGrpSpPr>
          <p:cNvPr id="9" name="Group 8"/>
          <p:cNvGrpSpPr/>
          <p:nvPr/>
        </p:nvGrpSpPr>
        <p:grpSpPr>
          <a:xfrm rot="5400000">
            <a:off x="4350774" y="350274"/>
            <a:ext cx="442452" cy="9144000"/>
            <a:chOff x="8524568" y="0"/>
            <a:chExt cx="589936" cy="6858000"/>
          </a:xfrm>
        </p:grpSpPr>
        <p:sp>
          <p:nvSpPr>
            <p:cNvPr id="10" name="Rectangle 9"/>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1" name="Straight Connector 10"/>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2"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13"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4"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8" name="Rectangle 7"/>
          <p:cNvSpPr/>
          <p:nvPr/>
        </p:nvSpPr>
        <p:spPr>
          <a:xfrm rot="5400000">
            <a:off x="4369212" y="331838"/>
            <a:ext cx="405581" cy="9144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9" name="Straight Connector 8"/>
          <p:cNvCxnSpPr/>
          <p:nvPr/>
        </p:nvCxnSpPr>
        <p:spPr>
          <a:xfrm rot="10800000">
            <a:off x="0" y="5143500"/>
            <a:ext cx="9144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W¥ل云玗İαЂôÁûÂÚ丫:Pïçtúrê Plå¢éhõlðér 表¥鷗字㌍ 表_W 3"/>
          <p:cNvSpPr>
            <a:spLocks noGrp="1" noChangeAspect="1"/>
          </p:cNvSpPr>
          <p:nvPr>
            <p:ph type="pic" sz="quarter" idx="13"/>
          </p:nvPr>
        </p:nvSpPr>
        <p:spPr>
          <a:xfrm>
            <a:off x="2974076" y="457200"/>
            <a:ext cx="3198127" cy="2400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W¥ل云玗İαЂÕØÚáÛ丫:Téxt Plàçèhòlðêr 表¥鷗字㌍_W 6"/>
          <p:cNvSpPr>
            <a:spLocks noGrp="1"/>
          </p:cNvSpPr>
          <p:nvPr>
            <p:ph type="body" sz="quarter" idx="15" hasCustomPrompt="1"/>
          </p:nvPr>
        </p:nvSpPr>
        <p:spPr>
          <a:xfrm>
            <a:off x="2971800" y="3028950"/>
            <a:ext cx="3200400" cy="1200150"/>
          </a:xfrm>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纵栏(带标题)">
    <p:spTree>
      <p:nvGrpSpPr>
        <p:cNvPr id="1" name=""/>
        <p:cNvGrpSpPr/>
        <p:nvPr/>
      </p:nvGrpSpPr>
      <p:grpSpPr>
        <a:xfrm>
          <a:off x="0" y="0"/>
          <a:ext cx="0" cy="0"/>
          <a:chOff x="0" y="0"/>
          <a:chExt cx="0" cy="0"/>
        </a:xfrm>
      </p:grpSpPr>
      <p:sp>
        <p:nvSpPr>
          <p:cNvPr id="6" name="Rectangle 8"/>
          <p:cNvSpPr>
            <a:spLocks noGrp="1"/>
          </p:cNvSpPr>
          <p:nvPr>
            <p:ph type="pic" sz="quarter" idx="13"/>
          </p:nvPr>
        </p:nvSpPr>
        <p:spPr>
          <a:xfrm>
            <a:off x="645704" y="217906"/>
            <a:ext cx="4307299" cy="4296945"/>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0" name="Rectangle 6"/>
          <p:cNvSpPr>
            <a:spLocks noGrp="1"/>
          </p:cNvSpPr>
          <p:nvPr>
            <p:ph type="body" sz="quarter" idx="14" hasCustomPrompt="1"/>
          </p:nvPr>
        </p:nvSpPr>
        <p:spPr>
          <a:xfrm>
            <a:off x="5343525" y="2144788"/>
            <a:ext cx="3181350" cy="2386013"/>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3" name="Group 12"/>
          <p:cNvGrpSpPr/>
          <p:nvPr/>
        </p:nvGrpSpPr>
        <p:grpSpPr>
          <a:xfrm rot="5400000">
            <a:off x="4350774" y="350274"/>
            <a:ext cx="442452" cy="9144000"/>
            <a:chOff x="8524568" y="0"/>
            <a:chExt cx="589936" cy="6858000"/>
          </a:xfrm>
        </p:grpSpPr>
        <p:sp>
          <p:nvSpPr>
            <p:cNvPr id="14" name="Rectangle 13"/>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6"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2020/10/27</a:t>
            </a:fld>
            <a:endParaRPr lang="zh-CN" altLang="en-US"/>
          </a:p>
        </p:txBody>
      </p:sp>
      <p:sp>
        <p:nvSpPr>
          <p:cNvPr id="17"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8"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照片(带标题)">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8534400" cy="4572000"/>
          </a:xfrm>
        </p:spPr>
        <p:txBody>
          <a:bodyPr/>
          <a:lstStyle>
            <a:lvl1pPr algn="ctr" eaLnBrk="1" latinLnBrk="0" hangingPunct="1">
              <a:buNone/>
              <a:defRPr kumimoji="0" lang="zh-CN">
                <a:solidFill>
                  <a:schemeClr val="tx1">
                    <a:lumMod val="85000"/>
                    <a:lumOff val="15000"/>
                  </a:schemeClr>
                </a:solidFill>
              </a:defRPr>
            </a:lvl1pPr>
          </a:lstStyle>
          <a:p>
            <a:pPr eaLnBrk="1" latinLnBrk="0" hangingPunct="1"/>
            <a:r>
              <a:rPr lang="zh-CN" altLang="en-US"/>
              <a:t>单击图标添加图片</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全页照片(带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8" name="Rectangle 6"/>
          <p:cNvSpPr>
            <a:spLocks noGrp="1" noChangeAspect="1"/>
          </p:cNvSpPr>
          <p:nvPr>
            <p:ph type="pic" sz="quarter" idx="13"/>
          </p:nvPr>
        </p:nvSpPr>
        <p:spPr>
          <a:xfrm>
            <a:off x="0" y="0"/>
            <a:ext cx="9144000" cy="5143500"/>
          </a:xfrm>
          <a:no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lumMod val="75000"/>
                    <a:lumOff val="2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854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7088" y="195262"/>
            <a:ext cx="6716712" cy="482204"/>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97732"/>
            <a:ext cx="4038600" cy="32932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8172450" y="4677966"/>
            <a:ext cx="971550" cy="342900"/>
          </a:xfrm>
          <a:prstGeom prst="rect">
            <a:avLst/>
          </a:prstGeom>
        </p:spPr>
        <p:txBody>
          <a:bodyPr/>
          <a:lstStyle>
            <a:lvl1pPr>
              <a:defRPr/>
            </a:lvl1pPr>
          </a:lstStyle>
          <a:p>
            <a:fld id="{D00DB924-A882-4621-90E0-F653FD133198}" type="slidenum">
              <a:rPr lang="en-US" altLang="zh-CN"/>
              <a:pPr/>
              <a:t>‹#›</a:t>
            </a:fld>
            <a:endParaRPr lang="en-US" altLang="zh-CN"/>
          </a:p>
        </p:txBody>
      </p:sp>
    </p:spTree>
    <p:extLst>
      <p:ext uri="{BB962C8B-B14F-4D97-AF65-F5344CB8AC3E}">
        <p14:creationId xmlns:p14="http://schemas.microsoft.com/office/powerpoint/2010/main" val="1649611523"/>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27088" y="195262"/>
            <a:ext cx="6716712" cy="482204"/>
          </a:xfrm>
        </p:spPr>
        <p:txBody>
          <a:bodyPr/>
          <a:lstStyle/>
          <a:p>
            <a:r>
              <a:rPr lang="zh-CN" altLang="en-US"/>
              <a:t>单击此处编辑母版标题样式</a:t>
            </a:r>
          </a:p>
        </p:txBody>
      </p:sp>
      <p:sp>
        <p:nvSpPr>
          <p:cNvPr id="3" name="内容占位符 2"/>
          <p:cNvSpPr>
            <a:spLocks noGrp="1"/>
          </p:cNvSpPr>
          <p:nvPr>
            <p:ph sz="quarter" idx="1"/>
          </p:nvPr>
        </p:nvSpPr>
        <p:spPr>
          <a:xfrm>
            <a:off x="179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79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8172450" y="4677966"/>
            <a:ext cx="971550" cy="342900"/>
          </a:xfrm>
        </p:spPr>
        <p:txBody>
          <a:bodyPr/>
          <a:lstStyle>
            <a:lvl1pPr>
              <a:defRPr/>
            </a:lvl1pPr>
          </a:lstStyle>
          <a:p>
            <a:fld id="{7CE550D6-A740-4699-B576-21E308412002}" type="slidenum">
              <a:rPr lang="en-US" altLang="zh-CN"/>
              <a:pPr/>
              <a:t>‹#›</a:t>
            </a:fld>
            <a:endParaRPr lang="en-US" altLang="zh-CN"/>
          </a:p>
        </p:txBody>
      </p:sp>
    </p:spTree>
    <p:extLst>
      <p:ext uri="{BB962C8B-B14F-4D97-AF65-F5344CB8AC3E}">
        <p14:creationId xmlns:p14="http://schemas.microsoft.com/office/powerpoint/2010/main" val="214460935"/>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719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62208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88392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9278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2020/10/27</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pic>
        <p:nvPicPr>
          <p:cNvPr id="8"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Tree>
    <p:extLst>
      <p:ext uri="{BB962C8B-B14F-4D97-AF65-F5344CB8AC3E}">
        <p14:creationId xmlns:p14="http://schemas.microsoft.com/office/powerpoint/2010/main" val="8939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image" Target="../media/image3.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48" Type="http://schemas.openxmlformats.org/officeDocument/2006/relationships/image" Target="../media/image4.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microsoft.com/office/2007/relationships/hdphoto" Target="../media/hdphoto2.wdp"/><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0" y="987574"/>
            <a:ext cx="9144000" cy="3744417"/>
          </a:xfrm>
          <a:prstGeom prst="rect">
            <a:avLst/>
          </a:prstGeom>
          <a:blipFill dpi="0" rotWithShape="1">
            <a:blip r:embed="rId43" cstate="print">
              <a:extLst>
                <a:ext uri="{BEBA8EAE-BF5A-486C-A8C5-ECC9F3942E4B}">
                  <a14:imgProps xmlns:a14="http://schemas.microsoft.com/office/drawing/2010/main">
                    <a14:imgLayer r:embed="rId44">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0" y="0"/>
            <a:ext cx="8028384" cy="987574"/>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3779912" y="4762288"/>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E3DC3E-95AB-4C2E-9080-A75ACEF79FBB}" type="slidenum">
              <a:rPr lang="zh-CN" altLang="en-US" smtClean="0"/>
              <a:pPr/>
              <a:t>‹#›</a:t>
            </a:fld>
            <a:endParaRPr lang="zh-CN" altLang="en-US" dirty="0"/>
          </a:p>
        </p:txBody>
      </p:sp>
      <p:sp>
        <p:nvSpPr>
          <p:cNvPr id="4" name="五边形 3"/>
          <p:cNvSpPr/>
          <p:nvPr userDrawn="1"/>
        </p:nvSpPr>
        <p:spPr>
          <a:xfrm flipH="1">
            <a:off x="7523313" y="0"/>
            <a:ext cx="1620687" cy="987574"/>
          </a:xfrm>
          <a:prstGeom prst="homePlate">
            <a:avLst/>
          </a:prstGeom>
          <a:blipFill dpi="0" rotWithShape="1">
            <a:blip r:embed="rId4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96043" y="4731990"/>
            <a:ext cx="8747957" cy="411510"/>
          </a:xfrm>
          <a:prstGeom prst="rect">
            <a:avLst/>
          </a:prstGeom>
          <a:blipFill dpi="0" rotWithShape="1">
            <a:blip r:embed="rId45" cstate="print">
              <a:extLst>
                <a:ext uri="{BEBA8EAE-BF5A-486C-A8C5-ECC9F3942E4B}">
                  <a14:imgProps xmlns:a14="http://schemas.microsoft.com/office/drawing/2010/main">
                    <a14:imgLayer r:embed="rId46">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userDrawn="1"/>
        </p:nvSpPr>
        <p:spPr>
          <a:xfrm>
            <a:off x="0" y="4731991"/>
            <a:ext cx="792087" cy="423450"/>
          </a:xfrm>
          <a:prstGeom prst="homePlate">
            <a:avLst/>
          </a:prstGeom>
          <a:blipFill dpi="0" rotWithShape="1">
            <a:blip r:embed="rId4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128179" y="4668378"/>
            <a:ext cx="3491880" cy="461665"/>
          </a:xfrm>
          <a:prstGeom prst="rect">
            <a:avLst/>
          </a:prstGeom>
          <a:noFill/>
          <a:ln>
            <a:noFill/>
          </a:ln>
        </p:spPr>
        <p:txBody>
          <a:bodyPr wrap="square" lIns="91440" tIns="45720" rIns="91440" bIns="45720">
            <a:spAutoFit/>
          </a:bodyPr>
          <a:lstStyle/>
          <a:p>
            <a:pPr algn="l"/>
            <a:r>
              <a:rPr lang="zh-CN" altLang="en-US" sz="2400"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计算机与计算思维导论</a:t>
            </a:r>
          </a:p>
        </p:txBody>
      </p:sp>
      <p:sp>
        <p:nvSpPr>
          <p:cNvPr id="7" name="矩形 6"/>
          <p:cNvSpPr/>
          <p:nvPr userDrawn="1"/>
        </p:nvSpPr>
        <p:spPr>
          <a:xfrm>
            <a:off x="9252520" y="4227934"/>
            <a:ext cx="3168352" cy="1008112"/>
          </a:xfrm>
          <a:prstGeom prst="rect">
            <a:avLst/>
          </a:prstGeom>
          <a:solidFill>
            <a:srgbClr val="C1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355799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 id="2147484065" r:id="rId41"/>
  </p:sldLayoutIdLst>
  <p:txStyles>
    <p:titleStyle>
      <a:lvl1pPr algn="ctr" defTabSz="914400" rtl="0" eaLnBrk="1" latinLnBrk="0" hangingPunct="1">
        <a:spcBef>
          <a:spcPct val="0"/>
        </a:spcBef>
        <a:buNone/>
        <a:defRPr sz="4400" kern="1200">
          <a:solidFill>
            <a:schemeClr val="bg1"/>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8.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0.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http://www.gxhn.com/pche1/04/RAM.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http://202.117.35.160/ucmp/ucmp/e&#26032;&#24314;/01.JPG" TargetMode="Externa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7.jpe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18.jpe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 Id="rId9" Type="http://schemas.openxmlformats.org/officeDocument/2006/relationships/image" Target="../media/image53.jpeg"/></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jpeg"/><Relationship Id="rId5" Type="http://schemas.openxmlformats.org/officeDocument/2006/relationships/image" Target="../media/image24.jpeg"/><Relationship Id="rId10" Type="http://schemas.openxmlformats.org/officeDocument/2006/relationships/image" Target="../media/image26.gif"/><Relationship Id="rId4" Type="http://schemas.openxmlformats.org/officeDocument/2006/relationships/image" Target="../media/image23.jpe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0.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9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59832" y="1109191"/>
            <a:ext cx="5940152" cy="1102519"/>
          </a:xfrm>
        </p:spPr>
        <p:txBody>
          <a:bodyPr>
            <a:normAutofit fontScale="90000"/>
          </a:bodyPr>
          <a:lstStyle/>
          <a:p>
            <a:pPr algn="r">
              <a:lnSpc>
                <a:spcPct val="150000"/>
              </a:lnSpc>
            </a:pPr>
            <a:r>
              <a:rPr lang="zh-CN" altLang="en-US" sz="4800" dirty="0">
                <a:solidFill>
                  <a:srgbClr val="FFFF00"/>
                </a:solidFill>
              </a:rPr>
              <a:t>第</a:t>
            </a:r>
            <a:r>
              <a:rPr lang="en-US" altLang="zh-CN" sz="4800" dirty="0">
                <a:solidFill>
                  <a:srgbClr val="FFFF00"/>
                </a:solidFill>
              </a:rPr>
              <a:t>3</a:t>
            </a:r>
            <a:r>
              <a:rPr lang="zh-CN" altLang="en-US" sz="4800" dirty="0">
                <a:solidFill>
                  <a:srgbClr val="FFFF00"/>
                </a:solidFill>
              </a:rPr>
              <a:t>章 </a:t>
            </a:r>
            <a:br>
              <a:rPr lang="en-US" altLang="zh-CN" sz="4800" dirty="0">
                <a:solidFill>
                  <a:srgbClr val="FFFF00"/>
                </a:solidFill>
              </a:rPr>
            </a:br>
            <a:r>
              <a:rPr lang="zh-CN" altLang="en-US" sz="4800" dirty="0">
                <a:solidFill>
                  <a:srgbClr val="FFFF00"/>
                </a:solidFill>
              </a:rPr>
              <a:t>计算机系统与系统思维</a:t>
            </a:r>
          </a:p>
        </p:txBody>
      </p:sp>
      <p:sp>
        <p:nvSpPr>
          <p:cNvPr id="3" name="副标题 2"/>
          <p:cNvSpPr>
            <a:spLocks noGrp="1"/>
          </p:cNvSpPr>
          <p:nvPr>
            <p:ph type="subTitle" idx="1"/>
          </p:nvPr>
        </p:nvSpPr>
        <p:spPr>
          <a:xfrm>
            <a:off x="1979712" y="4371950"/>
            <a:ext cx="5112568" cy="576064"/>
          </a:xfrm>
        </p:spPr>
        <p:txBody>
          <a:bodyPr>
            <a:normAutofit/>
          </a:bodyPr>
          <a:lstStyle/>
          <a:p>
            <a:r>
              <a:rPr lang="zh-CN" altLang="en-US" sz="2400" dirty="0">
                <a:latin typeface="微软雅黑" pitchFamily="34" charset="-122"/>
                <a:ea typeface="微软雅黑" pitchFamily="34" charset="-122"/>
              </a:rPr>
              <a:t>武汉大学    计算机学院</a:t>
            </a:r>
          </a:p>
        </p:txBody>
      </p:sp>
      <p:sp>
        <p:nvSpPr>
          <p:cNvPr id="4" name="Rectangle 2"/>
          <p:cNvSpPr txBox="1">
            <a:spLocks noChangeArrowheads="1"/>
          </p:cNvSpPr>
          <p:nvPr/>
        </p:nvSpPr>
        <p:spPr bwMode="gray">
          <a:xfrm>
            <a:off x="0" y="0"/>
            <a:ext cx="3203848" cy="6429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FFFF00"/>
                </a:solidFill>
                <a:latin typeface="微软雅黑" pitchFamily="34" charset="-122"/>
                <a:ea typeface="微软雅黑" pitchFamily="34" charset="-122"/>
                <a:cs typeface="+mj-cs"/>
              </a:rPr>
              <a:t>计算机科学导论</a:t>
            </a:r>
            <a:endParaRPr kumimoji="0" lang="en-US" altLang="zh-CN"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8750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08A3DB-AADA-4716-BF4E-4C2C0BF495C1}"/>
              </a:ext>
            </a:extLst>
          </p:cNvPr>
          <p:cNvSpPr>
            <a:spLocks noGrp="1"/>
          </p:cNvSpPr>
          <p:nvPr>
            <p:ph idx="1"/>
          </p:nvPr>
        </p:nvSpPr>
        <p:spPr>
          <a:xfrm>
            <a:off x="354406" y="1142990"/>
            <a:ext cx="8575311" cy="1000132"/>
          </a:xfrm>
        </p:spPr>
        <p:txBody>
          <a:bodyPr>
            <a:normAutofit fontScale="70000" lnSpcReduction="20000"/>
          </a:bodyPr>
          <a:lstStyle/>
          <a:p>
            <a:r>
              <a:rPr lang="zh-CN" altLang="zh-CN" dirty="0"/>
              <a:t>抽象使得计算机科学成为一门优美的领域</a:t>
            </a:r>
            <a:endParaRPr lang="en-US" altLang="zh-CN" dirty="0"/>
          </a:p>
          <a:p>
            <a:pPr lvl="1"/>
            <a:r>
              <a:rPr lang="zh-CN" altLang="zh-CN" dirty="0"/>
              <a:t>本质</a:t>
            </a:r>
            <a:r>
              <a:rPr lang="zh-CN" altLang="en-US" dirty="0"/>
              <a:t>：</a:t>
            </a:r>
            <a:r>
              <a:rPr lang="zh-CN" altLang="zh-CN" dirty="0"/>
              <a:t>采用一种</a:t>
            </a:r>
            <a:r>
              <a:rPr lang="zh-CN" altLang="en-US" dirty="0"/>
              <a:t>方法</a:t>
            </a:r>
            <a:r>
              <a:rPr lang="zh-CN" altLang="zh-CN" dirty="0"/>
              <a:t>解决该层次的所有问题，应对系统的复杂性，</a:t>
            </a:r>
            <a:r>
              <a:rPr lang="zh-CN" altLang="zh-CN" b="1" dirty="0"/>
              <a:t>以不变的抽象应系统的万变</a:t>
            </a:r>
            <a:endParaRPr lang="zh-CN" altLang="en-US" dirty="0"/>
          </a:p>
        </p:txBody>
      </p:sp>
      <p:pic>
        <p:nvPicPr>
          <p:cNvPr id="5" name="图片 4">
            <a:extLst>
              <a:ext uri="{FF2B5EF4-FFF2-40B4-BE49-F238E27FC236}">
                <a16:creationId xmlns:a16="http://schemas.microsoft.com/office/drawing/2014/main" id="{8AC8F115-5EDD-4109-B363-A0C19E3A373B}"/>
              </a:ext>
            </a:extLst>
          </p:cNvPr>
          <p:cNvPicPr>
            <a:picLocks noChangeAspect="1"/>
          </p:cNvPicPr>
          <p:nvPr/>
        </p:nvPicPr>
        <p:blipFill>
          <a:blip r:embed="rId2"/>
          <a:stretch>
            <a:fillRect/>
          </a:stretch>
        </p:blipFill>
        <p:spPr>
          <a:xfrm>
            <a:off x="827584" y="2143122"/>
            <a:ext cx="7833155" cy="2718634"/>
          </a:xfrm>
          <a:prstGeom prst="rect">
            <a:avLst/>
          </a:prstGeom>
        </p:spPr>
      </p:pic>
      <p:sp>
        <p:nvSpPr>
          <p:cNvPr id="7"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多层次抽象</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2177010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内容占位符 10"/>
          <p:cNvSpPr>
            <a:spLocks noGrp="1"/>
          </p:cNvSpPr>
          <p:nvPr>
            <p:ph idx="1"/>
          </p:nvPr>
        </p:nvSpPr>
        <p:spPr>
          <a:xfrm>
            <a:off x="467544" y="3147814"/>
            <a:ext cx="8229600" cy="1518816"/>
          </a:xfrm>
        </p:spPr>
        <p:txBody>
          <a:bodyPr>
            <a:normAutofit fontScale="55000" lnSpcReduction="20000"/>
          </a:bodyPr>
          <a:lstStyle/>
          <a:p>
            <a:pPr>
              <a:lnSpc>
                <a:spcPct val="110000"/>
              </a:lnSpc>
            </a:pPr>
            <a:r>
              <a:rPr lang="zh-CN" altLang="zh-CN" dirty="0"/>
              <a:t>操作系统是用户和计算机之间的界面</a:t>
            </a:r>
            <a:r>
              <a:rPr lang="zh-CN" altLang="en-US" dirty="0"/>
              <a:t>。</a:t>
            </a:r>
            <a:endParaRPr lang="en-US" altLang="zh-CN" dirty="0"/>
          </a:p>
          <a:p>
            <a:pPr>
              <a:lnSpc>
                <a:spcPct val="110000"/>
              </a:lnSpc>
            </a:pPr>
            <a:r>
              <a:rPr lang="zh-CN" altLang="zh-CN" dirty="0"/>
              <a:t>机器层</a:t>
            </a:r>
            <a:r>
              <a:rPr lang="zh-CN" altLang="en-US" dirty="0"/>
              <a:t>：</a:t>
            </a:r>
            <a:r>
              <a:rPr lang="zh-CN" altLang="zh-CN" dirty="0"/>
              <a:t>硬件设备本身，它的对外界面由机器指令系统组成。</a:t>
            </a:r>
            <a:endParaRPr lang="en-US" altLang="zh-CN" dirty="0"/>
          </a:p>
          <a:p>
            <a:pPr>
              <a:lnSpc>
                <a:spcPct val="110000"/>
              </a:lnSpc>
            </a:pPr>
            <a:r>
              <a:rPr lang="zh-CN" altLang="zh-CN" dirty="0"/>
              <a:t>操作系统层</a:t>
            </a:r>
            <a:r>
              <a:rPr lang="zh-CN" altLang="en-US" dirty="0"/>
              <a:t>：</a:t>
            </a:r>
            <a:r>
              <a:rPr lang="zh-CN" altLang="zh-CN" dirty="0"/>
              <a:t>它的对内界面是管理和控制各种硬件资源，对外界面是为用户提供方便服务的一组软件程序集合。</a:t>
            </a:r>
            <a:r>
              <a:rPr lang="zh-CN" altLang="en-US" dirty="0"/>
              <a:t>（</a:t>
            </a:r>
            <a:r>
              <a:rPr lang="zh-CN" altLang="zh-CN" dirty="0"/>
              <a:t>这里的用户是一个广义的概念</a:t>
            </a:r>
            <a:r>
              <a:rPr lang="zh-CN" altLang="en-US" dirty="0"/>
              <a:t>，</a:t>
            </a:r>
            <a:r>
              <a:rPr lang="zh-CN" altLang="zh-CN" dirty="0"/>
              <a:t>指除操作系统之外的所有系统软件、应用软件和计算机用户等</a:t>
            </a:r>
            <a:r>
              <a:rPr lang="zh-CN" altLang="en-US" dirty="0"/>
              <a:t>）</a:t>
            </a:r>
            <a:endParaRPr lang="en-US" altLang="zh-CN" dirty="0"/>
          </a:p>
        </p:txBody>
      </p:sp>
      <p:grpSp>
        <p:nvGrpSpPr>
          <p:cNvPr id="2" name="组合 9"/>
          <p:cNvGrpSpPr/>
          <p:nvPr/>
        </p:nvGrpSpPr>
        <p:grpSpPr>
          <a:xfrm>
            <a:off x="1195040" y="1096005"/>
            <a:ext cx="6249863" cy="1835785"/>
            <a:chOff x="1187624" y="1761868"/>
            <a:chExt cx="6249863" cy="1835785"/>
          </a:xfrm>
        </p:grpSpPr>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2120359"/>
              <a:ext cx="1857375" cy="1438275"/>
            </a:xfrm>
            <a:prstGeom prst="rect">
              <a:avLst/>
            </a:prstGeom>
            <a:noFill/>
            <a:ln>
              <a:noFill/>
            </a:ln>
          </p:spPr>
        </p:pic>
        <p:pic>
          <p:nvPicPr>
            <p:cNvPr id="9" name="图片 8" descr="C:\Program Files\Microsoft Office\MEDIA\CAGCAT10\j0195384.w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1761868"/>
              <a:ext cx="1795780" cy="1835785"/>
            </a:xfrm>
            <a:prstGeom prst="rect">
              <a:avLst/>
            </a:prstGeom>
            <a:noFill/>
            <a:ln w="9525">
              <a:noFill/>
              <a:miter lim="800000"/>
              <a:headEnd/>
              <a:tailEnd/>
            </a:ln>
          </p:spPr>
        </p:pic>
        <p:sp>
          <p:nvSpPr>
            <p:cNvPr id="5" name="右箭头 4"/>
            <p:cNvSpPr/>
            <p:nvPr/>
          </p:nvSpPr>
          <p:spPr>
            <a:xfrm>
              <a:off x="3707904" y="2427734"/>
              <a:ext cx="122413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细分</a:t>
              </a:r>
            </a:p>
          </p:txBody>
        </p:sp>
      </p:grpSp>
      <p:sp>
        <p:nvSpPr>
          <p:cNvPr id="12"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1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910862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操作系统是管理和控制计算机软硬件资源，合理地组织计算机的工作流程，方便用户使用计算机系统的软件。</a:t>
            </a:r>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129544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92500" lnSpcReduction="10000"/>
          </a:bodyPr>
          <a:lstStyle/>
          <a:p>
            <a:pPr lvl="0"/>
            <a:r>
              <a:rPr lang="zh-CN" altLang="en-US" dirty="0"/>
              <a:t>一个</a:t>
            </a:r>
            <a:r>
              <a:rPr lang="zh-CN" altLang="zh-CN" dirty="0"/>
              <a:t>应用程序是一个进程，</a:t>
            </a:r>
            <a:r>
              <a:rPr lang="zh-CN" altLang="en-US" dirty="0"/>
              <a:t>同时还</a:t>
            </a:r>
            <a:r>
              <a:rPr lang="zh-CN" altLang="zh-CN" dirty="0"/>
              <a:t>可能会导致几个其他进程开始运行</a:t>
            </a:r>
            <a:r>
              <a:rPr lang="zh-CN" altLang="en-US" dirty="0"/>
              <a:t>。</a:t>
            </a:r>
            <a:r>
              <a:rPr lang="zh-CN" altLang="zh-CN" dirty="0"/>
              <a:t>处理器管理负责控制程序的执行</a:t>
            </a:r>
            <a:r>
              <a:rPr lang="zh-CN" altLang="en-US" dirty="0"/>
              <a:t>，</a:t>
            </a:r>
            <a:r>
              <a:rPr lang="zh-CN" altLang="zh-CN" dirty="0"/>
              <a:t>操作系统必须每秒在不同的进程之间切换</a:t>
            </a:r>
            <a:r>
              <a:rPr lang="zh-CN" altLang="en-US" dirty="0"/>
              <a:t>，</a:t>
            </a:r>
            <a:r>
              <a:rPr lang="zh-CN" altLang="zh-CN" dirty="0"/>
              <a:t>让每个进程都能够执行</a:t>
            </a:r>
            <a:r>
              <a:rPr lang="zh-CN" altLang="en-US" dirty="0"/>
              <a:t>。</a:t>
            </a:r>
            <a:endParaRPr lang="en-US" altLang="zh-CN" dirty="0"/>
          </a:p>
          <a:p>
            <a:pPr lvl="0"/>
            <a:r>
              <a:rPr lang="zh-CN" altLang="zh-CN" dirty="0"/>
              <a:t>管理处理器的核心内容</a:t>
            </a:r>
            <a:endParaRPr lang="en-US" altLang="zh-CN" dirty="0"/>
          </a:p>
          <a:p>
            <a:pPr lvl="1"/>
            <a:r>
              <a:rPr lang="zh-CN" altLang="zh-CN" dirty="0"/>
              <a:t>确保每个进程及应用程序得到足够的处理器时间来实现其正常功能。</a:t>
            </a:r>
          </a:p>
          <a:p>
            <a:pPr lvl="1"/>
            <a:r>
              <a:rPr lang="zh-CN" altLang="zh-CN" dirty="0"/>
              <a:t>实际工作中尽可能使用更多的处理器周期。</a:t>
            </a:r>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处理器管理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83174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92500" lnSpcReduction="20000"/>
          </a:bodyPr>
          <a:lstStyle/>
          <a:p>
            <a:r>
              <a:rPr lang="zh-CN" altLang="zh-CN" dirty="0"/>
              <a:t>存储管理负责给运行的每个程序分配内存空间，并在程序运行结束后及时回收内存，以便给其他的程序使用。</a:t>
            </a:r>
            <a:endParaRPr lang="en-US" altLang="zh-CN" dirty="0"/>
          </a:p>
          <a:p>
            <a:r>
              <a:rPr lang="zh-CN" altLang="zh-CN" dirty="0"/>
              <a:t>存储管理的主要任务</a:t>
            </a:r>
          </a:p>
          <a:p>
            <a:pPr lvl="1"/>
            <a:r>
              <a:rPr lang="zh-CN" altLang="zh-CN" dirty="0"/>
              <a:t>每个进程必须具有足够的内存以执行操作，并且既不可以在其他进程的内存空间中运行，也可以不让其他进程在这一内存空间运行。</a:t>
            </a:r>
          </a:p>
          <a:p>
            <a:pPr lvl="1"/>
            <a:r>
              <a:rPr lang="zh-CN" altLang="zh-CN" dirty="0"/>
              <a:t>必须合理使用系统中不同类型的内存，以使每个进程可以高效运行。</a:t>
            </a:r>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存储管理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1595708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85000" lnSpcReduction="10000"/>
          </a:bodyPr>
          <a:lstStyle/>
          <a:p>
            <a:r>
              <a:rPr lang="zh-CN" altLang="zh-CN" dirty="0"/>
              <a:t>使用</a:t>
            </a:r>
            <a:r>
              <a:rPr lang="en-US" altLang="zh-CN" dirty="0"/>
              <a:t>I/O</a:t>
            </a:r>
            <a:r>
              <a:rPr lang="zh-CN" altLang="zh-CN" dirty="0"/>
              <a:t>中断、缓冲器管理、通道、设备驱动调度等技术，克服外部设备和主机速度上不配所引起的问题，使主机和外设并行工作，提高</a:t>
            </a:r>
            <a:r>
              <a:rPr lang="zh-CN" altLang="en-US" dirty="0"/>
              <a:t>设备</a:t>
            </a:r>
            <a:r>
              <a:rPr lang="zh-CN" altLang="zh-CN" dirty="0"/>
              <a:t>使用效率</a:t>
            </a:r>
            <a:r>
              <a:rPr lang="zh-CN" altLang="en-US" dirty="0"/>
              <a:t>。</a:t>
            </a:r>
            <a:endParaRPr lang="en-US" altLang="zh-CN" dirty="0"/>
          </a:p>
          <a:p>
            <a:r>
              <a:rPr lang="zh-CN" altLang="zh-CN" dirty="0"/>
              <a:t>设备管理要达到的主要目标</a:t>
            </a:r>
            <a:endParaRPr lang="en-US" altLang="zh-CN" dirty="0"/>
          </a:p>
          <a:p>
            <a:pPr lvl="1"/>
            <a:r>
              <a:rPr lang="zh-CN" altLang="zh-CN" dirty="0"/>
              <a:t>提供统一界面</a:t>
            </a:r>
            <a:endParaRPr lang="en-US" altLang="zh-CN" dirty="0"/>
          </a:p>
          <a:p>
            <a:pPr lvl="1"/>
            <a:r>
              <a:rPr lang="zh-CN" altLang="zh-CN" dirty="0"/>
              <a:t>方便用户使用</a:t>
            </a:r>
            <a:endParaRPr lang="en-US" altLang="zh-CN" dirty="0"/>
          </a:p>
          <a:p>
            <a:pPr lvl="1"/>
            <a:r>
              <a:rPr lang="zh-CN" altLang="zh-CN" dirty="0"/>
              <a:t>发挥系统的并行性</a:t>
            </a:r>
            <a:endParaRPr lang="en-US" altLang="zh-CN" dirty="0"/>
          </a:p>
          <a:p>
            <a:pPr lvl="1"/>
            <a:r>
              <a:rPr lang="zh-CN" altLang="zh-CN" dirty="0"/>
              <a:t>提高</a:t>
            </a:r>
            <a:r>
              <a:rPr lang="en-US" altLang="zh-CN" dirty="0"/>
              <a:t>I/O</a:t>
            </a:r>
            <a:r>
              <a:rPr lang="zh-CN" altLang="zh-CN" dirty="0"/>
              <a:t>设备使用效率</a:t>
            </a:r>
            <a:endParaRPr lang="en-US" altLang="zh-CN"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设备管理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905708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92500"/>
          </a:bodyPr>
          <a:lstStyle/>
          <a:p>
            <a:pPr lvl="0"/>
            <a:r>
              <a:rPr lang="zh-CN" altLang="zh-CN" dirty="0"/>
              <a:t>文件：文件是一组相关信息的集合，任何程序和数据都是以文件的形式存放在计算机的外存储器上，文件是数据组织的最小单位。</a:t>
            </a:r>
          </a:p>
          <a:p>
            <a:pPr lvl="0"/>
            <a:r>
              <a:rPr lang="zh-CN" altLang="zh-CN" dirty="0"/>
              <a:t>文件名：任何一个文件都有一个名称，文件的操作依据文件名进行。文件名一般由文件主名和扩展名两部分组成，文件主名往往是代表文件内容的标识，而扩展名表示文件的类型。</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文件管理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324153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92500" lnSpcReduction="10000"/>
          </a:bodyPr>
          <a:lstStyle/>
          <a:p>
            <a:pPr lvl="0"/>
            <a:r>
              <a:rPr lang="zh-CN" altLang="zh-CN" dirty="0"/>
              <a:t>文件夹</a:t>
            </a:r>
            <a:r>
              <a:rPr lang="zh-CN" altLang="en-US" dirty="0"/>
              <a:t>（目录）</a:t>
            </a:r>
            <a:r>
              <a:rPr lang="zh-CN" altLang="zh-CN" dirty="0"/>
              <a:t>：文件夹的图标像一本书，打开文件夹就像翻开书一样，里边的内容一目了然，非常直观。文件夹和不同类型的文件采用不同的图标，因而很容易区分。</a:t>
            </a:r>
          </a:p>
          <a:p>
            <a:r>
              <a:rPr lang="zh-CN" altLang="zh-CN" dirty="0"/>
              <a:t>路径：是指由目录文件和非目录文件组成，从树根到任何一叶节点有且只有一条路径，该路径的全部节点组成一个全路径名，用来惟一标识和定位某一特定文件。</a:t>
            </a:r>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文件管理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537372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00150"/>
            <a:ext cx="8363272" cy="3603847"/>
          </a:xfrm>
        </p:spPr>
        <p:txBody>
          <a:bodyPr>
            <a:normAutofit fontScale="77500" lnSpcReduction="20000"/>
          </a:bodyPr>
          <a:lstStyle/>
          <a:p>
            <a:r>
              <a:rPr lang="zh-CN" altLang="zh-CN" dirty="0"/>
              <a:t>文件管理负责对存放在计算机中的信息进行逻辑组织，维护目录结构，并对文件进行各种操作。</a:t>
            </a:r>
            <a:endParaRPr lang="en-US" altLang="zh-CN" dirty="0"/>
          </a:p>
          <a:p>
            <a:r>
              <a:rPr lang="zh-CN" altLang="zh-CN" dirty="0"/>
              <a:t>操作系统增加了文件管理功能，即构成了一个文件系统，负责管理在外存上的文件，并把文件的存取、共享和保护等手段提供给用户。</a:t>
            </a:r>
            <a:endParaRPr lang="en-US" altLang="zh-CN" dirty="0"/>
          </a:p>
          <a:p>
            <a:r>
              <a:rPr lang="zh-CN" altLang="zh-CN" dirty="0"/>
              <a:t>文件系统要解决的问题</a:t>
            </a:r>
            <a:endParaRPr lang="en-US" altLang="zh-CN" dirty="0"/>
          </a:p>
          <a:p>
            <a:pPr lvl="1"/>
            <a:r>
              <a:rPr lang="zh-CN" altLang="zh-CN" dirty="0"/>
              <a:t>单个文件如何组织</a:t>
            </a:r>
            <a:endParaRPr lang="en-US" altLang="zh-CN" dirty="0"/>
          </a:p>
          <a:p>
            <a:pPr lvl="1"/>
            <a:r>
              <a:rPr lang="zh-CN" altLang="zh-CN" dirty="0"/>
              <a:t>多个文件即目录如何管理</a:t>
            </a:r>
            <a:endParaRPr lang="en-US" altLang="zh-CN" dirty="0"/>
          </a:p>
          <a:p>
            <a:pPr lvl="1"/>
            <a:r>
              <a:rPr lang="zh-CN" altLang="zh-CN" dirty="0"/>
              <a:t>磁盘如何存放大大小小的文件</a:t>
            </a:r>
            <a:endParaRPr lang="en-US" altLang="zh-CN" dirty="0"/>
          </a:p>
          <a:p>
            <a:pPr lvl="1"/>
            <a:r>
              <a:rPr lang="zh-CN" altLang="zh-CN" dirty="0"/>
              <a:t>如何尽可能地避免软硬件的错误。</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文件管理</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31058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zh-CN" dirty="0"/>
              <a:t>操作系统处理通信的这个部分通常称为外壳（</a:t>
            </a:r>
            <a:r>
              <a:rPr lang="en-US" altLang="zh-CN" dirty="0"/>
              <a:t>Shell</a:t>
            </a:r>
            <a:r>
              <a:rPr lang="zh-CN" altLang="zh-CN" dirty="0"/>
              <a:t>）又称为用户接口。 </a:t>
            </a:r>
            <a:endParaRPr lang="en-US" altLang="zh-CN" dirty="0"/>
          </a:p>
          <a:p>
            <a:r>
              <a:rPr lang="zh-CN" altLang="zh-CN" dirty="0"/>
              <a:t>用户接口</a:t>
            </a:r>
            <a:endParaRPr lang="en-US" altLang="zh-CN" dirty="0"/>
          </a:p>
          <a:p>
            <a:pPr lvl="1"/>
            <a:r>
              <a:rPr lang="zh-CN" altLang="zh-CN" dirty="0"/>
              <a:t>命令接口</a:t>
            </a:r>
            <a:r>
              <a:rPr lang="zh-CN" altLang="en-US" dirty="0"/>
              <a:t>：</a:t>
            </a:r>
            <a:r>
              <a:rPr lang="zh-CN" altLang="zh-CN" dirty="0"/>
              <a:t>通常在终端提示符的命令行输入命令，并在提示符下返回命令的响应。</a:t>
            </a:r>
            <a:endParaRPr lang="en-US" altLang="zh-CN" dirty="0"/>
          </a:p>
          <a:p>
            <a:pPr lvl="1"/>
            <a:r>
              <a:rPr lang="zh-CN" altLang="zh-CN" dirty="0"/>
              <a:t>程序接口。系统提供给编程人员的唯一接口，大多数系统以函数形式提供给用户使用</a:t>
            </a:r>
            <a:r>
              <a:rPr lang="zh-CN" altLang="en-US" dirty="0"/>
              <a:t>。</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组成</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671257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pPr>
              <a:lnSpc>
                <a:spcPct val="120000"/>
              </a:lnSpc>
            </a:pPr>
            <a:r>
              <a:rPr lang="zh-CN" altLang="zh-CN" dirty="0"/>
              <a:t>内核（</a:t>
            </a:r>
            <a:r>
              <a:rPr lang="en-US" altLang="zh-CN" dirty="0"/>
              <a:t>Kernel</a:t>
            </a:r>
            <a:r>
              <a:rPr lang="zh-CN" altLang="zh-CN" dirty="0"/>
              <a:t>）是操作系统的核心程序，位于操作系统的核心层。</a:t>
            </a:r>
            <a:endParaRPr lang="en-US" altLang="zh-CN" dirty="0"/>
          </a:p>
          <a:p>
            <a:r>
              <a:rPr lang="zh-CN" altLang="en-US" dirty="0"/>
              <a:t>内核核心程序包括：</a:t>
            </a:r>
            <a:endParaRPr lang="en-US" altLang="zh-CN" dirty="0"/>
          </a:p>
          <a:p>
            <a:pPr lvl="1"/>
            <a:r>
              <a:rPr lang="zh-CN" altLang="zh-CN" dirty="0"/>
              <a:t>文件管理程序</a:t>
            </a:r>
            <a:r>
              <a:rPr lang="zh-CN" altLang="en-US" dirty="0"/>
              <a:t>：实现对</a:t>
            </a:r>
            <a:r>
              <a:rPr lang="zh-CN" altLang="zh-CN" dirty="0"/>
              <a:t>文件的任何访问</a:t>
            </a:r>
            <a:endParaRPr lang="en-US" altLang="zh-CN" dirty="0"/>
          </a:p>
          <a:p>
            <a:pPr lvl="1"/>
            <a:r>
              <a:rPr lang="zh-CN" altLang="zh-CN" dirty="0"/>
              <a:t>设备驱动程序</a:t>
            </a:r>
            <a:r>
              <a:rPr lang="zh-CN" altLang="en-US" dirty="0"/>
              <a:t>：与</a:t>
            </a:r>
            <a:r>
              <a:rPr lang="zh-CN" altLang="zh-CN" dirty="0"/>
              <a:t>设备进行通信以完成设备操作</a:t>
            </a:r>
            <a:endParaRPr lang="en-US" altLang="zh-CN" dirty="0"/>
          </a:p>
          <a:p>
            <a:pPr lvl="1"/>
            <a:r>
              <a:rPr lang="zh-CN" altLang="zh-CN" dirty="0"/>
              <a:t>内存管理程序</a:t>
            </a:r>
            <a:r>
              <a:rPr lang="zh-CN" altLang="en-US" dirty="0"/>
              <a:t>：分配程序运行的内存</a:t>
            </a:r>
            <a:endParaRPr lang="zh-CN" altLang="zh-CN" dirty="0"/>
          </a:p>
          <a:p>
            <a:pPr lvl="1"/>
            <a:r>
              <a:rPr lang="zh-CN" altLang="zh-CN" dirty="0"/>
              <a:t>调度程序</a:t>
            </a:r>
            <a:r>
              <a:rPr lang="zh-CN" altLang="en-US" dirty="0"/>
              <a:t>：</a:t>
            </a:r>
            <a:r>
              <a:rPr lang="zh-CN" altLang="zh-CN" dirty="0"/>
              <a:t>决定哪个程序被执行</a:t>
            </a:r>
            <a:endParaRPr lang="en-US" altLang="zh-CN" dirty="0"/>
          </a:p>
          <a:p>
            <a:pPr lvl="1"/>
            <a:r>
              <a:rPr lang="zh-CN" altLang="zh-CN" dirty="0"/>
              <a:t>分派程序</a:t>
            </a:r>
            <a:r>
              <a:rPr lang="zh-CN" altLang="en-US" dirty="0"/>
              <a:t>：为</a:t>
            </a:r>
            <a:r>
              <a:rPr lang="zh-CN" altLang="zh-CN" dirty="0"/>
              <a:t>程序分配时间片</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内核</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520617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08" y="1142990"/>
            <a:ext cx="8964488" cy="3312328"/>
          </a:xfrm>
        </p:spPr>
        <p:txBody>
          <a:bodyPr>
            <a:normAutofit fontScale="62500" lnSpcReduction="20000"/>
          </a:bodyPr>
          <a:lstStyle/>
          <a:p>
            <a:r>
              <a:rPr lang="zh-CN" altLang="en-US" dirty="0"/>
              <a:t>比特（</a:t>
            </a:r>
            <a:r>
              <a:rPr lang="en-US" altLang="zh-CN" dirty="0"/>
              <a:t>bit</a:t>
            </a:r>
            <a:r>
              <a:rPr lang="zh-CN" altLang="en-US" dirty="0"/>
              <a:t>）：基本二进制数</a:t>
            </a:r>
            <a:r>
              <a:rPr lang="zh-CN" altLang="en-US" b="1" dirty="0"/>
              <a:t>位</a:t>
            </a:r>
            <a:endParaRPr lang="en-US" altLang="zh-CN" b="1" dirty="0"/>
          </a:p>
          <a:p>
            <a:r>
              <a:rPr lang="en-US" altLang="zh-CN" dirty="0"/>
              <a:t>4</a:t>
            </a:r>
            <a:r>
              <a:rPr lang="zh-CN" altLang="en-US" dirty="0"/>
              <a:t>比特（</a:t>
            </a:r>
            <a:r>
              <a:rPr lang="en-US" altLang="zh-CN" dirty="0"/>
              <a:t>hex</a:t>
            </a:r>
            <a:r>
              <a:rPr lang="zh-CN" altLang="en-US" dirty="0"/>
              <a:t>）：</a:t>
            </a:r>
            <a:r>
              <a:rPr lang="en-US" altLang="zh-CN" dirty="0"/>
              <a:t>16</a:t>
            </a:r>
            <a:r>
              <a:rPr lang="zh-CN" altLang="en-US" dirty="0"/>
              <a:t>进制数位</a:t>
            </a:r>
            <a:endParaRPr lang="en-US" altLang="zh-CN" dirty="0"/>
          </a:p>
          <a:p>
            <a:pPr lvl="1"/>
            <a:r>
              <a:rPr lang="en-US" altLang="zh-CN" dirty="0"/>
              <a:t>0:0000, 1:0001, 2:0010, …, 9:1001, A:1010,…, F:1111</a:t>
            </a:r>
          </a:p>
          <a:p>
            <a:r>
              <a:rPr lang="zh-CN" altLang="en-US" dirty="0"/>
              <a:t>字节（</a:t>
            </a:r>
            <a:r>
              <a:rPr lang="en-US" altLang="zh-CN" dirty="0"/>
              <a:t>byte</a:t>
            </a:r>
            <a:r>
              <a:rPr lang="zh-CN" altLang="en-US" dirty="0"/>
              <a:t>）：</a:t>
            </a:r>
            <a:r>
              <a:rPr lang="en-US" altLang="zh-CN" dirty="0"/>
              <a:t>8</a:t>
            </a:r>
            <a:r>
              <a:rPr lang="zh-CN" altLang="en-US" dirty="0"/>
              <a:t>位字节</a:t>
            </a:r>
            <a:endParaRPr lang="en-US" altLang="zh-CN" dirty="0"/>
          </a:p>
          <a:p>
            <a:pPr lvl="1"/>
            <a:r>
              <a:rPr lang="zh-CN" altLang="en-US" dirty="0"/>
              <a:t>应用实例：</a:t>
            </a:r>
            <a:r>
              <a:rPr lang="en-US" altLang="zh-CN" dirty="0"/>
              <a:t>ASCII</a:t>
            </a:r>
            <a:r>
              <a:rPr lang="zh-CN" altLang="en-US" dirty="0"/>
              <a:t>码、</a:t>
            </a:r>
            <a:r>
              <a:rPr lang="en-US" altLang="zh-CN" dirty="0"/>
              <a:t>Unicode</a:t>
            </a:r>
            <a:r>
              <a:rPr lang="zh-CN" altLang="en-US" dirty="0"/>
              <a:t>码</a:t>
            </a:r>
            <a:endParaRPr lang="en-US" altLang="zh-CN" dirty="0"/>
          </a:p>
          <a:p>
            <a:r>
              <a:rPr lang="zh-CN" altLang="en-US" dirty="0"/>
              <a:t>字（</a:t>
            </a:r>
            <a:r>
              <a:rPr lang="en-US" altLang="zh-CN" dirty="0"/>
              <a:t>word</a:t>
            </a:r>
            <a:r>
              <a:rPr lang="zh-CN" altLang="en-US" dirty="0"/>
              <a:t>）：</a:t>
            </a:r>
            <a:r>
              <a:rPr lang="en-US" altLang="zh-CN" dirty="0"/>
              <a:t>32/64</a:t>
            </a:r>
            <a:r>
              <a:rPr lang="zh-CN" altLang="en-US" dirty="0"/>
              <a:t>位的整数、浮点数、字符串</a:t>
            </a:r>
            <a:endParaRPr lang="en-US" altLang="zh-CN" dirty="0"/>
          </a:p>
          <a:p>
            <a:r>
              <a:rPr lang="zh-CN" altLang="en-US" dirty="0"/>
              <a:t>指针（</a:t>
            </a:r>
            <a:r>
              <a:rPr lang="en-US" altLang="zh-CN" dirty="0"/>
              <a:t>pointer</a:t>
            </a:r>
            <a:r>
              <a:rPr lang="zh-CN" altLang="en-US" dirty="0"/>
              <a:t>）、数组（</a:t>
            </a:r>
            <a:r>
              <a:rPr lang="en-US" altLang="zh-CN" dirty="0"/>
              <a:t>array</a:t>
            </a:r>
            <a:r>
              <a:rPr lang="zh-CN" altLang="en-US" dirty="0"/>
              <a:t>）</a:t>
            </a:r>
            <a:endParaRPr lang="en-US" altLang="zh-CN" dirty="0"/>
          </a:p>
          <a:p>
            <a:r>
              <a:rPr lang="en-US" altLang="zh-CN" dirty="0"/>
              <a:t>……</a:t>
            </a:r>
          </a:p>
          <a:p>
            <a:r>
              <a:rPr lang="zh-CN" altLang="en-US" dirty="0"/>
              <a:t>文档、文件</a:t>
            </a:r>
            <a:endParaRPr lang="en-US" altLang="zh-CN" dirty="0"/>
          </a:p>
          <a:p>
            <a:r>
              <a:rPr lang="en-US" dirty="0"/>
              <a:t>App</a:t>
            </a:r>
          </a:p>
        </p:txBody>
      </p:sp>
      <p:grpSp>
        <p:nvGrpSpPr>
          <p:cNvPr id="12" name="Group 11"/>
          <p:cNvGrpSpPr/>
          <p:nvPr/>
        </p:nvGrpSpPr>
        <p:grpSpPr>
          <a:xfrm>
            <a:off x="5796136" y="2928940"/>
            <a:ext cx="2808312" cy="686400"/>
            <a:chOff x="4211960" y="5301208"/>
            <a:chExt cx="2808312" cy="915200"/>
          </a:xfrm>
        </p:grpSpPr>
        <p:sp>
          <p:nvSpPr>
            <p:cNvPr id="4" name="TextBox 3"/>
            <p:cNvSpPr txBox="1"/>
            <p:nvPr/>
          </p:nvSpPr>
          <p:spPr>
            <a:xfrm>
              <a:off x="4211960" y="5301208"/>
              <a:ext cx="576064" cy="492443"/>
            </a:xfrm>
            <a:prstGeom prst="rect">
              <a:avLst/>
            </a:prstGeom>
            <a:noFill/>
          </p:spPr>
          <p:txBody>
            <a:bodyPr wrap="square" rtlCol="0">
              <a:spAutoFit/>
            </a:bodyPr>
            <a:lstStyle/>
            <a:p>
              <a:r>
                <a:rPr lang="en-US" altLang="zh-CN" dirty="0"/>
                <a:t>1</a:t>
              </a:r>
              <a:endParaRPr lang="en-US" dirty="0"/>
            </a:p>
          </p:txBody>
        </p:sp>
        <p:sp>
          <p:nvSpPr>
            <p:cNvPr id="5" name="TextBox 4"/>
            <p:cNvSpPr txBox="1"/>
            <p:nvPr/>
          </p:nvSpPr>
          <p:spPr>
            <a:xfrm>
              <a:off x="4860032" y="5301208"/>
              <a:ext cx="576064" cy="492443"/>
            </a:xfrm>
            <a:prstGeom prst="rect">
              <a:avLst/>
            </a:prstGeom>
            <a:noFill/>
          </p:spPr>
          <p:txBody>
            <a:bodyPr wrap="square" rtlCol="0">
              <a:spAutoFit/>
            </a:bodyPr>
            <a:lstStyle/>
            <a:p>
              <a:r>
                <a:rPr lang="en-US" altLang="zh-CN" dirty="0"/>
                <a:t>2</a:t>
              </a:r>
              <a:endParaRPr lang="en-US" dirty="0"/>
            </a:p>
          </p:txBody>
        </p:sp>
        <p:sp>
          <p:nvSpPr>
            <p:cNvPr id="6" name="TextBox 5"/>
            <p:cNvSpPr txBox="1"/>
            <p:nvPr/>
          </p:nvSpPr>
          <p:spPr>
            <a:xfrm>
              <a:off x="5796136" y="5301208"/>
              <a:ext cx="576064" cy="492443"/>
            </a:xfrm>
            <a:prstGeom prst="rect">
              <a:avLst/>
            </a:prstGeom>
            <a:noFill/>
          </p:spPr>
          <p:txBody>
            <a:bodyPr wrap="square" rtlCol="0">
              <a:spAutoFit/>
            </a:bodyPr>
            <a:lstStyle/>
            <a:p>
              <a:r>
                <a:rPr lang="en-US" dirty="0"/>
                <a:t>…</a:t>
              </a:r>
            </a:p>
          </p:txBody>
        </p:sp>
        <p:sp>
          <p:nvSpPr>
            <p:cNvPr id="7" name="TextBox 6"/>
            <p:cNvSpPr txBox="1"/>
            <p:nvPr/>
          </p:nvSpPr>
          <p:spPr>
            <a:xfrm>
              <a:off x="6444208" y="5301208"/>
              <a:ext cx="576064" cy="492443"/>
            </a:xfrm>
            <a:prstGeom prst="rect">
              <a:avLst/>
            </a:prstGeom>
            <a:noFill/>
          </p:spPr>
          <p:txBody>
            <a:bodyPr wrap="square" rtlCol="0">
              <a:spAutoFit/>
            </a:bodyPr>
            <a:lstStyle/>
            <a:p>
              <a:r>
                <a:rPr lang="en-US" dirty="0"/>
                <a:t>90</a:t>
              </a:r>
            </a:p>
          </p:txBody>
        </p:sp>
        <p:sp>
          <p:nvSpPr>
            <p:cNvPr id="8" name="TextBox 7"/>
            <p:cNvSpPr txBox="1"/>
            <p:nvPr/>
          </p:nvSpPr>
          <p:spPr>
            <a:xfrm>
              <a:off x="4211960" y="5723964"/>
              <a:ext cx="576064" cy="492443"/>
            </a:xfrm>
            <a:prstGeom prst="rect">
              <a:avLst/>
            </a:prstGeom>
            <a:noFill/>
            <a:ln>
              <a:solidFill>
                <a:schemeClr val="tx1"/>
              </a:solidFill>
            </a:ln>
          </p:spPr>
          <p:txBody>
            <a:bodyPr wrap="square" rtlCol="0">
              <a:spAutoFit/>
            </a:bodyPr>
            <a:lstStyle/>
            <a:p>
              <a:r>
                <a:rPr lang="en-US" dirty="0"/>
                <a:t>34</a:t>
              </a:r>
            </a:p>
          </p:txBody>
        </p:sp>
        <p:sp>
          <p:nvSpPr>
            <p:cNvPr id="9" name="TextBox 8"/>
            <p:cNvSpPr txBox="1"/>
            <p:nvPr/>
          </p:nvSpPr>
          <p:spPr>
            <a:xfrm>
              <a:off x="4788024" y="5723965"/>
              <a:ext cx="576064" cy="492443"/>
            </a:xfrm>
            <a:prstGeom prst="rect">
              <a:avLst/>
            </a:prstGeom>
            <a:noFill/>
            <a:ln>
              <a:solidFill>
                <a:schemeClr val="tx1"/>
              </a:solidFill>
            </a:ln>
          </p:spPr>
          <p:txBody>
            <a:bodyPr wrap="square" rtlCol="0">
              <a:spAutoFit/>
            </a:bodyPr>
            <a:lstStyle/>
            <a:p>
              <a:r>
                <a:rPr lang="en-US" dirty="0"/>
                <a:t>42</a:t>
              </a:r>
            </a:p>
          </p:txBody>
        </p:sp>
        <p:sp>
          <p:nvSpPr>
            <p:cNvPr id="10" name="TextBox 9"/>
            <p:cNvSpPr txBox="1"/>
            <p:nvPr/>
          </p:nvSpPr>
          <p:spPr>
            <a:xfrm>
              <a:off x="5796136" y="5723964"/>
              <a:ext cx="576064" cy="492443"/>
            </a:xfrm>
            <a:prstGeom prst="rect">
              <a:avLst/>
            </a:prstGeom>
            <a:noFill/>
            <a:ln>
              <a:solidFill>
                <a:schemeClr val="tx1"/>
              </a:solidFill>
            </a:ln>
          </p:spPr>
          <p:txBody>
            <a:bodyPr wrap="square" rtlCol="0">
              <a:spAutoFit/>
            </a:bodyPr>
            <a:lstStyle/>
            <a:p>
              <a:r>
                <a:rPr lang="en-US" dirty="0"/>
                <a:t>291</a:t>
              </a:r>
            </a:p>
          </p:txBody>
        </p:sp>
        <p:sp>
          <p:nvSpPr>
            <p:cNvPr id="11" name="TextBox 10"/>
            <p:cNvSpPr txBox="1"/>
            <p:nvPr/>
          </p:nvSpPr>
          <p:spPr>
            <a:xfrm>
              <a:off x="6372200" y="5723964"/>
              <a:ext cx="576064" cy="492443"/>
            </a:xfrm>
            <a:prstGeom prst="rect">
              <a:avLst/>
            </a:prstGeom>
            <a:noFill/>
            <a:ln>
              <a:solidFill>
                <a:schemeClr val="tx1"/>
              </a:solidFill>
            </a:ln>
          </p:spPr>
          <p:txBody>
            <a:bodyPr wrap="square" rtlCol="0">
              <a:spAutoFit/>
            </a:bodyPr>
            <a:lstStyle/>
            <a:p>
              <a:r>
                <a:rPr lang="en-US" dirty="0"/>
                <a:t>8</a:t>
              </a:r>
            </a:p>
          </p:txBody>
        </p:sp>
      </p:grpSp>
      <p:sp>
        <p:nvSpPr>
          <p:cNvPr id="14" name="TextBox 13"/>
          <p:cNvSpPr txBox="1"/>
          <p:nvPr/>
        </p:nvSpPr>
        <p:spPr>
          <a:xfrm>
            <a:off x="5652120" y="3685024"/>
            <a:ext cx="576064" cy="369332"/>
          </a:xfrm>
          <a:prstGeom prst="rect">
            <a:avLst/>
          </a:prstGeom>
          <a:noFill/>
        </p:spPr>
        <p:txBody>
          <a:bodyPr wrap="square" rtlCol="0">
            <a:spAutoFit/>
          </a:bodyPr>
          <a:lstStyle/>
          <a:p>
            <a:r>
              <a:rPr lang="en-US" altLang="zh-CN" dirty="0"/>
              <a:t>1</a:t>
            </a:r>
            <a:endParaRPr lang="en-US" dirty="0"/>
          </a:p>
        </p:txBody>
      </p:sp>
      <p:sp>
        <p:nvSpPr>
          <p:cNvPr id="15" name="TextBox 14"/>
          <p:cNvSpPr txBox="1"/>
          <p:nvPr/>
        </p:nvSpPr>
        <p:spPr>
          <a:xfrm>
            <a:off x="6300192" y="3685024"/>
            <a:ext cx="576064" cy="369332"/>
          </a:xfrm>
          <a:prstGeom prst="rect">
            <a:avLst/>
          </a:prstGeom>
          <a:noFill/>
        </p:spPr>
        <p:txBody>
          <a:bodyPr wrap="square" rtlCol="0">
            <a:spAutoFit/>
          </a:bodyPr>
          <a:lstStyle/>
          <a:p>
            <a:r>
              <a:rPr lang="en-US" altLang="zh-CN" dirty="0"/>
              <a:t>2</a:t>
            </a:r>
            <a:endParaRPr lang="en-US" dirty="0"/>
          </a:p>
        </p:txBody>
      </p:sp>
      <p:sp>
        <p:nvSpPr>
          <p:cNvPr id="16" name="TextBox 15"/>
          <p:cNvSpPr txBox="1"/>
          <p:nvPr/>
        </p:nvSpPr>
        <p:spPr>
          <a:xfrm>
            <a:off x="7236296" y="3685024"/>
            <a:ext cx="576064" cy="369332"/>
          </a:xfrm>
          <a:prstGeom prst="rect">
            <a:avLst/>
          </a:prstGeom>
          <a:noFill/>
        </p:spPr>
        <p:txBody>
          <a:bodyPr wrap="square" rtlCol="0">
            <a:spAutoFit/>
          </a:bodyPr>
          <a:lstStyle/>
          <a:p>
            <a:r>
              <a:rPr lang="en-US" dirty="0"/>
              <a:t>…</a:t>
            </a:r>
          </a:p>
        </p:txBody>
      </p:sp>
      <p:sp>
        <p:nvSpPr>
          <p:cNvPr id="17" name="TextBox 16"/>
          <p:cNvSpPr txBox="1"/>
          <p:nvPr/>
        </p:nvSpPr>
        <p:spPr>
          <a:xfrm>
            <a:off x="7884368" y="3685024"/>
            <a:ext cx="576064" cy="369332"/>
          </a:xfrm>
          <a:prstGeom prst="rect">
            <a:avLst/>
          </a:prstGeom>
          <a:noFill/>
        </p:spPr>
        <p:txBody>
          <a:bodyPr wrap="square" rtlCol="0">
            <a:spAutoFit/>
          </a:bodyPr>
          <a:lstStyle/>
          <a:p>
            <a:r>
              <a:rPr lang="en-US" altLang="zh-CN" dirty="0"/>
              <a:t>90</a:t>
            </a:r>
            <a:endParaRPr lang="en-US" dirty="0"/>
          </a:p>
        </p:txBody>
      </p:sp>
      <p:sp>
        <p:nvSpPr>
          <p:cNvPr id="18" name="TextBox 17"/>
          <p:cNvSpPr txBox="1"/>
          <p:nvPr/>
        </p:nvSpPr>
        <p:spPr>
          <a:xfrm>
            <a:off x="5652120" y="4002091"/>
            <a:ext cx="576064" cy="369332"/>
          </a:xfrm>
          <a:prstGeom prst="rect">
            <a:avLst/>
          </a:prstGeom>
          <a:noFill/>
          <a:ln>
            <a:solidFill>
              <a:schemeClr val="tx1"/>
            </a:solidFill>
          </a:ln>
        </p:spPr>
        <p:txBody>
          <a:bodyPr wrap="square" rtlCol="0">
            <a:spAutoFit/>
          </a:bodyPr>
          <a:lstStyle/>
          <a:p>
            <a:r>
              <a:rPr lang="en-US" dirty="0"/>
              <a:t>34</a:t>
            </a:r>
          </a:p>
        </p:txBody>
      </p:sp>
      <p:sp>
        <p:nvSpPr>
          <p:cNvPr id="19" name="TextBox 18"/>
          <p:cNvSpPr txBox="1"/>
          <p:nvPr/>
        </p:nvSpPr>
        <p:spPr>
          <a:xfrm>
            <a:off x="6228184" y="4002091"/>
            <a:ext cx="576064" cy="369332"/>
          </a:xfrm>
          <a:prstGeom prst="rect">
            <a:avLst/>
          </a:prstGeom>
          <a:noFill/>
          <a:ln>
            <a:solidFill>
              <a:schemeClr val="tx1"/>
            </a:solidFill>
          </a:ln>
        </p:spPr>
        <p:txBody>
          <a:bodyPr wrap="square" rtlCol="0">
            <a:spAutoFit/>
          </a:bodyPr>
          <a:lstStyle/>
          <a:p>
            <a:r>
              <a:rPr lang="en-US" dirty="0"/>
              <a:t>89</a:t>
            </a:r>
          </a:p>
        </p:txBody>
      </p:sp>
      <p:sp>
        <p:nvSpPr>
          <p:cNvPr id="20" name="TextBox 19"/>
          <p:cNvSpPr txBox="1"/>
          <p:nvPr/>
        </p:nvSpPr>
        <p:spPr>
          <a:xfrm>
            <a:off x="7236296" y="4002091"/>
            <a:ext cx="576064" cy="369332"/>
          </a:xfrm>
          <a:prstGeom prst="rect">
            <a:avLst/>
          </a:prstGeom>
          <a:noFill/>
          <a:ln>
            <a:solidFill>
              <a:schemeClr val="tx1"/>
            </a:solidFill>
          </a:ln>
        </p:spPr>
        <p:txBody>
          <a:bodyPr wrap="square" rtlCol="0">
            <a:spAutoFit/>
          </a:bodyPr>
          <a:lstStyle/>
          <a:p>
            <a:r>
              <a:rPr lang="en-US" dirty="0"/>
              <a:t>42</a:t>
            </a:r>
          </a:p>
        </p:txBody>
      </p:sp>
      <p:sp>
        <p:nvSpPr>
          <p:cNvPr id="21" name="TextBox 20"/>
          <p:cNvSpPr txBox="1"/>
          <p:nvPr/>
        </p:nvSpPr>
        <p:spPr>
          <a:xfrm>
            <a:off x="7812360" y="4002091"/>
            <a:ext cx="576064" cy="369332"/>
          </a:xfrm>
          <a:prstGeom prst="rect">
            <a:avLst/>
          </a:prstGeom>
          <a:noFill/>
          <a:ln>
            <a:solidFill>
              <a:schemeClr val="tx1"/>
            </a:solidFill>
          </a:ln>
        </p:spPr>
        <p:txBody>
          <a:bodyPr wrap="square" rtlCol="0">
            <a:spAutoFit/>
          </a:bodyPr>
          <a:lstStyle/>
          <a:p>
            <a:r>
              <a:rPr lang="en-US" dirty="0"/>
              <a:t>3</a:t>
            </a:r>
          </a:p>
        </p:txBody>
      </p:sp>
      <p:cxnSp>
        <p:nvCxnSpPr>
          <p:cNvPr id="23" name="Curved Connector 22"/>
          <p:cNvCxnSpPr>
            <a:endCxn id="20" idx="2"/>
          </p:cNvCxnSpPr>
          <p:nvPr/>
        </p:nvCxnSpPr>
        <p:spPr>
          <a:xfrm>
            <a:off x="6516216" y="4117072"/>
            <a:ext cx="1008112" cy="254351"/>
          </a:xfrm>
          <a:prstGeom prst="curvedConnector4">
            <a:avLst>
              <a:gd name="adj1" fmla="val 35714"/>
              <a:gd name="adj2" fmla="val 189876"/>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
          <p:cNvSpPr txBox="1">
            <a:spLocks noChangeArrowheads="1"/>
          </p:cNvSpPr>
          <p:nvPr/>
        </p:nvSpPr>
        <p:spPr bwMode="gray">
          <a:xfrm>
            <a:off x="214282" y="178594"/>
            <a:ext cx="842968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数据类型抽象化</a:t>
            </a:r>
            <a:endParaRPr lang="en-US" altLang="zh-CN" sz="2400" b="1" kern="0" dirty="0">
              <a:solidFill>
                <a:srgbClr val="FFFF00"/>
              </a:solidFill>
              <a:ea typeface="宋体" pitchFamily="2" charset="-122"/>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0000" lnSpcReduction="20000"/>
          </a:bodyPr>
          <a:lstStyle/>
          <a:p>
            <a:pPr marL="514350" lvl="0" indent="-514350">
              <a:lnSpc>
                <a:spcPct val="110000"/>
              </a:lnSpc>
              <a:buFont typeface="+mj-lt"/>
              <a:buAutoNum type="arabicPeriod"/>
            </a:pPr>
            <a:r>
              <a:rPr lang="zh-CN" altLang="zh-CN" dirty="0"/>
              <a:t>系统加电，处理器复位，查找含有计算机启动指令的</a:t>
            </a:r>
            <a:r>
              <a:rPr lang="en-US" altLang="zh-CN" dirty="0"/>
              <a:t>BIOS</a:t>
            </a:r>
            <a:r>
              <a:rPr lang="zh-CN" altLang="zh-CN" dirty="0"/>
              <a:t>；</a:t>
            </a:r>
          </a:p>
          <a:p>
            <a:pPr marL="514350" lvl="0" indent="-514350">
              <a:lnSpc>
                <a:spcPct val="110000"/>
              </a:lnSpc>
              <a:buFont typeface="+mj-lt"/>
              <a:buAutoNum type="arabicPeriod"/>
            </a:pPr>
            <a:r>
              <a:rPr lang="en-US" altLang="zh-CN" dirty="0"/>
              <a:t>BIOS</a:t>
            </a:r>
            <a:r>
              <a:rPr lang="zh-CN" altLang="zh-CN" dirty="0"/>
              <a:t>执行开机自检，检测系统各个部件（如总线、时钟、键盘等）是否连接正常并给出检测信息；</a:t>
            </a:r>
          </a:p>
          <a:p>
            <a:pPr marL="514350" lvl="0" indent="-514350">
              <a:lnSpc>
                <a:spcPct val="110000"/>
              </a:lnSpc>
              <a:buFont typeface="+mj-lt"/>
              <a:buAutoNum type="arabicPeriod"/>
            </a:pPr>
            <a:r>
              <a:rPr lang="zh-CN" altLang="zh-CN" dirty="0"/>
              <a:t>将自检结果与</a:t>
            </a:r>
            <a:r>
              <a:rPr lang="en-US" altLang="zh-CN" dirty="0"/>
              <a:t>CMOS</a:t>
            </a:r>
            <a:r>
              <a:rPr lang="zh-CN" altLang="zh-CN" dirty="0"/>
              <a:t>中的系统信息进行比较，如果有问题，系统会做出相应的处理；</a:t>
            </a:r>
          </a:p>
          <a:p>
            <a:pPr marL="514350" lvl="0" indent="-514350">
              <a:lnSpc>
                <a:spcPct val="110000"/>
              </a:lnSpc>
              <a:buFont typeface="+mj-lt"/>
              <a:buAutoNum type="arabicPeriod"/>
            </a:pPr>
            <a:r>
              <a:rPr lang="zh-CN" altLang="zh-CN" dirty="0"/>
              <a:t>如果自检成功，</a:t>
            </a:r>
            <a:r>
              <a:rPr lang="en-US" altLang="zh-CN" dirty="0"/>
              <a:t>BIOS</a:t>
            </a:r>
            <a:r>
              <a:rPr lang="zh-CN" altLang="zh-CN" dirty="0"/>
              <a:t>将外存中的分区引导块载入内存，并执行引导块程序对操作系统核心进行引导，操作系统核心进入内存后立即接管系统，继续系统的初始化等工作；</a:t>
            </a:r>
          </a:p>
          <a:p>
            <a:pPr marL="514350" lvl="0" indent="-514350">
              <a:lnSpc>
                <a:spcPct val="110000"/>
              </a:lnSpc>
              <a:buFont typeface="+mj-lt"/>
              <a:buAutoNum type="arabicPeriod"/>
            </a:pPr>
            <a:r>
              <a:rPr lang="zh-CN" altLang="zh-CN" dirty="0"/>
              <a:t>操作系统根据系统配置信息，执行并启动一些系统程序，完成整个系统的启动。</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启动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111560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8835"/>
            <a:ext cx="8229600" cy="3394472"/>
          </a:xfrm>
        </p:spPr>
        <p:txBody>
          <a:bodyPr>
            <a:noAutofit/>
          </a:bodyPr>
          <a:lstStyle/>
          <a:p>
            <a:pPr marL="342900" lvl="3" indent="-342900">
              <a:buFont typeface="Arial" pitchFamily="34" charset="0"/>
              <a:buChar char="•"/>
            </a:pPr>
            <a:r>
              <a:rPr lang="en-US" altLang="zh-CN" sz="2400" b="1" dirty="0"/>
              <a:t>MS-DOS</a:t>
            </a:r>
            <a:endParaRPr lang="zh-CN" altLang="zh-CN" sz="2400" b="1" dirty="0"/>
          </a:p>
          <a:p>
            <a:r>
              <a:rPr lang="en-US" altLang="zh-CN" sz="2400" b="1" dirty="0"/>
              <a:t>Windows</a:t>
            </a:r>
          </a:p>
          <a:p>
            <a:pPr marL="342900" lvl="3" indent="-342900">
              <a:buFont typeface="Arial" pitchFamily="34" charset="0"/>
              <a:buChar char="•"/>
            </a:pPr>
            <a:r>
              <a:rPr lang="en-US" altLang="zh-CN" sz="2400" b="1" dirty="0"/>
              <a:t>Unix</a:t>
            </a:r>
          </a:p>
          <a:p>
            <a:pPr marL="342900" lvl="3" indent="-342900">
              <a:buFont typeface="Arial" pitchFamily="34" charset="0"/>
              <a:buChar char="•"/>
            </a:pPr>
            <a:r>
              <a:rPr lang="en-US" altLang="zh-CN" sz="2400" b="1" dirty="0"/>
              <a:t>Linux</a:t>
            </a:r>
            <a:endParaRPr lang="zh-CN" altLang="zh-CN" sz="2400" b="1" dirty="0"/>
          </a:p>
          <a:p>
            <a:pPr marL="342900" lvl="3" indent="-342900">
              <a:buFont typeface="Arial" pitchFamily="34" charset="0"/>
              <a:buChar char="•"/>
            </a:pPr>
            <a:r>
              <a:rPr lang="en-US" altLang="zh-CN" sz="2400" b="1" dirty="0"/>
              <a:t>Mac OS</a:t>
            </a:r>
            <a:endParaRPr lang="zh-CN" altLang="zh-CN" sz="2400" b="1" dirty="0"/>
          </a:p>
          <a:p>
            <a:pPr marL="342900" lvl="3" indent="-342900">
              <a:buFont typeface="Arial" pitchFamily="34" charset="0"/>
              <a:buChar char="•"/>
            </a:pPr>
            <a:r>
              <a:rPr lang="en-US" altLang="zh-CN" sz="2400" b="1" dirty="0"/>
              <a:t>iOS</a:t>
            </a:r>
            <a:endParaRPr lang="zh-CN" altLang="zh-CN" sz="2400" b="1" dirty="0"/>
          </a:p>
          <a:p>
            <a:pPr marL="342900" lvl="3" indent="-342900">
              <a:buFont typeface="Arial" pitchFamily="34" charset="0"/>
              <a:buChar char="•"/>
            </a:pPr>
            <a:r>
              <a:rPr lang="en-US" altLang="zh-CN" sz="2400" b="1" dirty="0"/>
              <a:t>Android</a:t>
            </a:r>
            <a:endParaRPr lang="zh-CN" altLang="zh-CN" sz="2400" b="1" dirty="0"/>
          </a:p>
          <a:p>
            <a:pPr marL="342900" lvl="3" indent="-342900">
              <a:buFont typeface="Arial" pitchFamily="34" charset="0"/>
              <a:buChar char="•"/>
            </a:pPr>
            <a:r>
              <a:rPr lang="en-US" altLang="zh-CN" sz="2400" b="1" dirty="0"/>
              <a:t>Chrome OS</a:t>
            </a:r>
            <a:endParaRPr lang="zh-CN" altLang="zh-CN" sz="2400" b="1" dirty="0"/>
          </a:p>
          <a:p>
            <a:endParaRPr lang="zh-CN" altLang="en-US" sz="3600" dirty="0"/>
          </a:p>
        </p:txBody>
      </p:sp>
      <p:sp>
        <p:nvSpPr>
          <p:cNvPr id="5"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操作系统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典型操作系统</a:t>
            </a:r>
            <a:endParaRPr lang="en-US" altLang="zh-CN" sz="28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88066" name="Picture 2">
            <a:extLst>
              <a:ext uri="{FF2B5EF4-FFF2-40B4-BE49-F238E27FC236}">
                <a16:creationId xmlns:a16="http://schemas.microsoft.com/office/drawing/2014/main" id="{6B634DD3-56DA-4889-B190-D3E3B85501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512" y="2945461"/>
            <a:ext cx="259228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88068" name="Picture 4">
            <a:extLst>
              <a:ext uri="{FF2B5EF4-FFF2-40B4-BE49-F238E27FC236}">
                <a16:creationId xmlns:a16="http://schemas.microsoft.com/office/drawing/2014/main" id="{42501427-B255-4CC5-AB90-B839B684E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945461"/>
            <a:ext cx="2765107" cy="1728192"/>
          </a:xfrm>
          <a:prstGeom prst="rect">
            <a:avLst/>
          </a:prstGeom>
          <a:noFill/>
          <a:extLst>
            <a:ext uri="{909E8E84-426E-40DD-AFC4-6F175D3DCCD1}">
              <a14:hiddenFill xmlns:a14="http://schemas.microsoft.com/office/drawing/2010/main">
                <a:solidFill>
                  <a:srgbClr val="FFFFFF"/>
                </a:solidFill>
              </a14:hiddenFill>
            </a:ext>
          </a:extLst>
        </p:spPr>
      </p:pic>
      <p:pic>
        <p:nvPicPr>
          <p:cNvPr id="88070" name="Picture 6">
            <a:extLst>
              <a:ext uri="{FF2B5EF4-FFF2-40B4-BE49-F238E27FC236}">
                <a16:creationId xmlns:a16="http://schemas.microsoft.com/office/drawing/2014/main" id="{BF54E47F-BD06-4327-AA9B-19C7B24D3D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4511" y="1106379"/>
            <a:ext cx="2592289" cy="1679597"/>
          </a:xfrm>
          <a:prstGeom prst="rect">
            <a:avLst/>
          </a:prstGeom>
          <a:noFill/>
          <a:extLst>
            <a:ext uri="{909E8E84-426E-40DD-AFC4-6F175D3DCCD1}">
              <a14:hiddenFill xmlns:a14="http://schemas.microsoft.com/office/drawing/2010/main">
                <a:solidFill>
                  <a:srgbClr val="FFFFFF"/>
                </a:solidFill>
              </a14:hiddenFill>
            </a:ext>
          </a:extLst>
        </p:spPr>
      </p:pic>
      <p:pic>
        <p:nvPicPr>
          <p:cNvPr id="88072" name="Picture 8">
            <a:extLst>
              <a:ext uri="{FF2B5EF4-FFF2-40B4-BE49-F238E27FC236}">
                <a16:creationId xmlns:a16="http://schemas.microsoft.com/office/drawing/2014/main" id="{94CAFA26-A77F-4B3B-9F9D-ACACB7D28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1106379"/>
            <a:ext cx="2765107" cy="16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5480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Unix</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10000"/>
              </a:lnSpc>
            </a:pPr>
            <a:r>
              <a:rPr lang="en-US" altLang="zh-CN" dirty="0"/>
              <a:t>Unix</a:t>
            </a:r>
            <a:r>
              <a:rPr lang="zh-CN" altLang="zh-CN" dirty="0"/>
              <a:t>在上个世纪六十年代由</a:t>
            </a:r>
            <a:r>
              <a:rPr lang="en-US" altLang="zh-CN" dirty="0"/>
              <a:t>AT</a:t>
            </a:r>
            <a:r>
              <a:rPr lang="en-US" altLang="zh-CN" dirty="0">
                <a:latin typeface="Arial" panose="020B0604020202020204" pitchFamily="34" charset="0"/>
                <a:cs typeface="Arial" panose="020B0604020202020204" pitchFamily="34" charset="0"/>
              </a:rPr>
              <a:t>&amp;</a:t>
            </a:r>
            <a:r>
              <a:rPr lang="en-US" altLang="zh-CN" dirty="0"/>
              <a:t>T</a:t>
            </a:r>
            <a:r>
              <a:rPr lang="zh-CN" altLang="zh-CN" dirty="0"/>
              <a:t>（美国电话和电报）公司的贝尔（</a:t>
            </a:r>
            <a:r>
              <a:rPr lang="en-US" altLang="zh-CN" dirty="0"/>
              <a:t>Bell</a:t>
            </a:r>
            <a:r>
              <a:rPr lang="zh-CN" altLang="zh-CN" dirty="0"/>
              <a:t>）实验室开发，至今已经使用了</a:t>
            </a:r>
            <a:r>
              <a:rPr lang="en-US" altLang="zh-CN" dirty="0"/>
              <a:t>40</a:t>
            </a:r>
            <a:r>
              <a:rPr lang="zh-CN" altLang="zh-CN" dirty="0"/>
              <a:t>多年，它被广泛地运行在大型机、中型机、小型机、工作站到微机上。</a:t>
            </a:r>
            <a:endParaRPr lang="en-US" altLang="zh-CN" dirty="0"/>
          </a:p>
          <a:p>
            <a:pPr>
              <a:lnSpc>
                <a:spcPct val="120000"/>
              </a:lnSpc>
            </a:pPr>
            <a:r>
              <a:rPr lang="en-US" altLang="zh-CN" dirty="0"/>
              <a:t>Unix</a:t>
            </a:r>
            <a:r>
              <a:rPr lang="zh-CN" altLang="zh-CN" dirty="0"/>
              <a:t>系统特点</a:t>
            </a:r>
          </a:p>
          <a:p>
            <a:pPr lvl="1"/>
            <a:r>
              <a:rPr lang="en-US" altLang="zh-CN" sz="3400" dirty="0"/>
              <a:t>Unix</a:t>
            </a:r>
            <a:r>
              <a:rPr lang="zh-CN" altLang="zh-CN" sz="3400" dirty="0"/>
              <a:t>系统是一个多用户、多任务、分时的操作系统</a:t>
            </a:r>
          </a:p>
          <a:p>
            <a:pPr lvl="1"/>
            <a:r>
              <a:rPr lang="zh-CN" altLang="zh-CN" sz="3400" dirty="0"/>
              <a:t>友好的用户接口</a:t>
            </a:r>
          </a:p>
          <a:p>
            <a:pPr lvl="1"/>
            <a:r>
              <a:rPr lang="zh-CN" altLang="zh-CN" sz="3400" dirty="0"/>
              <a:t>可装卸的树型结构文件系统</a:t>
            </a:r>
          </a:p>
          <a:p>
            <a:pPr lvl="1"/>
            <a:r>
              <a:rPr lang="zh-CN" altLang="zh-CN" sz="3400" dirty="0"/>
              <a:t>设备文件化</a:t>
            </a:r>
          </a:p>
          <a:p>
            <a:pPr lvl="1"/>
            <a:r>
              <a:rPr lang="zh-CN" altLang="zh-CN" sz="3400" dirty="0"/>
              <a:t>较强的可移植性</a:t>
            </a:r>
            <a:endParaRPr lang="zh-CN" altLang="en-US" sz="3400"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698124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3" algn="ctr" rtl="0">
              <a:spcBef>
                <a:spcPct val="0"/>
              </a:spcBef>
            </a:pPr>
            <a:r>
              <a:rPr lang="en-US" altLang="zh-CN" sz="4400" kern="1200" dirty="0">
                <a:solidFill>
                  <a:schemeClr val="bg1"/>
                </a:solidFill>
                <a:latin typeface="黑体" panose="02010609060101010101" pitchFamily="49" charset="-122"/>
                <a:ea typeface="黑体" panose="02010609060101010101" pitchFamily="49" charset="-122"/>
                <a:cs typeface="+mj-cs"/>
              </a:rPr>
              <a:t>MS-DOS</a:t>
            </a:r>
            <a:endParaRPr lang="zh-CN" altLang="en-US" sz="4400" kern="1200" dirty="0">
              <a:solidFill>
                <a:schemeClr val="bg1"/>
              </a:solidFill>
              <a:latin typeface="黑体" panose="02010609060101010101" pitchFamily="49" charset="-122"/>
              <a:ea typeface="黑体" panose="02010609060101010101" pitchFamily="49" charset="-122"/>
              <a:cs typeface="+mj-cs"/>
            </a:endParaRPr>
          </a:p>
        </p:txBody>
      </p:sp>
      <p:sp>
        <p:nvSpPr>
          <p:cNvPr id="4" name="内容占位符 3"/>
          <p:cNvSpPr>
            <a:spLocks noGrp="1"/>
          </p:cNvSpPr>
          <p:nvPr>
            <p:ph idx="1"/>
          </p:nvPr>
        </p:nvSpPr>
        <p:spPr/>
        <p:txBody>
          <a:bodyPr>
            <a:normAutofit fontScale="85000" lnSpcReduction="10000"/>
          </a:bodyPr>
          <a:lstStyle/>
          <a:p>
            <a:r>
              <a:rPr lang="en-US" altLang="zh-CN" dirty="0"/>
              <a:t>DOS</a:t>
            </a:r>
            <a:r>
              <a:rPr lang="zh-CN" altLang="en-US" dirty="0"/>
              <a:t>（</a:t>
            </a:r>
            <a:r>
              <a:rPr lang="en-US" altLang="zh-CN" dirty="0"/>
              <a:t>Disk Operating System</a:t>
            </a:r>
            <a:r>
              <a:rPr lang="zh-CN" altLang="en-US" dirty="0"/>
              <a:t>）：</a:t>
            </a:r>
            <a:r>
              <a:rPr lang="zh-CN" altLang="zh-CN" dirty="0"/>
              <a:t>磁盘操作系统</a:t>
            </a:r>
            <a:r>
              <a:rPr lang="zh-CN" altLang="en-US" dirty="0"/>
              <a:t>。</a:t>
            </a:r>
            <a:endParaRPr lang="en-US" altLang="zh-CN" dirty="0"/>
          </a:p>
          <a:p>
            <a:r>
              <a:rPr lang="en-US" altLang="zh-CN" dirty="0"/>
              <a:t>DOS</a:t>
            </a:r>
            <a:r>
              <a:rPr lang="zh-CN" altLang="zh-CN" dirty="0"/>
              <a:t>是个人计算机上的单用户单任务的操作系统，是一种面向磁盘的操作系统，我们可以通过一些接近于自然语言的</a:t>
            </a:r>
            <a:r>
              <a:rPr lang="en-US" altLang="zh-CN" dirty="0"/>
              <a:t>DOS</a:t>
            </a:r>
            <a:r>
              <a:rPr lang="zh-CN" altLang="zh-CN" dirty="0"/>
              <a:t>命令，轻松地完成绝大多数的日常操作。</a:t>
            </a:r>
            <a:endParaRPr lang="en-US" altLang="zh-CN" dirty="0"/>
          </a:p>
          <a:p>
            <a:r>
              <a:rPr lang="en-US" altLang="zh-CN" dirty="0"/>
              <a:t>DOS</a:t>
            </a:r>
            <a:r>
              <a:rPr lang="zh-CN" altLang="zh-CN" dirty="0"/>
              <a:t>还能有效地管理各种软硬件资源，对它们进行合理的调度，所有的软件和硬件都在</a:t>
            </a:r>
            <a:r>
              <a:rPr lang="en-US" altLang="zh-CN" dirty="0"/>
              <a:t>DOS</a:t>
            </a:r>
            <a:r>
              <a:rPr lang="zh-CN" altLang="zh-CN" dirty="0"/>
              <a:t>的监控和管理之下，有条不紊地进行着自己的工作。</a:t>
            </a:r>
            <a:endParaRPr lang="zh-CN" altLang="en-US" dirty="0"/>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636245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10000"/>
              </a:lnSpc>
            </a:pPr>
            <a:r>
              <a:rPr lang="en-US" altLang="zh-CN" dirty="0"/>
              <a:t>Windows</a:t>
            </a:r>
            <a:r>
              <a:rPr lang="zh-CN" altLang="zh-CN" dirty="0"/>
              <a:t>是微软公司推出的视窗电脑操作系统，是单用户多任务的操作系统。随着电脑硬件和软件系统的不断升级，微软的</a:t>
            </a:r>
            <a:r>
              <a:rPr lang="en-US" altLang="zh-CN" dirty="0"/>
              <a:t>Windows</a:t>
            </a:r>
            <a:r>
              <a:rPr lang="zh-CN" altLang="zh-CN" dirty="0"/>
              <a:t>操作系统也在不断升级，从</a:t>
            </a:r>
            <a:r>
              <a:rPr lang="en-US" altLang="zh-CN" dirty="0"/>
              <a:t>16</a:t>
            </a:r>
            <a:r>
              <a:rPr lang="zh-CN" altLang="zh-CN" dirty="0"/>
              <a:t>位、</a:t>
            </a:r>
            <a:r>
              <a:rPr lang="en-US" altLang="zh-CN" dirty="0"/>
              <a:t>32</a:t>
            </a:r>
            <a:r>
              <a:rPr lang="zh-CN" altLang="zh-CN" dirty="0"/>
              <a:t>位到</a:t>
            </a:r>
            <a:r>
              <a:rPr lang="en-US" altLang="zh-CN" dirty="0"/>
              <a:t>64</a:t>
            </a:r>
            <a:r>
              <a:rPr lang="zh-CN" altLang="zh-CN" dirty="0"/>
              <a:t>位操作系统。</a:t>
            </a:r>
          </a:p>
          <a:p>
            <a:pPr>
              <a:lnSpc>
                <a:spcPct val="110000"/>
              </a:lnSpc>
            </a:pPr>
            <a:r>
              <a:rPr lang="en-US" altLang="zh-CN" dirty="0"/>
              <a:t>Windows</a:t>
            </a:r>
            <a:r>
              <a:rPr lang="zh-CN" altLang="en-US" dirty="0"/>
              <a:t>的发展：</a:t>
            </a:r>
            <a:r>
              <a:rPr lang="zh-CN" altLang="zh-CN" dirty="0"/>
              <a:t>从最初的</a:t>
            </a:r>
            <a:r>
              <a:rPr lang="en-US" altLang="zh-CN" dirty="0"/>
              <a:t>Windows1.0</a:t>
            </a:r>
            <a:r>
              <a:rPr lang="zh-CN" altLang="zh-CN" dirty="0"/>
              <a:t>到大家熟知的</a:t>
            </a:r>
            <a:r>
              <a:rPr lang="en-US" altLang="zh-CN" dirty="0"/>
              <a:t>Windows95</a:t>
            </a:r>
            <a:r>
              <a:rPr lang="zh-CN" altLang="zh-CN" dirty="0"/>
              <a:t>、</a:t>
            </a:r>
            <a:r>
              <a:rPr lang="en-US" altLang="zh-CN" dirty="0"/>
              <a:t>NT</a:t>
            </a:r>
            <a:r>
              <a:rPr lang="zh-CN" altLang="zh-CN" dirty="0"/>
              <a:t>、</a:t>
            </a:r>
            <a:r>
              <a:rPr lang="en-US" altLang="zh-CN" dirty="0"/>
              <a:t>97</a:t>
            </a:r>
            <a:r>
              <a:rPr lang="zh-CN" altLang="zh-CN" dirty="0"/>
              <a:t>、</a:t>
            </a:r>
            <a:r>
              <a:rPr lang="en-US" altLang="zh-CN" dirty="0"/>
              <a:t>98</a:t>
            </a:r>
            <a:r>
              <a:rPr lang="zh-CN" altLang="zh-CN" dirty="0"/>
              <a:t>、</a:t>
            </a:r>
            <a:r>
              <a:rPr lang="en-US" altLang="zh-CN" dirty="0"/>
              <a:t>2000</a:t>
            </a:r>
            <a:r>
              <a:rPr lang="zh-CN" altLang="zh-CN" dirty="0"/>
              <a:t>、</a:t>
            </a:r>
            <a:r>
              <a:rPr lang="en-US" altLang="zh-CN" dirty="0"/>
              <a:t>Me</a:t>
            </a:r>
            <a:r>
              <a:rPr lang="zh-CN" altLang="zh-CN" dirty="0"/>
              <a:t>、</a:t>
            </a:r>
            <a:r>
              <a:rPr lang="en-US" altLang="zh-CN" dirty="0"/>
              <a:t>XP</a:t>
            </a:r>
            <a:r>
              <a:rPr lang="zh-CN" altLang="zh-CN" dirty="0"/>
              <a:t>、</a:t>
            </a:r>
            <a:r>
              <a:rPr lang="en-US" altLang="zh-CN" dirty="0"/>
              <a:t>Server</a:t>
            </a:r>
            <a:r>
              <a:rPr lang="zh-CN" altLang="zh-CN" dirty="0"/>
              <a:t>、</a:t>
            </a:r>
            <a:r>
              <a:rPr lang="en-US" altLang="zh-CN" dirty="0"/>
              <a:t>Vista</a:t>
            </a:r>
            <a:r>
              <a:rPr lang="zh-CN" altLang="zh-CN" dirty="0"/>
              <a:t>，一直到</a:t>
            </a:r>
            <a:r>
              <a:rPr lang="en-US" altLang="zh-CN" dirty="0"/>
              <a:t>2009</a:t>
            </a:r>
            <a:r>
              <a:rPr lang="zh-CN" altLang="zh-CN" dirty="0"/>
              <a:t>年</a:t>
            </a:r>
            <a:r>
              <a:rPr lang="en-US" altLang="zh-CN" dirty="0"/>
              <a:t>10</a:t>
            </a:r>
            <a:r>
              <a:rPr lang="zh-CN" altLang="zh-CN" dirty="0"/>
              <a:t>月发布的</a:t>
            </a:r>
            <a:r>
              <a:rPr lang="en-US" altLang="zh-CN" dirty="0"/>
              <a:t>Windows 7</a:t>
            </a:r>
            <a:r>
              <a:rPr lang="zh-CN" altLang="zh-CN" dirty="0"/>
              <a:t>、</a:t>
            </a:r>
            <a:r>
              <a:rPr lang="en-US" altLang="zh-CN" dirty="0"/>
              <a:t>2012</a:t>
            </a:r>
            <a:r>
              <a:rPr lang="zh-CN" altLang="zh-CN" dirty="0"/>
              <a:t>年</a:t>
            </a:r>
            <a:r>
              <a:rPr lang="en-US" altLang="zh-CN" dirty="0"/>
              <a:t>10</a:t>
            </a:r>
            <a:r>
              <a:rPr lang="zh-CN" altLang="zh-CN" dirty="0"/>
              <a:t>月发布的</a:t>
            </a:r>
            <a:r>
              <a:rPr lang="en-US" altLang="zh-CN" dirty="0"/>
              <a:t>Windows 8</a:t>
            </a:r>
            <a:r>
              <a:rPr lang="zh-CN" altLang="zh-CN" dirty="0"/>
              <a:t>，各种版本的持续更新，微软一直在尽力于</a:t>
            </a:r>
            <a:r>
              <a:rPr lang="en-US" altLang="zh-CN" dirty="0"/>
              <a:t>Windows</a:t>
            </a:r>
            <a:r>
              <a:rPr lang="zh-CN" altLang="zh-CN" dirty="0"/>
              <a:t>操作的开发和完善。</a:t>
            </a:r>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80636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en-US" dirty="0"/>
              <a:t>特点</a:t>
            </a:r>
          </a:p>
        </p:txBody>
      </p:sp>
      <p:sp>
        <p:nvSpPr>
          <p:cNvPr id="3" name="内容占位符 2"/>
          <p:cNvSpPr>
            <a:spLocks noGrp="1"/>
          </p:cNvSpPr>
          <p:nvPr>
            <p:ph idx="1"/>
          </p:nvPr>
        </p:nvSpPr>
        <p:spPr/>
        <p:txBody>
          <a:bodyPr>
            <a:normAutofit fontScale="92500" lnSpcReduction="20000"/>
          </a:bodyPr>
          <a:lstStyle/>
          <a:p>
            <a:pPr lvl="0"/>
            <a:r>
              <a:rPr lang="zh-CN" altLang="zh-CN" dirty="0"/>
              <a:t>统一的窗口和操作风格</a:t>
            </a:r>
          </a:p>
          <a:p>
            <a:pPr lvl="0"/>
            <a:r>
              <a:rPr lang="zh-CN" altLang="zh-CN" dirty="0"/>
              <a:t>丰富的应用程序和应用开发程序</a:t>
            </a:r>
            <a:endParaRPr lang="en-US" altLang="zh-CN" dirty="0"/>
          </a:p>
          <a:p>
            <a:pPr lvl="0"/>
            <a:r>
              <a:rPr lang="zh-CN" altLang="zh-CN" dirty="0"/>
              <a:t>事件驱动程序的运行方式</a:t>
            </a:r>
            <a:endParaRPr lang="en-US" altLang="zh-CN" dirty="0"/>
          </a:p>
          <a:p>
            <a:pPr lvl="0"/>
            <a:r>
              <a:rPr lang="zh-CN" altLang="zh-CN" dirty="0"/>
              <a:t>多任务的图形化用户界面</a:t>
            </a:r>
          </a:p>
          <a:p>
            <a:pPr lvl="0"/>
            <a:r>
              <a:rPr lang="zh-CN" altLang="zh-CN" dirty="0"/>
              <a:t>支持网络和多媒体技术</a:t>
            </a:r>
          </a:p>
          <a:p>
            <a:pPr lvl="0"/>
            <a:r>
              <a:rPr lang="zh-CN" altLang="zh-CN" dirty="0"/>
              <a:t>提供丰富的应用程序接口</a:t>
            </a:r>
          </a:p>
          <a:p>
            <a:pPr lvl="0"/>
            <a:r>
              <a:rPr lang="zh-CN" altLang="zh-CN" dirty="0"/>
              <a:t>广泛的硬件支持</a:t>
            </a:r>
          </a:p>
          <a:p>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23213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10000"/>
              </a:lnSpc>
            </a:pPr>
            <a:r>
              <a:rPr lang="en-US" altLang="zh-CN" dirty="0"/>
              <a:t>Linux</a:t>
            </a:r>
            <a:r>
              <a:rPr lang="zh-CN" altLang="zh-CN" dirty="0"/>
              <a:t>操作系统是类</a:t>
            </a:r>
            <a:r>
              <a:rPr lang="en-US" altLang="zh-CN" dirty="0"/>
              <a:t>Unix</a:t>
            </a:r>
            <a:r>
              <a:rPr lang="zh-CN" altLang="zh-CN" dirty="0"/>
              <a:t>操作系统的一个分支，由于其源代码开放，经过互联网上所有开放人员的共同努力，已经成为能够支持各种体系结构的操作系统。</a:t>
            </a:r>
            <a:endParaRPr lang="en-US" altLang="zh-CN" dirty="0"/>
          </a:p>
          <a:p>
            <a:r>
              <a:rPr lang="en-US" altLang="zh-CN" dirty="0"/>
              <a:t>Linux</a:t>
            </a:r>
            <a:r>
              <a:rPr lang="zh-CN" altLang="zh-CN" dirty="0"/>
              <a:t>系统的突出特点</a:t>
            </a:r>
          </a:p>
          <a:p>
            <a:pPr lvl="1"/>
            <a:r>
              <a:rPr lang="zh-CN" altLang="zh-CN" dirty="0"/>
              <a:t>多平台</a:t>
            </a:r>
            <a:r>
              <a:rPr lang="zh-CN" altLang="en-US" dirty="0"/>
              <a:t>，</a:t>
            </a:r>
            <a:r>
              <a:rPr lang="zh-CN" altLang="zh-CN" dirty="0"/>
              <a:t>是目前跨平台最广的操作系统。</a:t>
            </a:r>
          </a:p>
          <a:p>
            <a:pPr lvl="1"/>
            <a:r>
              <a:rPr lang="zh-CN" altLang="zh-CN" dirty="0"/>
              <a:t>功能完善</a:t>
            </a:r>
            <a:r>
              <a:rPr lang="zh-CN" altLang="en-US" dirty="0"/>
              <a:t>。</a:t>
            </a:r>
            <a:endParaRPr lang="zh-CN" altLang="zh-CN" dirty="0"/>
          </a:p>
          <a:p>
            <a:pPr lvl="1"/>
            <a:r>
              <a:rPr lang="zh-CN" altLang="zh-CN" dirty="0"/>
              <a:t>内核模块化好</a:t>
            </a:r>
            <a:r>
              <a:rPr lang="zh-CN" altLang="en-US" dirty="0"/>
              <a:t>，</a:t>
            </a:r>
            <a:r>
              <a:rPr lang="zh-CN" altLang="zh-CN" dirty="0"/>
              <a:t>便于操作系统的扩充</a:t>
            </a:r>
            <a:r>
              <a:rPr lang="zh-CN" altLang="en-US" dirty="0"/>
              <a:t>。</a:t>
            </a:r>
            <a:endParaRPr lang="en-US" altLang="zh-CN" dirty="0"/>
          </a:p>
          <a:p>
            <a:pPr lvl="1"/>
            <a:r>
              <a:rPr lang="zh-CN" altLang="zh-CN" dirty="0"/>
              <a:t>强大的通信和网络功能</a:t>
            </a:r>
            <a:r>
              <a:rPr lang="zh-CN" altLang="en-US" dirty="0"/>
              <a:t>。</a:t>
            </a:r>
            <a:endParaRPr lang="zh-CN" altLang="zh-CN" dirty="0"/>
          </a:p>
          <a:p>
            <a:pPr lvl="1"/>
            <a:r>
              <a:rPr lang="zh-CN" altLang="zh-CN" dirty="0"/>
              <a:t>具有出色的稳定性和速度性能</a:t>
            </a:r>
            <a:r>
              <a:rPr lang="zh-CN" altLang="en-US" dirty="0"/>
              <a:t>。</a:t>
            </a:r>
            <a:endParaRPr lang="zh-CN" altLang="zh-CN"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43723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 OS</a:t>
            </a:r>
            <a:endParaRPr lang="zh-CN" altLang="en-US" dirty="0"/>
          </a:p>
        </p:txBody>
      </p:sp>
      <p:sp>
        <p:nvSpPr>
          <p:cNvPr id="3" name="内容占位符 2"/>
          <p:cNvSpPr>
            <a:spLocks noGrp="1"/>
          </p:cNvSpPr>
          <p:nvPr>
            <p:ph idx="1"/>
          </p:nvPr>
        </p:nvSpPr>
        <p:spPr>
          <a:xfrm>
            <a:off x="457200" y="1200151"/>
            <a:ext cx="8435280" cy="3394472"/>
          </a:xfrm>
        </p:spPr>
        <p:txBody>
          <a:bodyPr>
            <a:normAutofit fontScale="85000" lnSpcReduction="10000"/>
          </a:bodyPr>
          <a:lstStyle/>
          <a:p>
            <a:pPr algn="just">
              <a:lnSpc>
                <a:spcPct val="110000"/>
              </a:lnSpc>
            </a:pPr>
            <a:r>
              <a:rPr lang="en-US" altLang="zh-CN" dirty="0"/>
              <a:t>Mac OS</a:t>
            </a:r>
            <a:r>
              <a:rPr lang="zh-CN" altLang="zh-CN" dirty="0"/>
              <a:t>是苹果（</a:t>
            </a:r>
            <a:r>
              <a:rPr lang="en-US" altLang="zh-CN" dirty="0"/>
              <a:t>Apple</a:t>
            </a:r>
            <a:r>
              <a:rPr lang="zh-CN" altLang="zh-CN" dirty="0"/>
              <a:t>）公司为其</a:t>
            </a:r>
            <a:r>
              <a:rPr lang="en-US" altLang="zh-CN" dirty="0"/>
              <a:t>Macintosh</a:t>
            </a:r>
            <a:r>
              <a:rPr lang="zh-CN" altLang="zh-CN" dirty="0"/>
              <a:t>计算机设计的操作系统，简称</a:t>
            </a:r>
            <a:r>
              <a:rPr lang="en-US" altLang="zh-CN" dirty="0"/>
              <a:t>Mac</a:t>
            </a:r>
            <a:r>
              <a:rPr lang="zh-CN" altLang="zh-CN" dirty="0"/>
              <a:t>。</a:t>
            </a:r>
            <a:r>
              <a:rPr lang="en-US" altLang="zh-CN" dirty="0"/>
              <a:t>Mac</a:t>
            </a:r>
            <a:r>
              <a:rPr lang="zh-CN" altLang="zh-CN" dirty="0"/>
              <a:t>系统是苹果机专用系统，正常情况下在普通</a:t>
            </a:r>
            <a:r>
              <a:rPr lang="en-US" altLang="zh-CN" dirty="0"/>
              <a:t>PC</a:t>
            </a:r>
            <a:r>
              <a:rPr lang="zh-CN" altLang="zh-CN" dirty="0"/>
              <a:t>上无法安装</a:t>
            </a:r>
            <a:r>
              <a:rPr lang="en-US" altLang="zh-CN" dirty="0"/>
              <a:t>Mac</a:t>
            </a:r>
            <a:r>
              <a:rPr lang="zh-CN" altLang="zh-CN" dirty="0"/>
              <a:t>操作系统。</a:t>
            </a:r>
            <a:endParaRPr lang="en-US" altLang="zh-CN" dirty="0"/>
          </a:p>
          <a:p>
            <a:pPr algn="just">
              <a:lnSpc>
                <a:spcPct val="110000"/>
              </a:lnSpc>
            </a:pPr>
            <a:r>
              <a:rPr lang="en-US" altLang="zh-CN" dirty="0"/>
              <a:t>Mac OS</a:t>
            </a:r>
            <a:r>
              <a:rPr lang="zh-CN" altLang="zh-CN" dirty="0"/>
              <a:t>是首个在商用领域成功的图形用户界面，具有很强的图形处理能力，其性能和功能被公认为是微机或图形工作站等机器上最好的操作系统。</a:t>
            </a:r>
          </a:p>
          <a:p>
            <a:pPr algn="just">
              <a:lnSpc>
                <a:spcPct val="110000"/>
              </a:lnSpc>
            </a:pPr>
            <a:r>
              <a:rPr lang="en-US" altLang="zh-CN" dirty="0"/>
              <a:t>Mac OS</a:t>
            </a:r>
            <a:r>
              <a:rPr lang="zh-CN" altLang="zh-CN" dirty="0"/>
              <a:t>的特点是易用、可靠而且安全性高。</a:t>
            </a:r>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467905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iOS</a:t>
            </a:r>
            <a:endParaRPr lang="zh-CN" altLang="en-US" dirty="0"/>
          </a:p>
        </p:txBody>
      </p:sp>
      <p:sp>
        <p:nvSpPr>
          <p:cNvPr id="3" name="内容占位符 2"/>
          <p:cNvSpPr>
            <a:spLocks noGrp="1"/>
          </p:cNvSpPr>
          <p:nvPr>
            <p:ph idx="1"/>
          </p:nvPr>
        </p:nvSpPr>
        <p:spPr/>
        <p:txBody>
          <a:bodyPr>
            <a:normAutofit/>
          </a:bodyPr>
          <a:lstStyle/>
          <a:p>
            <a:r>
              <a:rPr lang="en-US" altLang="zh-CN" dirty="0"/>
              <a:t>iOS</a:t>
            </a:r>
            <a:r>
              <a:rPr lang="zh-CN" altLang="zh-CN" dirty="0"/>
              <a:t>操作系统是由</a:t>
            </a:r>
            <a:r>
              <a:rPr lang="en-US" altLang="zh-CN" dirty="0" err="1"/>
              <a:t>苹果公司</a:t>
            </a:r>
            <a:r>
              <a:rPr lang="zh-CN" altLang="zh-CN" dirty="0"/>
              <a:t>开发的手持设备操作系统。</a:t>
            </a:r>
            <a:endParaRPr lang="en-US" altLang="zh-CN" dirty="0"/>
          </a:p>
          <a:p>
            <a:r>
              <a:rPr lang="en-US" altLang="zh-CN" dirty="0"/>
              <a:t>iOS</a:t>
            </a:r>
            <a:r>
              <a:rPr lang="zh-CN" altLang="zh-CN" dirty="0"/>
              <a:t>最初是设计给</a:t>
            </a:r>
            <a:r>
              <a:rPr lang="en-US" altLang="zh-CN" dirty="0"/>
              <a:t>iPhone</a:t>
            </a:r>
            <a:r>
              <a:rPr lang="zh-CN" altLang="zh-CN" dirty="0"/>
              <a:t>使用的，后来陆续套用到</a:t>
            </a:r>
            <a:r>
              <a:rPr lang="en-US" altLang="zh-CN" dirty="0"/>
              <a:t>iPod touch</a:t>
            </a:r>
            <a:r>
              <a:rPr lang="zh-CN" altLang="zh-CN" dirty="0"/>
              <a:t>、</a:t>
            </a:r>
            <a:r>
              <a:rPr lang="en-US" altLang="zh-CN" dirty="0" err="1"/>
              <a:t>iPad</a:t>
            </a:r>
            <a:r>
              <a:rPr lang="zh-CN" altLang="zh-CN" dirty="0"/>
              <a:t>以及</a:t>
            </a:r>
            <a:r>
              <a:rPr lang="en-US" altLang="zh-CN" dirty="0"/>
              <a:t>Apple TV</a:t>
            </a:r>
            <a:r>
              <a:rPr lang="zh-CN" altLang="zh-CN" dirty="0"/>
              <a:t>等苹果产品上。</a:t>
            </a:r>
          </a:p>
          <a:p>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975362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3" algn="ctr" rtl="0">
              <a:spcBef>
                <a:spcPct val="0"/>
              </a:spcBef>
            </a:pPr>
            <a:r>
              <a:rPr lang="en-US" altLang="zh-CN" sz="4400" kern="1200" dirty="0">
                <a:solidFill>
                  <a:schemeClr val="bg1"/>
                </a:solidFill>
                <a:latin typeface="黑体" panose="02010609060101010101" pitchFamily="49" charset="-122"/>
                <a:ea typeface="黑体" panose="02010609060101010101" pitchFamily="49" charset="-122"/>
                <a:cs typeface="+mj-cs"/>
              </a:rPr>
              <a:t>Android</a:t>
            </a:r>
            <a:endParaRPr lang="zh-CN" altLang="en-US" sz="4400" kern="1200" dirty="0">
              <a:solidFill>
                <a:schemeClr val="bg1"/>
              </a:solidFill>
              <a:latin typeface="黑体" panose="02010609060101010101" pitchFamily="49" charset="-122"/>
              <a:ea typeface="黑体" panose="02010609060101010101" pitchFamily="49" charset="-122"/>
              <a:cs typeface="+mj-cs"/>
            </a:endParaRPr>
          </a:p>
        </p:txBody>
      </p:sp>
      <p:sp>
        <p:nvSpPr>
          <p:cNvPr id="3" name="内容占位符 2"/>
          <p:cNvSpPr>
            <a:spLocks noGrp="1"/>
          </p:cNvSpPr>
          <p:nvPr>
            <p:ph idx="1"/>
          </p:nvPr>
        </p:nvSpPr>
        <p:spPr/>
        <p:txBody>
          <a:bodyPr>
            <a:normAutofit/>
          </a:bodyPr>
          <a:lstStyle/>
          <a:p>
            <a:r>
              <a:rPr lang="en-US" altLang="zh-CN" dirty="0"/>
              <a:t>Android</a:t>
            </a:r>
            <a:r>
              <a:rPr lang="zh-CN" altLang="en-US" dirty="0"/>
              <a:t>，又称为</a:t>
            </a:r>
            <a:r>
              <a:rPr lang="zh-CN" altLang="zh-CN" dirty="0"/>
              <a:t>“安卓”</a:t>
            </a:r>
            <a:r>
              <a:rPr lang="zh-CN" altLang="en-US" dirty="0"/>
              <a:t>。</a:t>
            </a:r>
            <a:r>
              <a:rPr lang="zh-CN" altLang="zh-CN" dirty="0"/>
              <a:t>是一种以</a:t>
            </a:r>
            <a:r>
              <a:rPr lang="en-US" altLang="zh-CN" dirty="0"/>
              <a:t>Linux</a:t>
            </a:r>
            <a:r>
              <a:rPr lang="zh-CN" altLang="zh-CN" dirty="0"/>
              <a:t>为基础的开放源代码操作系统</a:t>
            </a:r>
            <a:r>
              <a:rPr lang="zh-CN" altLang="en-US" dirty="0"/>
              <a:t>。</a:t>
            </a:r>
            <a:endParaRPr lang="en-US" altLang="zh-CN" dirty="0"/>
          </a:p>
          <a:p>
            <a:r>
              <a:rPr lang="en-US" altLang="zh-CN" dirty="0"/>
              <a:t>Android</a:t>
            </a:r>
            <a:r>
              <a:rPr lang="zh-CN" altLang="zh-CN" dirty="0"/>
              <a:t>操作系统最初由</a:t>
            </a:r>
            <a:r>
              <a:rPr lang="en-US" altLang="zh-CN" dirty="0"/>
              <a:t>Andy Rubin</a:t>
            </a:r>
            <a:r>
              <a:rPr lang="zh-CN" altLang="zh-CN" dirty="0"/>
              <a:t>开发，最初主要支持手机。</a:t>
            </a:r>
            <a:r>
              <a:rPr lang="en-US" altLang="zh-CN" dirty="0"/>
              <a:t>2005</a:t>
            </a:r>
            <a:r>
              <a:rPr lang="zh-CN" altLang="zh-CN" dirty="0"/>
              <a:t>年由</a:t>
            </a:r>
            <a:r>
              <a:rPr lang="en-US" altLang="zh-CN" dirty="0"/>
              <a:t>Google</a:t>
            </a:r>
            <a:r>
              <a:rPr lang="zh-CN" altLang="zh-CN" dirty="0"/>
              <a:t>收购注资，并组建开放手机联盟开发改良，逐渐扩展到平板电脑及其他领域上。</a:t>
            </a:r>
            <a:endParaRPr lang="zh-CN" altLang="en-US" dirty="0"/>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42064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1000114"/>
            <a:ext cx="7543800" cy="542940"/>
          </a:xfrm>
        </p:spPr>
        <p:txBody>
          <a:bodyPr>
            <a:normAutofit/>
          </a:bodyPr>
          <a:lstStyle/>
          <a:p>
            <a:pPr algn="l"/>
            <a:r>
              <a:rPr lang="en-US" altLang="zh-CN" sz="2800" dirty="0">
                <a:solidFill>
                  <a:srgbClr val="FF0000"/>
                </a:solidFill>
              </a:rPr>
              <a:t>ASCII</a:t>
            </a:r>
            <a:r>
              <a:rPr lang="zh-CN" altLang="en-US" sz="2800" dirty="0">
                <a:solidFill>
                  <a:srgbClr val="FF0000"/>
                </a:solidFill>
              </a:rPr>
              <a:t>和</a:t>
            </a:r>
            <a:r>
              <a:rPr lang="en-US" altLang="zh-CN" sz="2800" dirty="0">
                <a:solidFill>
                  <a:srgbClr val="FF0000"/>
                </a:solidFill>
              </a:rPr>
              <a:t>Unicode</a:t>
            </a:r>
            <a:r>
              <a:rPr lang="zh-CN" altLang="en-US" sz="2800" dirty="0">
                <a:solidFill>
                  <a:srgbClr val="FF0000"/>
                </a:solidFill>
              </a:rPr>
              <a:t>如何体现抽象三性质</a:t>
            </a:r>
          </a:p>
        </p:txBody>
      </p:sp>
      <p:sp>
        <p:nvSpPr>
          <p:cNvPr id="3" name="内容占位符 2"/>
          <p:cNvSpPr>
            <a:spLocks noGrp="1"/>
          </p:cNvSpPr>
          <p:nvPr>
            <p:ph idx="1"/>
          </p:nvPr>
        </p:nvSpPr>
        <p:spPr>
          <a:xfrm>
            <a:off x="0" y="1571618"/>
            <a:ext cx="9036496" cy="3071834"/>
          </a:xfrm>
        </p:spPr>
        <p:txBody>
          <a:bodyPr>
            <a:normAutofit fontScale="62500" lnSpcReduction="20000"/>
          </a:bodyPr>
          <a:lstStyle/>
          <a:p>
            <a:pPr lvl="0"/>
            <a:r>
              <a:rPr lang="zh-CN" altLang="zh-CN" dirty="0"/>
              <a:t>有限性</a:t>
            </a:r>
            <a:endParaRPr lang="en-US" altLang="zh-CN" dirty="0"/>
          </a:p>
          <a:p>
            <a:pPr lvl="1"/>
            <a:r>
              <a:rPr lang="zh-CN" altLang="zh-CN" dirty="0"/>
              <a:t>解决</a:t>
            </a:r>
            <a:r>
              <a:rPr lang="zh-CN" altLang="en-US" dirty="0"/>
              <a:t>“</a:t>
            </a:r>
            <a:r>
              <a:rPr lang="zh-CN" altLang="zh-CN" dirty="0"/>
              <a:t>用数字符号表示世界上各种语言字符</a:t>
            </a:r>
            <a:r>
              <a:rPr lang="zh-CN" altLang="en-US" dirty="0"/>
              <a:t>”</a:t>
            </a:r>
            <a:r>
              <a:rPr lang="zh-CN" altLang="zh-CN" dirty="0"/>
              <a:t>的问题</a:t>
            </a:r>
            <a:endParaRPr lang="en-US" altLang="zh-CN" dirty="0"/>
          </a:p>
          <a:p>
            <a:pPr lvl="2"/>
            <a:r>
              <a:rPr lang="zh-CN" altLang="zh-CN" dirty="0"/>
              <a:t>忽略</a:t>
            </a:r>
            <a:r>
              <a:rPr lang="zh-CN" altLang="en-US" dirty="0"/>
              <a:t>了</a:t>
            </a:r>
            <a:r>
              <a:rPr lang="zh-CN" altLang="zh-CN" dirty="0"/>
              <a:t>字体（是宋体、隶书还是黑体）、大小（是小五还是四号字体）、如何对齐、如何具体显示打印等等问题</a:t>
            </a:r>
          </a:p>
          <a:p>
            <a:pPr lvl="0"/>
            <a:r>
              <a:rPr lang="zh-CN" altLang="zh-CN" dirty="0"/>
              <a:t>精确性</a:t>
            </a:r>
            <a:endParaRPr lang="en-US" altLang="zh-CN" dirty="0"/>
          </a:p>
          <a:p>
            <a:pPr lvl="1"/>
            <a:r>
              <a:rPr lang="zh-CN" altLang="zh-CN" dirty="0"/>
              <a:t>是语义精确、格式规范的计算概念</a:t>
            </a:r>
            <a:r>
              <a:rPr lang="zh-CN" altLang="en-US" dirty="0"/>
              <a:t>，</a:t>
            </a:r>
            <a:r>
              <a:rPr lang="zh-CN" altLang="zh-CN" dirty="0"/>
              <a:t>没有歧义</a:t>
            </a:r>
            <a:endParaRPr lang="en-US" altLang="zh-CN" dirty="0"/>
          </a:p>
          <a:p>
            <a:pPr lvl="2"/>
            <a:r>
              <a:rPr lang="zh-CN" altLang="zh-CN" dirty="0"/>
              <a:t>“中”“国” 对应于</a:t>
            </a:r>
            <a:r>
              <a:rPr lang="en-US" altLang="zh-CN" dirty="0"/>
              <a:t>0x4E2D</a:t>
            </a:r>
            <a:r>
              <a:rPr lang="zh-CN" altLang="zh-CN" dirty="0"/>
              <a:t>和</a:t>
            </a:r>
            <a:r>
              <a:rPr lang="en-US" altLang="zh-CN" dirty="0"/>
              <a:t>0x56FD</a:t>
            </a:r>
          </a:p>
          <a:p>
            <a:pPr lvl="2"/>
            <a:r>
              <a:rPr lang="zh-CN" altLang="zh-CN" dirty="0"/>
              <a:t>格式规范，每个字符存放在相邻两个字节中</a:t>
            </a:r>
          </a:p>
          <a:p>
            <a:r>
              <a:rPr lang="zh-CN" altLang="zh-CN" dirty="0"/>
              <a:t>通用性</a:t>
            </a:r>
            <a:r>
              <a:rPr lang="zh-CN" altLang="en-US" dirty="0"/>
              <a:t>（泛化性）</a:t>
            </a:r>
            <a:endParaRPr lang="en-US" altLang="zh-CN" dirty="0"/>
          </a:p>
          <a:p>
            <a:pPr lvl="1"/>
            <a:r>
              <a:rPr lang="zh-CN" altLang="en-US" dirty="0"/>
              <a:t>不</a:t>
            </a:r>
            <a:r>
              <a:rPr lang="zh-CN" altLang="zh-CN" dirty="0"/>
              <a:t>针对某个计算机、某个软件、或某个应用场景</a:t>
            </a:r>
            <a:endParaRPr lang="en-US" altLang="zh-CN" dirty="0"/>
          </a:p>
          <a:p>
            <a:pPr lvl="2"/>
            <a:r>
              <a:rPr lang="zh-CN" altLang="zh-CN" dirty="0"/>
              <a:t>不论何时何地，不管是什么电脑、使用什么操作系统和应用软件、处于何种应用场景，用统一的方法解决问题</a:t>
            </a:r>
            <a:endParaRPr lang="zh-CN" altLang="en-US" dirty="0"/>
          </a:p>
        </p:txBody>
      </p:sp>
      <p:sp>
        <p:nvSpPr>
          <p:cNvPr id="4"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抽象化</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16152373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3" algn="ctr" rtl="0">
              <a:spcBef>
                <a:spcPct val="0"/>
              </a:spcBef>
            </a:pPr>
            <a:r>
              <a:rPr lang="en-US" altLang="zh-CN" sz="4400" kern="1200" dirty="0">
                <a:solidFill>
                  <a:schemeClr val="bg1"/>
                </a:solidFill>
                <a:latin typeface="黑体" panose="02010609060101010101" pitchFamily="49" charset="-122"/>
                <a:ea typeface="黑体" panose="02010609060101010101" pitchFamily="49" charset="-122"/>
                <a:cs typeface="+mj-cs"/>
              </a:rPr>
              <a:t>Chrome OS</a:t>
            </a:r>
            <a:endParaRPr lang="zh-CN" altLang="en-US" sz="4400" kern="1200" dirty="0">
              <a:solidFill>
                <a:schemeClr val="bg1"/>
              </a:solidFill>
              <a:latin typeface="黑体" panose="02010609060101010101" pitchFamily="49" charset="-122"/>
              <a:ea typeface="黑体" panose="02010609060101010101" pitchFamily="49" charset="-122"/>
              <a:cs typeface="+mj-cs"/>
            </a:endParaRPr>
          </a:p>
        </p:txBody>
      </p:sp>
      <p:sp>
        <p:nvSpPr>
          <p:cNvPr id="3" name="内容占位符 2"/>
          <p:cNvSpPr>
            <a:spLocks noGrp="1"/>
          </p:cNvSpPr>
          <p:nvPr>
            <p:ph idx="1"/>
          </p:nvPr>
        </p:nvSpPr>
        <p:spPr/>
        <p:txBody>
          <a:bodyPr>
            <a:normAutofit fontScale="85000" lnSpcReduction="20000"/>
          </a:bodyPr>
          <a:lstStyle/>
          <a:p>
            <a:r>
              <a:rPr lang="en-US" altLang="zh-CN" dirty="0"/>
              <a:t>Chrome OS</a:t>
            </a:r>
            <a:r>
              <a:rPr lang="zh-CN" altLang="zh-CN" dirty="0"/>
              <a:t>是由谷歌开发的一款基于</a:t>
            </a:r>
            <a:r>
              <a:rPr lang="en-US" altLang="zh-CN" dirty="0"/>
              <a:t>Linux</a:t>
            </a:r>
            <a:r>
              <a:rPr lang="zh-CN" altLang="zh-CN" dirty="0"/>
              <a:t>的操作系统，发展出与互联网紧密</a:t>
            </a:r>
            <a:r>
              <a:rPr lang="zh-CN" altLang="zh-CN" sz="3100" dirty="0"/>
              <a:t>结合的</a:t>
            </a:r>
            <a:r>
              <a:rPr lang="zh-CN" altLang="en-US" sz="3100" dirty="0"/>
              <a:t>云操作系统</a:t>
            </a:r>
            <a:r>
              <a:rPr lang="zh-CN" altLang="zh-CN" sz="3100" dirty="0"/>
              <a:t>，工作</a:t>
            </a:r>
            <a:r>
              <a:rPr lang="zh-CN" altLang="zh-CN" dirty="0"/>
              <a:t>时运行</a:t>
            </a:r>
            <a:r>
              <a:rPr lang="en-US" altLang="zh-CN" dirty="0"/>
              <a:t>Web</a:t>
            </a:r>
            <a:r>
              <a:rPr lang="zh-CN" altLang="zh-CN" dirty="0"/>
              <a:t>应用程序。</a:t>
            </a:r>
            <a:endParaRPr lang="en-US" altLang="zh-CN" dirty="0"/>
          </a:p>
          <a:p>
            <a:r>
              <a:rPr lang="en-US" altLang="zh-CN" dirty="0"/>
              <a:t>Chrome OS</a:t>
            </a:r>
            <a:r>
              <a:rPr lang="zh-CN" altLang="zh-CN" dirty="0"/>
              <a:t>同时支持</a:t>
            </a:r>
            <a:r>
              <a:rPr lang="en-US" altLang="zh-CN" dirty="0"/>
              <a:t>Intel x86</a:t>
            </a:r>
            <a:r>
              <a:rPr lang="zh-CN" altLang="zh-CN" dirty="0"/>
              <a:t>以及</a:t>
            </a:r>
            <a:r>
              <a:rPr lang="en-US" altLang="zh-CN" dirty="0"/>
              <a:t>ARM</a:t>
            </a:r>
            <a:r>
              <a:rPr lang="zh-CN" altLang="zh-CN" dirty="0"/>
              <a:t>处理器，软件结构极其简单，可以理解为在</a:t>
            </a:r>
            <a:r>
              <a:rPr lang="en-US" altLang="zh-CN" dirty="0"/>
              <a:t>Linux</a:t>
            </a:r>
            <a:r>
              <a:rPr lang="zh-CN" altLang="zh-CN" dirty="0"/>
              <a:t>的内核上运行一个使用新的窗口系统的</a:t>
            </a:r>
            <a:r>
              <a:rPr lang="en-US" altLang="zh-CN" dirty="0"/>
              <a:t>Chrome</a:t>
            </a:r>
            <a:r>
              <a:rPr lang="zh-CN" altLang="zh-CN" dirty="0"/>
              <a:t>浏览器。</a:t>
            </a:r>
            <a:endParaRPr lang="en-US" altLang="zh-CN" dirty="0"/>
          </a:p>
          <a:p>
            <a:r>
              <a:rPr lang="zh-CN" altLang="zh-CN" dirty="0"/>
              <a:t>对于开发人员来说，</a:t>
            </a:r>
            <a:r>
              <a:rPr lang="en-US" altLang="zh-CN" dirty="0"/>
              <a:t>Web</a:t>
            </a:r>
            <a:r>
              <a:rPr lang="zh-CN" altLang="zh-CN" dirty="0"/>
              <a:t>就是平台，所有现有的</a:t>
            </a:r>
            <a:r>
              <a:rPr lang="en-US" altLang="zh-CN" dirty="0"/>
              <a:t>Web</a:t>
            </a:r>
            <a:r>
              <a:rPr lang="zh-CN" altLang="zh-CN" dirty="0"/>
              <a:t>应用可以完美的在</a:t>
            </a:r>
            <a:r>
              <a:rPr lang="en-US" altLang="zh-CN" dirty="0"/>
              <a:t>Chrome OS</a:t>
            </a:r>
            <a:r>
              <a:rPr lang="zh-CN" altLang="zh-CN" dirty="0"/>
              <a:t>中运行，开发者也可以用不同的开发语言为其开发新的</a:t>
            </a:r>
            <a:r>
              <a:rPr lang="en-US" altLang="zh-CN" dirty="0"/>
              <a:t>Web</a:t>
            </a:r>
            <a:r>
              <a:rPr lang="zh-CN" altLang="zh-CN" dirty="0"/>
              <a:t>应用。</a:t>
            </a: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104417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人和计算机交流信息使用的语言称为计算机语言或程序设计语言。</a:t>
            </a:r>
            <a:endParaRPr lang="en-US" altLang="zh-CN" dirty="0"/>
          </a:p>
          <a:p>
            <a:r>
              <a:rPr lang="zh-CN" altLang="en-US" dirty="0"/>
              <a:t>计算机语言通常分为机器语言、汇编语言和高级语言</a:t>
            </a:r>
            <a:r>
              <a:rPr lang="en-US" altLang="zh-CN" dirty="0"/>
              <a:t>3</a:t>
            </a:r>
            <a:r>
              <a:rPr lang="zh-CN" altLang="en-US" dirty="0"/>
              <a:t>类。</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6947843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0"/>
            <a:ext cx="8472518" cy="3514739"/>
          </a:xfrm>
        </p:spPr>
        <p:txBody>
          <a:bodyPr>
            <a:normAutofit fontScale="70000" lnSpcReduction="20000"/>
          </a:bodyPr>
          <a:lstStyle/>
          <a:p>
            <a:pPr>
              <a:spcAft>
                <a:spcPts val="600"/>
              </a:spcAft>
            </a:pPr>
            <a:r>
              <a:rPr lang="zh-CN" altLang="en-US" sz="3400" dirty="0">
                <a:latin typeface="黑体" pitchFamily="49" charset="-122"/>
                <a:ea typeface="黑体" pitchFamily="49" charset="-122"/>
              </a:rPr>
              <a:t>机器语言</a:t>
            </a:r>
            <a:endParaRPr lang="en-US" altLang="zh-CN" sz="3400" dirty="0">
              <a:latin typeface="黑体" pitchFamily="49" charset="-122"/>
              <a:ea typeface="黑体" pitchFamily="49" charset="-122"/>
            </a:endParaRPr>
          </a:p>
          <a:p>
            <a:pPr lvl="1"/>
            <a:r>
              <a:rPr lang="zh-CN" altLang="en-US" dirty="0">
                <a:latin typeface="黑体" pitchFamily="49" charset="-122"/>
                <a:ea typeface="黑体" pitchFamily="49" charset="-122"/>
              </a:rPr>
              <a:t>机器语言是用二进制代码表示的计算机能直接识别和执行的一种机器指令的集合。它是计算机的设计者通过计算机的硬件结构赋予计算机的操作功能。机器语言具有灵活、直接执行和速度快等特点。</a:t>
            </a:r>
          </a:p>
          <a:p>
            <a:pPr lvl="1"/>
            <a:r>
              <a:rPr lang="zh-CN" altLang="en-US" dirty="0">
                <a:latin typeface="黑体" pitchFamily="49" charset="-122"/>
                <a:ea typeface="黑体" pitchFamily="49" charset="-122"/>
              </a:rPr>
              <a:t>用机器语言编写程序，编程人员要首先熟记所用计算机的全部指令代码和代码的涵义。手编程序时，程序员得自己处理每条指令和每一数据的存储分配和输入输出，还得记住编程过程中每步所使用的工作单元处在何种状态。</a:t>
            </a:r>
          </a:p>
          <a:p>
            <a:pPr lvl="1"/>
            <a:r>
              <a:rPr lang="zh-CN" altLang="en-US" dirty="0">
                <a:latin typeface="黑体" pitchFamily="49" charset="-122"/>
                <a:ea typeface="黑体" pitchFamily="49" charset="-122"/>
              </a:rPr>
              <a:t>这是一件十分繁琐的工作，编写程序花费的时间往往是实际运行时间的几十倍或几百倍。而且，编出的程序全是些</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和</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的指令代码，直观性差，还容易出错。现在，除了计算机生产厂家的专业人员外，绝大多数程序员已经不再去学习机器语言了。</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186844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2019671"/>
          </a:xfrm>
        </p:spPr>
        <p:txBody>
          <a:bodyPr>
            <a:normAutofit fontScale="85000" lnSpcReduction="10000"/>
          </a:bodyPr>
          <a:lstStyle/>
          <a:p>
            <a:r>
              <a:rPr lang="zh-CN" altLang="en-US" dirty="0"/>
              <a:t>汇编语言</a:t>
            </a:r>
            <a:endParaRPr lang="en-US" altLang="zh-CN" dirty="0"/>
          </a:p>
          <a:p>
            <a:pPr lvl="1"/>
            <a:r>
              <a:rPr lang="zh-CN" altLang="en-US" dirty="0"/>
              <a:t>用汇编语言等非机器语言书写好的符号程序称源程序，运行时汇编程序要将源程序翻译成目标程序。目标程序是机器语言程序，它一经被安置在内存的预定位置上，就能被计算机的</a:t>
            </a:r>
            <a:r>
              <a:rPr lang="en-US" altLang="zh-CN" dirty="0"/>
              <a:t>CPU</a:t>
            </a:r>
            <a:r>
              <a:rPr lang="zh-CN" altLang="en-US" dirty="0"/>
              <a:t>处理和执行。</a:t>
            </a:r>
          </a:p>
        </p:txBody>
      </p:sp>
      <p:pic>
        <p:nvPicPr>
          <p:cNvPr id="2" name="图片 1"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4784" b="28239"/>
          <a:stretch/>
        </p:blipFill>
        <p:spPr>
          <a:xfrm>
            <a:off x="1259632" y="3219822"/>
            <a:ext cx="6707088" cy="1109014"/>
          </a:xfrm>
          <a:prstGeom prst="rect">
            <a:avLst/>
          </a:prstGeom>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67773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20000"/>
          </a:bodyPr>
          <a:lstStyle/>
          <a:p>
            <a:r>
              <a:rPr lang="zh-CN" altLang="en-US" dirty="0"/>
              <a:t>汇编语言</a:t>
            </a:r>
            <a:endParaRPr lang="en-US" altLang="zh-CN" dirty="0"/>
          </a:p>
          <a:p>
            <a:pPr lvl="1"/>
            <a:r>
              <a:rPr lang="zh-CN" altLang="en-US" dirty="0"/>
              <a:t>为了克服机器语言难读、难编、难记和易出错的缺点，人们就用与代码指令实际含义相近的英文缩写词、字母和数字等符号来取代指令代码（如用</a:t>
            </a:r>
            <a:r>
              <a:rPr lang="en-US" altLang="zh-CN" dirty="0"/>
              <a:t>ADD</a:t>
            </a:r>
            <a:r>
              <a:rPr lang="zh-CN" altLang="en-US" dirty="0"/>
              <a:t>表示运算符号“＋”的机器代码），于是就产生了汇编语言。</a:t>
            </a:r>
          </a:p>
          <a:p>
            <a:pPr lvl="1"/>
            <a:r>
              <a:rPr lang="zh-CN" altLang="en-US" dirty="0"/>
              <a:t>汇编语言中由于使用了助记符号，用汇编语言编制的程序送入计算机，计算机不能像用机器语言编写的程序一样直接识别和执行，必须通过预先放入计算机的 “汇编程序“的加工和翻译，才能变成能够被计算机识别和处理的二进制代码程序。</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608418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汇编语言</a:t>
            </a:r>
            <a:endParaRPr lang="en-US" altLang="zh-CN" dirty="0"/>
          </a:p>
          <a:p>
            <a:pPr lvl="1"/>
            <a:r>
              <a:rPr lang="zh-CN" altLang="en-US" dirty="0"/>
              <a:t>汇编语言的实质和机器语言是相同的，都是直接对硬件操作，因而仍然是面向机器的语言，通用性差，是低级语言。它同样需要编程者将每一步具体操作用命令的形式写出来。</a:t>
            </a:r>
          </a:p>
          <a:p>
            <a:pPr lvl="1"/>
            <a:r>
              <a:rPr lang="zh-CN" altLang="en-US" dirty="0"/>
              <a:t>汇编程序的每一句指令只能对应实际操作过程中的一个很细微的动作，例如移动、自增，因此汇编源程序一般比较冗长、复杂、容易出错，而且使用汇编语言编程需要有更多的计算机专业知识，但汇编语言的优点也是显而易见的，用汇编语言所能完成的操作不是一般高级语言所能实现的，而且源程序经汇编生成的可执行文件不仅比较小而且执行速度很快，有着高级语言不可替代的用途。</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2963128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0000" lnSpcReduction="20000"/>
          </a:bodyPr>
          <a:lstStyle/>
          <a:p>
            <a:r>
              <a:rPr lang="zh-CN" altLang="en-US" dirty="0"/>
              <a:t>高级语言</a:t>
            </a:r>
            <a:endParaRPr lang="en-US" altLang="zh-CN" dirty="0"/>
          </a:p>
          <a:p>
            <a:pPr lvl="1">
              <a:lnSpc>
                <a:spcPct val="110000"/>
              </a:lnSpc>
            </a:pPr>
            <a:r>
              <a:rPr lang="zh-CN" altLang="en-US" dirty="0"/>
              <a:t>不论是机器语言还是汇编语言都是面向硬件的具体操作的，语言对机器的过分依赖，要求使用者必须对硬件结构及其工作原理都十分熟悉，这对非计算机专业人员是难以做到的，对于计算机的推广应用是不利的。</a:t>
            </a:r>
          </a:p>
          <a:p>
            <a:pPr lvl="1">
              <a:lnSpc>
                <a:spcPct val="110000"/>
              </a:lnSpc>
            </a:pPr>
            <a:r>
              <a:rPr lang="zh-CN" altLang="en-US" dirty="0"/>
              <a:t>随着计算机技术的发展，促使人们去寻求一些与人类自然语言相接近且能为计算机所接受的语意确定、规则明确、自然直观和通用易学的计算机语言。这种与自然语言相近并为计算机所接受和执行的计算机语言称高级语言。高级语言是面向用户的语言。无论何种机型的计算机，只要配备上相应的高级语言的编译或解释程序，则用该高级语言编写的程序就可以通用。</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24488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常用的高级语言有：</a:t>
            </a:r>
          </a:p>
          <a:p>
            <a:pPr marL="457200" lvl="1" indent="0">
              <a:buNone/>
            </a:pPr>
            <a:r>
              <a:rPr lang="en-US" altLang="zh-CN" dirty="0"/>
              <a:t>FORTRAN</a:t>
            </a:r>
          </a:p>
          <a:p>
            <a:pPr marL="457200" lvl="1" indent="0">
              <a:buNone/>
            </a:pPr>
            <a:r>
              <a:rPr lang="en-US" altLang="zh-CN" dirty="0"/>
              <a:t>C</a:t>
            </a:r>
          </a:p>
          <a:p>
            <a:pPr marL="457200" lvl="1" indent="0">
              <a:buNone/>
            </a:pPr>
            <a:r>
              <a:rPr lang="en-US" altLang="zh-CN" dirty="0"/>
              <a:t>BASIC</a:t>
            </a:r>
          </a:p>
          <a:p>
            <a:pPr marL="457200" lvl="1" indent="0">
              <a:buNone/>
            </a:pPr>
            <a:r>
              <a:rPr lang="en-US" altLang="zh-CN" dirty="0"/>
              <a:t>Java</a:t>
            </a:r>
          </a:p>
          <a:p>
            <a:pPr marL="457200" lvl="1" indent="0">
              <a:buNone/>
            </a:pPr>
            <a:r>
              <a:rPr lang="en-US" altLang="zh-CN" b="1" dirty="0"/>
              <a:t>……</a:t>
            </a:r>
            <a:endParaRPr lang="zh-CN" altLang="en-US" b="1"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89090" name="Picture 2">
            <a:extLst>
              <a:ext uri="{FF2B5EF4-FFF2-40B4-BE49-F238E27FC236}">
                <a16:creationId xmlns:a16="http://schemas.microsoft.com/office/drawing/2014/main" id="{FD985AF5-BE6C-4E26-AEE0-C30F97AE39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5816" y="2211710"/>
            <a:ext cx="3012779" cy="2122045"/>
          </a:xfrm>
          <a:prstGeom prst="rect">
            <a:avLst/>
          </a:prstGeom>
          <a:noFill/>
          <a:extLst>
            <a:ext uri="{909E8E84-426E-40DD-AFC4-6F175D3DCCD1}">
              <a14:hiddenFill xmlns:a14="http://schemas.microsoft.com/office/drawing/2010/main">
                <a:solidFill>
                  <a:srgbClr val="FFFFFF"/>
                </a:solidFill>
              </a14:hiddenFill>
            </a:ext>
          </a:extLst>
        </p:spPr>
      </p:pic>
      <p:pic>
        <p:nvPicPr>
          <p:cNvPr id="89092" name="Picture 4">
            <a:extLst>
              <a:ext uri="{FF2B5EF4-FFF2-40B4-BE49-F238E27FC236}">
                <a16:creationId xmlns:a16="http://schemas.microsoft.com/office/drawing/2014/main" id="{398D5B67-DA83-45E4-A6DD-CC10E2CEBA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2211710"/>
            <a:ext cx="2722635" cy="212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226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高级语言</a:t>
            </a:r>
            <a:endParaRPr lang="en-US" altLang="zh-CN" dirty="0"/>
          </a:p>
          <a:p>
            <a:pPr lvl="1"/>
            <a:r>
              <a:rPr lang="zh-CN" altLang="en-US" dirty="0"/>
              <a:t>高级语言是目前绝大多数编程者的选择。和汇编语言相比，它不但将许多相关的机器指令合成为单条指令，并且去掉了与具体操作有关但与完成工作无关的细节，例如使用堆栈、寄存器等，这样就大大简化了程序中的指令。同时，由于省略了很多细节，编程者也就不需要有太多的专业知识。 </a:t>
            </a:r>
          </a:p>
          <a:p>
            <a:pPr lvl="1"/>
            <a:r>
              <a:rPr lang="zh-CN" altLang="en-US" dirty="0"/>
              <a:t>高级语言主要是相对于汇编语言而言，它并不是特指某一种具体的语言，而是包括了很多编程语言，如目前流行的</a:t>
            </a:r>
            <a:r>
              <a:rPr lang="en-US" altLang="zh-CN" dirty="0"/>
              <a:t>VB</a:t>
            </a:r>
            <a:r>
              <a:rPr lang="zh-CN" altLang="en-US" dirty="0"/>
              <a:t>、</a:t>
            </a:r>
            <a:r>
              <a:rPr lang="en-US" altLang="zh-CN" dirty="0"/>
              <a:t>VC</a:t>
            </a:r>
            <a:r>
              <a:rPr lang="zh-CN" altLang="en-US" dirty="0"/>
              <a:t>、</a:t>
            </a:r>
            <a:r>
              <a:rPr lang="en-US" altLang="zh-CN" dirty="0"/>
              <a:t>FoxPro</a:t>
            </a:r>
            <a:r>
              <a:rPr lang="zh-CN" altLang="en-US" dirty="0"/>
              <a:t>、</a:t>
            </a:r>
            <a:r>
              <a:rPr lang="en-US" altLang="zh-CN" dirty="0"/>
              <a:t>Delphi</a:t>
            </a:r>
            <a:r>
              <a:rPr lang="zh-CN" altLang="en-US" dirty="0"/>
              <a:t>等，这些语言的语法、命令格式都各不相同。 </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805512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611188" y="2245521"/>
            <a:ext cx="8001000" cy="24693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spcBef>
                <a:spcPts val="1200"/>
              </a:spcBef>
              <a:spcAft>
                <a:spcPts val="1200"/>
              </a:spcAft>
              <a:buClrTx/>
              <a:buSzPct val="75000"/>
              <a:buFont typeface="Wingdings" pitchFamily="2" charset="2"/>
              <a:buChar char="Ø"/>
              <a:tabLst/>
              <a:defRPr/>
            </a:pP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软件 </a:t>
            </a:r>
            <a:r>
              <a:rPr kumimoji="1" lang="en-US" altLang="zh-CN"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 </a:t>
            </a: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程序 </a:t>
            </a:r>
            <a:r>
              <a:rPr kumimoji="1" lang="en-US" altLang="zh-CN"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 </a:t>
            </a: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数据 </a:t>
            </a:r>
            <a:r>
              <a:rPr kumimoji="1" lang="en-US" altLang="zh-CN"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 </a:t>
            </a: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文档</a:t>
            </a:r>
          </a:p>
          <a:p>
            <a:pPr marL="342900" marR="0" lvl="0" indent="-342900" algn="l" defTabSz="914400" rtl="0" eaLnBrk="1" fontAlgn="base" latinLnBrk="0" hangingPunct="1">
              <a:spcBef>
                <a:spcPct val="20000"/>
              </a:spcBef>
              <a:spcAft>
                <a:spcPct val="0"/>
              </a:spcAft>
              <a:buClrTx/>
              <a:buSzPct val="75000"/>
              <a:buFont typeface="Wingdings" pitchFamily="2" charset="2"/>
              <a:buChar char="Ø"/>
              <a:tabLst/>
              <a:defRPr/>
            </a:pP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程序是按事先设计的功能和性能要求执行的指令序列</a:t>
            </a:r>
          </a:p>
          <a:p>
            <a:pPr marL="342900" marR="0" lvl="0" indent="-342900" algn="l" defTabSz="914400" rtl="0" eaLnBrk="1" fontAlgn="base" latinLnBrk="0" hangingPunct="1">
              <a:spcBef>
                <a:spcPct val="20000"/>
              </a:spcBef>
              <a:spcAft>
                <a:spcPct val="0"/>
              </a:spcAft>
              <a:buClrTx/>
              <a:buSzPct val="75000"/>
              <a:buFont typeface="Wingdings" pitchFamily="2" charset="2"/>
              <a:buChar char="Ø"/>
              <a:tabLst/>
              <a:defRPr/>
            </a:pP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数据是使程序能正常操纵信息的数据结构</a:t>
            </a:r>
          </a:p>
          <a:p>
            <a:pPr marL="342900" marR="0" lvl="0" indent="-342900" algn="l" defTabSz="914400" rtl="0" eaLnBrk="1" fontAlgn="base" latinLnBrk="0" hangingPunct="1">
              <a:spcBef>
                <a:spcPct val="20000"/>
              </a:spcBef>
              <a:spcAft>
                <a:spcPct val="0"/>
              </a:spcAft>
              <a:buClrTx/>
              <a:buSzPct val="75000"/>
              <a:buFont typeface="Wingdings" pitchFamily="2" charset="2"/>
              <a:buChar char="Ø"/>
              <a:tabLst/>
              <a:defRPr/>
            </a:pPr>
            <a:r>
              <a:rPr kumimoji="1" lang="zh-CN" altLang="en-US" sz="2400" b="1" i="0" u="none" strike="noStrike" kern="0" cap="none" spc="0" normalizeH="0" baseline="0" noProof="0" dirty="0">
                <a:ln>
                  <a:noFill/>
                </a:ln>
                <a:solidFill>
                  <a:srgbClr val="003399"/>
                </a:solidFill>
                <a:effectLst/>
                <a:uLnTx/>
                <a:uFillTx/>
                <a:latin typeface="Times New Roman"/>
                <a:ea typeface="楷体_GB2312" pitchFamily="49" charset="-122"/>
                <a:cs typeface="+mn-cs"/>
              </a:rPr>
              <a:t>文档是与程序开发、维护和使用有关的图文材料</a:t>
            </a:r>
          </a:p>
        </p:txBody>
      </p:sp>
      <p:sp>
        <p:nvSpPr>
          <p:cNvPr id="10" name="Rectangle 4"/>
          <p:cNvSpPr>
            <a:spLocks noChangeArrowheads="1"/>
          </p:cNvSpPr>
          <p:nvPr/>
        </p:nvSpPr>
        <p:spPr bwMode="auto">
          <a:xfrm>
            <a:off x="323850" y="1544242"/>
            <a:ext cx="8540750" cy="594122"/>
          </a:xfrm>
          <a:prstGeom prst="rect">
            <a:avLst/>
          </a:prstGeom>
          <a:noFill/>
          <a:ln w="9525">
            <a:noFill/>
            <a:miter lim="800000"/>
            <a:headEnd/>
            <a:tailEnd/>
          </a:ln>
          <a:effectLst/>
        </p:spPr>
        <p:txBody>
          <a:bodyPr/>
          <a:lstStyle/>
          <a:p>
            <a:pPr marL="342900" marR="0" lvl="0" indent="-342900" defTabSz="914400" eaLnBrk="1" fontAlgn="auto" latinLnBrk="0" hangingPunct="1">
              <a:lnSpc>
                <a:spcPct val="125000"/>
              </a:lnSpc>
              <a:spcBef>
                <a:spcPct val="20000"/>
              </a:spcBef>
              <a:spcAft>
                <a:spcPts val="0"/>
              </a:spcAft>
              <a:buClrTx/>
              <a:buSzTx/>
              <a:buFontTx/>
              <a:buBlip>
                <a:blip r:embed="rId2"/>
              </a:buBlip>
              <a:tabLst/>
              <a:defRPr/>
            </a:pPr>
            <a:r>
              <a:rPr kumimoji="0" lang="zh-CN" altLang="en-US" sz="2800" b="1" i="0" u="none" strike="noStrike" kern="0" cap="none" spc="0" normalizeH="0" baseline="0" noProof="0" dirty="0">
                <a:ln>
                  <a:noFill/>
                </a:ln>
                <a:solidFill>
                  <a:srgbClr val="003399"/>
                </a:solidFill>
                <a:effectLst/>
                <a:uLnTx/>
                <a:uFillTx/>
                <a:latin typeface="仿宋_GB2312" pitchFamily="49" charset="-122"/>
                <a:ea typeface="楷体_GB2312" pitchFamily="49" charset="-122"/>
              </a:rPr>
              <a:t>开发软件的工作</a:t>
            </a:r>
            <a:r>
              <a:rPr kumimoji="0" lang="zh-CN" altLang="en-US" sz="2800" b="1" i="0" u="none" strike="noStrike" kern="0" cap="none" spc="0" normalizeH="0" baseline="0" noProof="0" dirty="0">
                <a:ln>
                  <a:noFill/>
                </a:ln>
                <a:solidFill>
                  <a:srgbClr val="003399"/>
                </a:solidFill>
                <a:effectLst/>
                <a:uLnTx/>
                <a:uFillTx/>
                <a:latin typeface="黑体" pitchFamily="49" charset="-122"/>
                <a:ea typeface="楷体_GB2312" pitchFamily="49" charset="-122"/>
              </a:rPr>
              <a:t>远远多于</a:t>
            </a:r>
            <a:r>
              <a:rPr kumimoji="0" lang="zh-CN" altLang="en-US" sz="2800" b="1" i="0" u="none" strike="noStrike" kern="0" cap="none" spc="0" normalizeH="0" baseline="0" noProof="0" dirty="0">
                <a:ln>
                  <a:noFill/>
                </a:ln>
                <a:solidFill>
                  <a:srgbClr val="003399"/>
                </a:solidFill>
                <a:effectLst/>
                <a:uLnTx/>
                <a:uFillTx/>
                <a:latin typeface="仿宋_GB2312" pitchFamily="49" charset="-122"/>
                <a:ea typeface="楷体_GB2312" pitchFamily="49" charset="-122"/>
              </a:rPr>
              <a:t>编写程序应该完成的工作</a:t>
            </a:r>
          </a:p>
        </p:txBody>
      </p:sp>
      <p:sp>
        <p:nvSpPr>
          <p:cNvPr id="11" name="Rectangle 5"/>
          <p:cNvSpPr>
            <a:spLocks noChangeArrowheads="1"/>
          </p:cNvSpPr>
          <p:nvPr/>
        </p:nvSpPr>
        <p:spPr bwMode="auto">
          <a:xfrm>
            <a:off x="2051051" y="965598"/>
            <a:ext cx="4461478" cy="707886"/>
          </a:xfrm>
          <a:prstGeom prst="rect">
            <a:avLst/>
          </a:prstGeom>
          <a:noFill/>
          <a:ln w="9525">
            <a:noFill/>
            <a:miter lim="800000"/>
            <a:headEnd/>
            <a:tailEnd/>
          </a:ln>
          <a:effectLst/>
        </p:spPr>
        <p:txBody>
          <a:bodyPr wrap="none">
            <a:spAutoFit/>
          </a:bodyPr>
          <a:lstStyle/>
          <a:p>
            <a:r>
              <a:rPr lang="zh-CN" altLang="en-US" sz="3200" b="1" dirty="0">
                <a:solidFill>
                  <a:srgbClr val="FF0000"/>
                </a:solidFill>
                <a:latin typeface="黑体" pitchFamily="49" charset="-122"/>
                <a:ea typeface="黑体" pitchFamily="49" charset="-122"/>
              </a:rPr>
              <a:t>开发软件 </a:t>
            </a:r>
            <a:r>
              <a:rPr lang="en-US" altLang="zh-CN" sz="4000" b="1" dirty="0">
                <a:solidFill>
                  <a:srgbClr val="FF0000"/>
                </a:solidFill>
                <a:effectLst>
                  <a:outerShdw blurRad="38100" dist="38100" dir="2700000" algn="tl">
                    <a:srgbClr val="C0C0C0"/>
                  </a:outerShdw>
                </a:effectLst>
                <a:latin typeface="黑体" pitchFamily="49" charset="-122"/>
                <a:ea typeface="黑体" pitchFamily="49" charset="-122"/>
              </a:rPr>
              <a:t>?= </a:t>
            </a:r>
            <a:r>
              <a:rPr lang="zh-CN" altLang="en-US" sz="3200" b="1" dirty="0">
                <a:solidFill>
                  <a:srgbClr val="FF0000"/>
                </a:solidFill>
                <a:latin typeface="黑体" pitchFamily="49" charset="-122"/>
                <a:ea typeface="黑体" pitchFamily="49" charset="-122"/>
              </a:rPr>
              <a:t>编写程序</a:t>
            </a:r>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1142990"/>
            <a:ext cx="8784976" cy="3608142"/>
          </a:xfrm>
        </p:spPr>
        <p:txBody>
          <a:bodyPr>
            <a:normAutofit fontScale="70000" lnSpcReduction="20000"/>
          </a:bodyPr>
          <a:lstStyle/>
          <a:p>
            <a:r>
              <a:rPr lang="zh-CN" altLang="en-US" b="1" dirty="0"/>
              <a:t>模块化</a:t>
            </a:r>
            <a:r>
              <a:rPr lang="zh-CN" altLang="en-US" dirty="0"/>
              <a:t>：系统由多个模块组合而成</a:t>
            </a:r>
            <a:endParaRPr lang="en-US" altLang="zh-CN" dirty="0"/>
          </a:p>
          <a:p>
            <a:pPr lvl="1"/>
            <a:r>
              <a:rPr lang="zh-CN" altLang="en-US" dirty="0"/>
              <a:t>计算机 </a:t>
            </a:r>
            <a:r>
              <a:rPr lang="en-US" altLang="zh-CN" dirty="0"/>
              <a:t>= </a:t>
            </a:r>
            <a:r>
              <a:rPr lang="zh-CN" altLang="en-US" dirty="0"/>
              <a:t>硬件 </a:t>
            </a:r>
            <a:r>
              <a:rPr lang="en-US" altLang="zh-CN" dirty="0"/>
              <a:t>+ </a:t>
            </a:r>
            <a:r>
              <a:rPr lang="zh-CN" altLang="en-US" dirty="0"/>
              <a:t>系统软件 </a:t>
            </a:r>
            <a:r>
              <a:rPr lang="en-US" altLang="zh-CN" dirty="0"/>
              <a:t>+ </a:t>
            </a:r>
            <a:r>
              <a:rPr lang="zh-CN" altLang="en-US" dirty="0"/>
              <a:t>应用软件</a:t>
            </a:r>
            <a:endParaRPr lang="en-US" altLang="zh-CN" dirty="0"/>
          </a:p>
          <a:p>
            <a:pPr lvl="2"/>
            <a:r>
              <a:rPr lang="zh-CN" altLang="en-US" dirty="0"/>
              <a:t>计算机硬件 </a:t>
            </a:r>
            <a:r>
              <a:rPr lang="en-US" altLang="zh-CN" dirty="0"/>
              <a:t>= </a:t>
            </a:r>
            <a:r>
              <a:rPr lang="zh-CN" altLang="en-US" dirty="0"/>
              <a:t>处理器 </a:t>
            </a:r>
            <a:r>
              <a:rPr lang="en-US" altLang="zh-CN" dirty="0"/>
              <a:t>+ </a:t>
            </a:r>
            <a:r>
              <a:rPr lang="zh-CN" altLang="en-US" dirty="0"/>
              <a:t>存储器 </a:t>
            </a:r>
            <a:r>
              <a:rPr lang="en-US" altLang="zh-CN" dirty="0"/>
              <a:t>+ </a:t>
            </a:r>
            <a:r>
              <a:rPr lang="zh-CN" altLang="en-US" dirty="0"/>
              <a:t>输入输出（</a:t>
            </a:r>
            <a:r>
              <a:rPr lang="en-US" altLang="zh-CN" dirty="0"/>
              <a:t>I/O</a:t>
            </a:r>
            <a:r>
              <a:rPr lang="zh-CN" altLang="en-US" dirty="0"/>
              <a:t>）设备</a:t>
            </a:r>
            <a:endParaRPr lang="en-US" altLang="zh-CN" dirty="0"/>
          </a:p>
          <a:p>
            <a:pPr lvl="3"/>
            <a:r>
              <a:rPr lang="zh-CN" altLang="en-US" dirty="0"/>
              <a:t>处理器 </a:t>
            </a:r>
            <a:r>
              <a:rPr lang="en-US" altLang="zh-CN" dirty="0"/>
              <a:t>= </a:t>
            </a:r>
            <a:r>
              <a:rPr lang="zh-CN" altLang="en-US" dirty="0"/>
              <a:t>运算器 </a:t>
            </a:r>
            <a:r>
              <a:rPr lang="en-US" altLang="zh-CN" dirty="0"/>
              <a:t>+ </a:t>
            </a:r>
            <a:r>
              <a:rPr lang="zh-CN" altLang="en-US" dirty="0"/>
              <a:t>控制器 </a:t>
            </a:r>
            <a:r>
              <a:rPr lang="en-US" altLang="zh-CN" dirty="0"/>
              <a:t>+ </a:t>
            </a:r>
            <a:r>
              <a:rPr lang="zh-CN" altLang="en-US" dirty="0"/>
              <a:t>寄存器 </a:t>
            </a:r>
            <a:r>
              <a:rPr lang="en-US" altLang="zh-CN" dirty="0"/>
              <a:t>+ </a:t>
            </a:r>
            <a:r>
              <a:rPr lang="zh-CN" altLang="en-US" dirty="0"/>
              <a:t>数据通路 </a:t>
            </a:r>
            <a:r>
              <a:rPr lang="en-US" altLang="zh-CN" dirty="0"/>
              <a:t>+ …</a:t>
            </a:r>
          </a:p>
          <a:p>
            <a:pPr lvl="4"/>
            <a:r>
              <a:rPr lang="en-US" altLang="zh-CN" dirty="0"/>
              <a:t>……</a:t>
            </a:r>
          </a:p>
          <a:p>
            <a:pPr lvl="4"/>
            <a:r>
              <a:rPr lang="zh-CN" altLang="en-US" dirty="0"/>
              <a:t>最终到达计算机的基本操作</a:t>
            </a:r>
            <a:endParaRPr lang="en-US" altLang="zh-CN" dirty="0"/>
          </a:p>
          <a:p>
            <a:r>
              <a:rPr lang="zh-CN" altLang="en-US" dirty="0"/>
              <a:t>全系统一致性，不能相互矛盾</a:t>
            </a:r>
            <a:endParaRPr lang="en-US" altLang="zh-CN" dirty="0"/>
          </a:p>
          <a:p>
            <a:pPr lvl="1"/>
            <a:r>
              <a:rPr lang="zh-CN" altLang="en-US" dirty="0"/>
              <a:t>不同的表示需要自动的翻译、解析</a:t>
            </a:r>
            <a:endParaRPr lang="en-US" altLang="zh-CN" dirty="0"/>
          </a:p>
          <a:p>
            <a:r>
              <a:rPr lang="zh-CN" altLang="en-US" dirty="0"/>
              <a:t>信息隐藏原理</a:t>
            </a:r>
            <a:endParaRPr lang="en-US" altLang="zh-CN" dirty="0"/>
          </a:p>
          <a:p>
            <a:pPr lvl="1"/>
            <a:r>
              <a:rPr lang="zh-CN" altLang="en-US" dirty="0"/>
              <a:t>规范（</a:t>
            </a:r>
            <a:r>
              <a:rPr lang="en-US" altLang="zh-CN" dirty="0"/>
              <a:t>specification</a:t>
            </a:r>
            <a:r>
              <a:rPr lang="zh-CN" altLang="en-US" dirty="0"/>
              <a:t>）与实现（</a:t>
            </a:r>
            <a:r>
              <a:rPr lang="en-US" altLang="zh-CN" dirty="0"/>
              <a:t>implementation</a:t>
            </a:r>
            <a:r>
              <a:rPr lang="zh-CN" altLang="en-US" dirty="0"/>
              <a:t>）分离</a:t>
            </a:r>
            <a:endParaRPr lang="en-US" altLang="zh-CN" dirty="0"/>
          </a:p>
          <a:p>
            <a:pPr lvl="1"/>
            <a:r>
              <a:rPr lang="zh-CN" altLang="en-US" dirty="0"/>
              <a:t>接口概念</a:t>
            </a:r>
            <a:endParaRPr lang="en-US" altLang="zh-CN" dirty="0"/>
          </a:p>
          <a:p>
            <a:pPr lvl="2"/>
            <a:r>
              <a:rPr lang="zh-CN" altLang="en-US" dirty="0"/>
              <a:t>只能看到和使用模块接口，看不到模块内部</a:t>
            </a:r>
            <a:endParaRPr lang="en-US" altLang="zh-CN" dirty="0"/>
          </a:p>
          <a:p>
            <a:endParaRPr lang="en-US" dirty="0"/>
          </a:p>
        </p:txBody>
      </p:sp>
      <p:sp>
        <p:nvSpPr>
          <p:cNvPr id="7"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模块化</a:t>
            </a:r>
            <a:endParaRPr lang="en-US" altLang="zh-CN" sz="2400" b="1" kern="0" dirty="0">
              <a:solidFill>
                <a:srgbClr val="FFFF00"/>
              </a:solidFill>
              <a:ea typeface="宋体" pitchFamily="2" charset="-122"/>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539750" y="1017974"/>
            <a:ext cx="8274050" cy="23217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5000"/>
              </a:lnSpc>
              <a:spcBef>
                <a:spcPct val="20000"/>
              </a:spcBef>
              <a:spcAft>
                <a:spcPct val="0"/>
              </a:spcAft>
              <a:buClr>
                <a:schemeClr val="tx2"/>
              </a:buClr>
              <a:buSzPct val="75000"/>
              <a:buFont typeface="Wingdings" pitchFamily="2" charset="2"/>
              <a:buChar char="Ø"/>
              <a:tabLst/>
              <a:defRPr/>
            </a:pPr>
            <a:r>
              <a:rPr kumimoji="1" lang="zh-CN" altLang="en-US" sz="2000" b="1" i="0" u="none" strike="noStrike" kern="0" cap="none" spc="0" normalizeH="0" baseline="0" noProof="0" dirty="0">
                <a:ln>
                  <a:noFill/>
                </a:ln>
                <a:solidFill>
                  <a:srgbClr val="003399"/>
                </a:solidFill>
                <a:effectLst/>
                <a:uLnTx/>
                <a:uFillTx/>
                <a:latin typeface="Times New Roman"/>
                <a:ea typeface="楷体_GB2312" pitchFamily="49" charset="-122"/>
                <a:cs typeface="+mn-cs"/>
              </a:rPr>
              <a:t>软件是一种逻辑实体，而不是具体的物理实体。因而它具有抽象性</a:t>
            </a:r>
          </a:p>
          <a:p>
            <a:pPr marL="342900" marR="0" lvl="0" indent="-342900" algn="l" defTabSz="914400" rtl="0" eaLnBrk="1" fontAlgn="base" latinLnBrk="0" hangingPunct="1">
              <a:lnSpc>
                <a:spcPct val="105000"/>
              </a:lnSpc>
              <a:spcBef>
                <a:spcPct val="20000"/>
              </a:spcBef>
              <a:spcAft>
                <a:spcPct val="0"/>
              </a:spcAft>
              <a:buClr>
                <a:schemeClr val="tx2"/>
              </a:buClr>
              <a:buSzPct val="75000"/>
              <a:buFont typeface="Wingdings" pitchFamily="2" charset="2"/>
              <a:buChar char="Ø"/>
              <a:tabLst/>
              <a:defRPr/>
            </a:pPr>
            <a:r>
              <a:rPr kumimoji="1" lang="zh-CN" altLang="en-US" sz="2000" b="1" i="0" u="none" strike="noStrike" kern="0" cap="none" spc="0" normalizeH="0" baseline="0" noProof="0" dirty="0">
                <a:ln>
                  <a:noFill/>
                </a:ln>
                <a:solidFill>
                  <a:srgbClr val="003399"/>
                </a:solidFill>
                <a:effectLst/>
                <a:uLnTx/>
                <a:uFillTx/>
                <a:latin typeface="Times New Roman"/>
                <a:ea typeface="楷体_GB2312" pitchFamily="49" charset="-122"/>
                <a:cs typeface="+mn-cs"/>
              </a:rPr>
              <a:t>软件的开发过程中没有明显的制造过程</a:t>
            </a:r>
          </a:p>
          <a:p>
            <a:pPr marL="342900" marR="0" lvl="0" indent="-342900" algn="l" defTabSz="914400" rtl="0" eaLnBrk="1" fontAlgn="base" latinLnBrk="0" hangingPunct="1">
              <a:lnSpc>
                <a:spcPct val="105000"/>
              </a:lnSpc>
              <a:spcBef>
                <a:spcPct val="20000"/>
              </a:spcBef>
              <a:spcAft>
                <a:spcPct val="0"/>
              </a:spcAft>
              <a:buClr>
                <a:schemeClr val="tx2"/>
              </a:buClr>
              <a:buSzPct val="75000"/>
              <a:buFont typeface="Wingdings" pitchFamily="2" charset="2"/>
              <a:buChar char="Ø"/>
              <a:tabLst/>
              <a:defRPr/>
            </a:pPr>
            <a:r>
              <a:rPr kumimoji="1" lang="zh-CN" altLang="en-US" sz="2000" b="1" i="0" u="none" strike="noStrike" kern="0" cap="none" spc="0" normalizeH="0" baseline="0" noProof="0" dirty="0">
                <a:ln>
                  <a:noFill/>
                </a:ln>
                <a:solidFill>
                  <a:srgbClr val="003399"/>
                </a:solidFill>
                <a:effectLst/>
                <a:uLnTx/>
                <a:uFillTx/>
                <a:latin typeface="Times New Roman"/>
                <a:ea typeface="楷体_GB2312" pitchFamily="49" charset="-122"/>
                <a:cs typeface="+mn-cs"/>
              </a:rPr>
              <a:t>在软件的运行和使用期间，没有硬件那样的机械磨损，老化问题</a:t>
            </a:r>
          </a:p>
        </p:txBody>
      </p:sp>
      <p:graphicFrame>
        <p:nvGraphicFramePr>
          <p:cNvPr id="9" name="Object 5"/>
          <p:cNvGraphicFramePr>
            <a:graphicFrameLocks noGrp="1" noChangeAspect="1"/>
          </p:cNvGraphicFramePr>
          <p:nvPr>
            <p:ph sz="half" idx="4294967295"/>
          </p:nvPr>
        </p:nvGraphicFramePr>
        <p:xfrm>
          <a:off x="682626" y="2285998"/>
          <a:ext cx="7777163" cy="2328863"/>
        </p:xfrm>
        <a:graphic>
          <a:graphicData uri="http://schemas.openxmlformats.org/presentationml/2006/ole">
            <mc:AlternateContent xmlns:mc="http://schemas.openxmlformats.org/markup-compatibility/2006">
              <mc:Choice xmlns:v="urn:schemas-microsoft-com:vml" Requires="v">
                <p:oleObj spid="_x0000_s86068" name="文档" r:id="rId3" imgW="3693960" imgH="1474920" progId="Word.Document.8">
                  <p:embed/>
                </p:oleObj>
              </mc:Choice>
              <mc:Fallback>
                <p:oleObj name="文档" r:id="rId3" imgW="3693960" imgH="147492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6" y="2285998"/>
                        <a:ext cx="77771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3.4.3 </a:t>
            </a:r>
            <a:r>
              <a:rPr lang="zh-CN" altLang="en-US" sz="3600" b="1" kern="0" dirty="0">
                <a:solidFill>
                  <a:srgbClr val="FFFFFF"/>
                </a:solidFill>
                <a:latin typeface="黑体" pitchFamily="49" charset="-122"/>
                <a:ea typeface="黑体" pitchFamily="49" charset="-122"/>
              </a:rPr>
              <a:t>计算机语言</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idx="1"/>
          </p:nvPr>
        </p:nvSpPr>
        <p:spPr/>
        <p:txBody>
          <a:bodyPr>
            <a:normAutofit lnSpcReduction="10000"/>
          </a:bodyPr>
          <a:lstStyle/>
          <a:p>
            <a:pPr lvl="0"/>
            <a:r>
              <a:rPr lang="zh-CN" altLang="zh-CN" sz="2400" dirty="0"/>
              <a:t>学籍管理系统：提供注册、选课、成绩查询等功能，数据库中存储了学生、课程、成绩、教师、教室等大量信息</a:t>
            </a:r>
            <a:r>
              <a:rPr lang="zh-CN" altLang="en-US" sz="2400" dirty="0"/>
              <a:t>。</a:t>
            </a:r>
            <a:endParaRPr lang="zh-CN" altLang="zh-CN" sz="2400" dirty="0"/>
          </a:p>
          <a:p>
            <a:pPr lvl="0"/>
            <a:r>
              <a:rPr lang="zh-CN" altLang="zh-CN" sz="2400" dirty="0"/>
              <a:t>图书借阅系统：提供了书籍检索、借书、还书等功能，数据库中存储了读者、书籍等大量信息</a:t>
            </a:r>
            <a:r>
              <a:rPr lang="zh-CN" altLang="en-US" sz="2400" dirty="0"/>
              <a:t>。</a:t>
            </a:r>
            <a:endParaRPr lang="en-US" altLang="zh-CN" sz="2400" dirty="0"/>
          </a:p>
          <a:p>
            <a:pPr lvl="0"/>
            <a:r>
              <a:rPr lang="zh-CN" altLang="zh-CN" sz="2400" dirty="0"/>
              <a:t>食堂就餐系统：提供了充值、就餐结算等功能，数据库中存储了用户、食物等大量信息</a:t>
            </a:r>
            <a:r>
              <a:rPr lang="zh-CN" altLang="en-US" sz="2400" dirty="0"/>
              <a:t>。</a:t>
            </a:r>
            <a:endParaRPr lang="en-US" altLang="zh-CN" sz="2400" dirty="0"/>
          </a:p>
          <a:p>
            <a:pPr lvl="0"/>
            <a:r>
              <a:rPr lang="zh-CN" altLang="zh-CN" sz="2400" dirty="0"/>
              <a:t>火车订票系统：提供了火车时刻查询、火车票购买、改签、退票等功能，数据库中存储了用户、车次等大量信息。</a:t>
            </a:r>
            <a:endParaRPr lang="en-US" altLang="zh-CN" sz="2400" dirty="0"/>
          </a:p>
          <a:p>
            <a:pPr lvl="0"/>
            <a:r>
              <a:rPr lang="en-US" altLang="zh-CN" sz="2400" dirty="0"/>
              <a:t>……</a:t>
            </a:r>
            <a:endParaRPr lang="zh-CN" altLang="zh-CN" sz="2400"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 </a:t>
            </a:r>
            <a:r>
              <a:rPr lang="zh-CN" altLang="en-US" sz="3600" b="1" kern="0" dirty="0">
                <a:solidFill>
                  <a:srgbClr val="FFFFFF"/>
                </a:solidFill>
                <a:latin typeface="黑体" pitchFamily="49" charset="-122"/>
                <a:ea typeface="黑体" pitchFamily="49" charset="-122"/>
              </a:rPr>
              <a:t>数据库</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76061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idx="1"/>
          </p:nvPr>
        </p:nvSpPr>
        <p:spPr/>
        <p:txBody>
          <a:bodyPr>
            <a:normAutofit/>
          </a:bodyPr>
          <a:lstStyle/>
          <a:p>
            <a:r>
              <a:rPr lang="zh-CN" altLang="zh-CN" sz="2800" dirty="0"/>
              <a:t>数据库技术产生于</a:t>
            </a:r>
            <a:r>
              <a:rPr lang="en-US" altLang="zh-CN" sz="2800" dirty="0"/>
              <a:t>20</a:t>
            </a:r>
            <a:r>
              <a:rPr lang="zh-CN" altLang="zh-CN" sz="2800" dirty="0"/>
              <a:t>世纪</a:t>
            </a:r>
            <a:r>
              <a:rPr lang="en-US" altLang="zh-CN" sz="2800" dirty="0"/>
              <a:t>60</a:t>
            </a:r>
            <a:r>
              <a:rPr lang="zh-CN" altLang="zh-CN" sz="2800" dirty="0"/>
              <a:t>年代末</a:t>
            </a:r>
            <a:r>
              <a:rPr lang="en-US" altLang="zh-CN" sz="2800" dirty="0"/>
              <a:t>70</a:t>
            </a:r>
            <a:r>
              <a:rPr lang="zh-CN" altLang="zh-CN" sz="2800" dirty="0"/>
              <a:t>年代初</a:t>
            </a:r>
            <a:endParaRPr lang="en-US" altLang="zh-CN" sz="2800" dirty="0"/>
          </a:p>
          <a:p>
            <a:r>
              <a:rPr lang="zh-CN" altLang="zh-CN" sz="2800" dirty="0"/>
              <a:t>数据库技术是研究、管理和应用数据库的一门软件科学</a:t>
            </a:r>
            <a:endParaRPr lang="en-US" altLang="zh-CN" sz="2800" dirty="0"/>
          </a:p>
          <a:p>
            <a:r>
              <a:rPr lang="zh-CN" altLang="zh-CN" sz="2800" dirty="0"/>
              <a:t>数据库技术研究和管理的对象是数据</a:t>
            </a:r>
            <a:endParaRPr lang="en-US" altLang="zh-CN" sz="2800" dirty="0"/>
          </a:p>
          <a:p>
            <a:r>
              <a:rPr lang="zh-CN" altLang="zh-CN" sz="2800" dirty="0"/>
              <a:t>数据库技术是现代信息科学与技术的重要组成部分，是计算机数据处理与信息管理系统的核心 </a:t>
            </a:r>
            <a:endParaRPr lang="en-US" altLang="zh-CN" sz="2800" dirty="0">
              <a:sym typeface="Wingdings" pitchFamily="2" charset="2"/>
            </a:endParaRPr>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 </a:t>
            </a:r>
            <a:r>
              <a:rPr lang="zh-CN" altLang="en-US" sz="3600" b="1" kern="0" dirty="0">
                <a:solidFill>
                  <a:srgbClr val="FFFFFF"/>
                </a:solidFill>
                <a:latin typeface="黑体" pitchFamily="49" charset="-122"/>
                <a:ea typeface="黑体" pitchFamily="49" charset="-122"/>
              </a:rPr>
              <a:t>数据库</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551633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3"/>
          <p:cNvSpPr txBox="1">
            <a:spLocks noChangeArrowheads="1"/>
          </p:cNvSpPr>
          <p:nvPr/>
        </p:nvSpPr>
        <p:spPr>
          <a:xfrm>
            <a:off x="476672" y="1203598"/>
            <a:ext cx="4095328" cy="32403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zh-CN" sz="2400" dirty="0">
                <a:solidFill>
                  <a:prstClr val="black"/>
                </a:solidFill>
              </a:rPr>
              <a:t>数据库技术是通过研究数据库的结构、存储、设计、管理以及应用的基本理论和实现方法，并利用这些理论来实现对数据库中的数据进行处理、分析和理解的技术。</a:t>
            </a:r>
            <a:endParaRPr lang="en-US" altLang="zh-CN" sz="2400" dirty="0">
              <a:solidFill>
                <a:prstClr val="black"/>
              </a:solidFill>
            </a:endParaRPr>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 </a:t>
            </a:r>
            <a:r>
              <a:rPr lang="zh-CN" altLang="en-US" sz="3600" b="1" kern="0" dirty="0">
                <a:solidFill>
                  <a:srgbClr val="FFFFFF"/>
                </a:solidFill>
                <a:latin typeface="黑体" pitchFamily="49" charset="-122"/>
                <a:ea typeface="黑体" pitchFamily="49" charset="-122"/>
              </a:rPr>
              <a:t>数据库</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2" name="图片 1">
            <a:extLst>
              <a:ext uri="{FF2B5EF4-FFF2-40B4-BE49-F238E27FC236}">
                <a16:creationId xmlns:a16="http://schemas.microsoft.com/office/drawing/2014/main" id="{EA3C2B18-0ED9-4CEC-BFAF-82BB663A4AC2}"/>
              </a:ext>
            </a:extLst>
          </p:cNvPr>
          <p:cNvPicPr>
            <a:picLocks noChangeAspect="1"/>
          </p:cNvPicPr>
          <p:nvPr/>
        </p:nvPicPr>
        <p:blipFill>
          <a:blip r:embed="rId2"/>
          <a:stretch>
            <a:fillRect/>
          </a:stretch>
        </p:blipFill>
        <p:spPr>
          <a:xfrm>
            <a:off x="4556379" y="1203598"/>
            <a:ext cx="424815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55297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363272" cy="3394472"/>
          </a:xfrm>
        </p:spPr>
        <p:txBody>
          <a:bodyPr>
            <a:normAutofit fontScale="85000" lnSpcReduction="20000"/>
          </a:bodyPr>
          <a:lstStyle/>
          <a:p>
            <a:pPr>
              <a:lnSpc>
                <a:spcPct val="110000"/>
              </a:lnSpc>
            </a:pPr>
            <a:r>
              <a:rPr lang="zh-CN" altLang="en-US" dirty="0"/>
              <a:t>数据：</a:t>
            </a:r>
            <a:r>
              <a:rPr lang="zh-CN" altLang="zh-CN" dirty="0"/>
              <a:t>事物的符号称为数据，数据有多种表现形式，有数字、文本、图形、图像、声音、影像等</a:t>
            </a:r>
            <a:r>
              <a:rPr lang="zh-CN" altLang="en-US" dirty="0"/>
              <a:t>。</a:t>
            </a:r>
            <a:endParaRPr lang="en-US" altLang="zh-CN" dirty="0"/>
          </a:p>
          <a:p>
            <a:pPr>
              <a:lnSpc>
                <a:spcPct val="110000"/>
              </a:lnSpc>
            </a:pPr>
            <a:r>
              <a:rPr lang="zh-CN" altLang="en-US" dirty="0"/>
              <a:t>信息：</a:t>
            </a:r>
            <a:r>
              <a:rPr lang="zh-CN" altLang="zh-CN" dirty="0"/>
              <a:t>数据赋予一定意义并给予关联后成为信息。</a:t>
            </a:r>
            <a:endParaRPr lang="en-US" altLang="zh-CN" dirty="0"/>
          </a:p>
          <a:p>
            <a:pPr>
              <a:lnSpc>
                <a:spcPct val="110000"/>
              </a:lnSpc>
            </a:pPr>
            <a:r>
              <a:rPr lang="zh-CN" altLang="zh-CN" dirty="0"/>
              <a:t>数据处理</a:t>
            </a:r>
            <a:r>
              <a:rPr lang="zh-CN" altLang="en-US" dirty="0"/>
              <a:t>：</a:t>
            </a:r>
            <a:r>
              <a:rPr lang="zh-CN" altLang="zh-CN" dirty="0"/>
              <a:t>指将数据转换为信息的过程。</a:t>
            </a:r>
            <a:endParaRPr lang="en-US" altLang="zh-CN" dirty="0"/>
          </a:p>
          <a:p>
            <a:pPr lvl="1">
              <a:lnSpc>
                <a:spcPct val="110000"/>
              </a:lnSpc>
            </a:pPr>
            <a:r>
              <a:rPr lang="zh-CN" altLang="zh-CN" dirty="0"/>
              <a:t>广义地讲，数据处理包括对数据的收集、存储、加工、分类、检索和传播等一系列活动。</a:t>
            </a:r>
            <a:endParaRPr lang="en-US" altLang="zh-CN" dirty="0"/>
          </a:p>
          <a:p>
            <a:pPr lvl="1">
              <a:lnSpc>
                <a:spcPct val="110000"/>
              </a:lnSpc>
            </a:pPr>
            <a:r>
              <a:rPr lang="zh-CN" altLang="zh-CN" dirty="0"/>
              <a:t>狭义地讲，数据处理是指对所输入的数据进行加工处理。</a:t>
            </a:r>
            <a:endParaRPr lang="en-US" altLang="zh-CN" dirty="0"/>
          </a:p>
          <a:p>
            <a:pPr>
              <a:lnSpc>
                <a:spcPct val="110000"/>
              </a:lnSpc>
            </a:pPr>
            <a:r>
              <a:rPr lang="zh-CN" altLang="zh-CN" dirty="0"/>
              <a:t>信息</a:t>
            </a:r>
            <a:r>
              <a:rPr lang="en-US" altLang="zh-CN" dirty="0"/>
              <a:t>=</a:t>
            </a:r>
            <a:r>
              <a:rPr lang="zh-CN" altLang="zh-CN" dirty="0"/>
              <a:t>数据</a:t>
            </a:r>
            <a:r>
              <a:rPr lang="en-US" altLang="zh-CN" dirty="0"/>
              <a:t>+</a:t>
            </a:r>
            <a:r>
              <a:rPr lang="zh-CN" altLang="zh-CN" dirty="0"/>
              <a:t>数据处理</a:t>
            </a:r>
            <a:endParaRPr lang="en-US" altLang="zh-CN" dirty="0"/>
          </a:p>
          <a:p>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 </a:t>
            </a:r>
            <a:r>
              <a:rPr lang="zh-CN" altLang="en-US" sz="3600" b="1" kern="0" dirty="0">
                <a:solidFill>
                  <a:srgbClr val="FFFFFF"/>
                </a:solidFill>
                <a:latin typeface="黑体" pitchFamily="49" charset="-122"/>
                <a:ea typeface="黑体" pitchFamily="49" charset="-122"/>
              </a:rPr>
              <a:t>数据库</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31475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71552"/>
            <a:ext cx="8472518" cy="3714775"/>
          </a:xfrm>
        </p:spPr>
        <p:txBody>
          <a:bodyPr>
            <a:noAutofit/>
          </a:bodyPr>
          <a:lstStyle/>
          <a:p>
            <a:r>
              <a:rPr lang="zh-CN" altLang="zh-CN" sz="2100" dirty="0"/>
              <a:t>人工管理阶段：数据管理任务都是针对每个具体应用，由编程人员单独设计解决，数据与程序是一个整体，数据无独立性，不能共享。</a:t>
            </a:r>
          </a:p>
          <a:p>
            <a:r>
              <a:rPr lang="zh-CN" altLang="zh-CN" sz="2100" dirty="0"/>
              <a:t>文件系统阶段：文件系统把计算机中的数据组织成相互独立的数据文件。应用程序和数据之间有了一定的独立性。但是数据仍然面向特定的应用程序，数据共享性差，冗余度大，数据易产生不一致性，数据间联系弱，数据的管理和维护的代价也很大。</a:t>
            </a:r>
          </a:p>
          <a:p>
            <a:r>
              <a:rPr lang="zh-CN" altLang="zh-CN" sz="2100" dirty="0"/>
              <a:t>数据库系统阶段：数据库技术的特点是数据不再只针对某一特定应用，而是面向全组织，具有整体的结构性，共享性高，冗余度小，具有一定的程序与数据间的独立性，并且实现了对数据进行统一的控制。</a:t>
            </a:r>
          </a:p>
          <a:p>
            <a:endParaRPr lang="zh-CN" altLang="en-US" sz="2100"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3.5.1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发展历程</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045888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27"/>
          <p:cNvSpPr>
            <a:spLocks noChangeArrowheads="1"/>
          </p:cNvSpPr>
          <p:nvPr/>
        </p:nvSpPr>
        <p:spPr bwMode="auto">
          <a:xfrm>
            <a:off x="1042988" y="1632364"/>
            <a:ext cx="7632700" cy="424732"/>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20000"/>
              </a:lnSpc>
              <a:spcBef>
                <a:spcPct val="20000"/>
              </a:spcBef>
              <a:spcAft>
                <a:spcPct val="20000"/>
              </a:spcAft>
              <a:buClr>
                <a:srgbClr val="FF0000"/>
              </a:buClr>
              <a:buSzTx/>
              <a:buFont typeface="Wingdings" pitchFamily="2" charset="2"/>
              <a:buNone/>
              <a:tabLst/>
              <a:defRPr/>
            </a:pPr>
            <a:endParaRPr kumimoji="1" lang="zh-CN" altLang="zh-CN" sz="1800" b="0" i="0" u="none" strike="noStrike" kern="0" cap="none" spc="0" normalizeH="0" baseline="0" noProof="0">
              <a:ln>
                <a:noFill/>
              </a:ln>
              <a:solidFill>
                <a:sysClr val="windowText" lastClr="000000"/>
              </a:solidFill>
              <a:effectLst/>
              <a:uLnTx/>
              <a:uFillTx/>
            </a:endParaRPr>
          </a:p>
        </p:txBody>
      </p:sp>
      <p:grpSp>
        <p:nvGrpSpPr>
          <p:cNvPr id="2" name="Group 30"/>
          <p:cNvGrpSpPr>
            <a:grpSpLocks/>
          </p:cNvGrpSpPr>
          <p:nvPr/>
        </p:nvGrpSpPr>
        <p:grpSpPr bwMode="auto">
          <a:xfrm>
            <a:off x="1187450" y="1524018"/>
            <a:ext cx="2808288" cy="1782365"/>
            <a:chOff x="2571" y="7177"/>
            <a:chExt cx="2100" cy="1974"/>
          </a:xfrm>
        </p:grpSpPr>
        <p:grpSp>
          <p:nvGrpSpPr>
            <p:cNvPr id="3" name="Group 31"/>
            <p:cNvGrpSpPr>
              <a:grpSpLocks/>
            </p:cNvGrpSpPr>
            <p:nvPr/>
          </p:nvGrpSpPr>
          <p:grpSpPr bwMode="auto">
            <a:xfrm>
              <a:off x="2571" y="7177"/>
              <a:ext cx="2100" cy="1317"/>
              <a:chOff x="2571" y="7177"/>
              <a:chExt cx="1950" cy="1317"/>
            </a:xfrm>
          </p:grpSpPr>
          <p:grpSp>
            <p:nvGrpSpPr>
              <p:cNvPr id="4" name="Group 32"/>
              <p:cNvGrpSpPr>
                <a:grpSpLocks/>
              </p:cNvGrpSpPr>
              <p:nvPr/>
            </p:nvGrpSpPr>
            <p:grpSpPr bwMode="auto">
              <a:xfrm>
                <a:off x="2571" y="7177"/>
                <a:ext cx="1950" cy="264"/>
                <a:chOff x="3021" y="7045"/>
                <a:chExt cx="1950" cy="264"/>
              </a:xfrm>
            </p:grpSpPr>
            <p:sp>
              <p:nvSpPr>
                <p:cNvPr id="86" name="Rectangle 33"/>
                <p:cNvSpPr>
                  <a:spLocks noChangeArrowheads="1"/>
                </p:cNvSpPr>
                <p:nvPr/>
              </p:nvSpPr>
              <p:spPr bwMode="auto">
                <a:xfrm>
                  <a:off x="3021" y="7045"/>
                  <a:ext cx="750" cy="264"/>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1</a:t>
                  </a:r>
                  <a:endParaRPr kumimoji="1" lang="en-US" altLang="zh-CN" sz="12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endParaRPr>
                </a:p>
              </p:txBody>
            </p:sp>
            <p:sp>
              <p:nvSpPr>
                <p:cNvPr id="87" name="Line 34"/>
                <p:cNvSpPr>
                  <a:spLocks noChangeShapeType="1"/>
                </p:cNvSpPr>
                <p:nvPr/>
              </p:nvSpPr>
              <p:spPr bwMode="auto">
                <a:xfrm>
                  <a:off x="3771" y="7177"/>
                  <a:ext cx="600" cy="0"/>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Rectangle 35"/>
                <p:cNvSpPr>
                  <a:spLocks noChangeArrowheads="1"/>
                </p:cNvSpPr>
                <p:nvPr/>
              </p:nvSpPr>
              <p:spPr bwMode="auto">
                <a:xfrm>
                  <a:off x="4371" y="7045"/>
                  <a:ext cx="600" cy="264"/>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数据集</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1</a:t>
                  </a:r>
                </a:p>
              </p:txBody>
            </p:sp>
          </p:grpSp>
          <p:grpSp>
            <p:nvGrpSpPr>
              <p:cNvPr id="5" name="Group 36"/>
              <p:cNvGrpSpPr>
                <a:grpSpLocks/>
              </p:cNvGrpSpPr>
              <p:nvPr/>
            </p:nvGrpSpPr>
            <p:grpSpPr bwMode="auto">
              <a:xfrm>
                <a:off x="2571" y="7572"/>
                <a:ext cx="1950" cy="263"/>
                <a:chOff x="3021" y="7045"/>
                <a:chExt cx="1950" cy="264"/>
              </a:xfrm>
            </p:grpSpPr>
            <p:sp>
              <p:nvSpPr>
                <p:cNvPr id="83" name="Rectangle 37"/>
                <p:cNvSpPr>
                  <a:spLocks noChangeArrowheads="1"/>
                </p:cNvSpPr>
                <p:nvPr/>
              </p:nvSpPr>
              <p:spPr bwMode="auto">
                <a:xfrm>
                  <a:off x="3021" y="7045"/>
                  <a:ext cx="750" cy="264"/>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2</a:t>
                  </a:r>
                </a:p>
              </p:txBody>
            </p:sp>
            <p:sp>
              <p:nvSpPr>
                <p:cNvPr id="84" name="Line 38"/>
                <p:cNvSpPr>
                  <a:spLocks noChangeShapeType="1"/>
                </p:cNvSpPr>
                <p:nvPr/>
              </p:nvSpPr>
              <p:spPr bwMode="auto">
                <a:xfrm>
                  <a:off x="3771" y="7177"/>
                  <a:ext cx="600" cy="0"/>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Rectangle 39"/>
                <p:cNvSpPr>
                  <a:spLocks noChangeArrowheads="1"/>
                </p:cNvSpPr>
                <p:nvPr/>
              </p:nvSpPr>
              <p:spPr bwMode="auto">
                <a:xfrm>
                  <a:off x="4371" y="7045"/>
                  <a:ext cx="600" cy="264"/>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数据集</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2</a:t>
                  </a:r>
                </a:p>
              </p:txBody>
            </p:sp>
          </p:grpSp>
          <p:grpSp>
            <p:nvGrpSpPr>
              <p:cNvPr id="6" name="Group 40"/>
              <p:cNvGrpSpPr>
                <a:grpSpLocks/>
              </p:cNvGrpSpPr>
              <p:nvPr/>
            </p:nvGrpSpPr>
            <p:grpSpPr bwMode="auto">
              <a:xfrm>
                <a:off x="2571" y="8230"/>
                <a:ext cx="1950" cy="264"/>
                <a:chOff x="3021" y="7045"/>
                <a:chExt cx="1950" cy="264"/>
              </a:xfrm>
            </p:grpSpPr>
            <p:sp>
              <p:nvSpPr>
                <p:cNvPr id="80" name="Rectangle 41"/>
                <p:cNvSpPr>
                  <a:spLocks noChangeArrowheads="1"/>
                </p:cNvSpPr>
                <p:nvPr/>
              </p:nvSpPr>
              <p:spPr bwMode="auto">
                <a:xfrm>
                  <a:off x="3021" y="7045"/>
                  <a:ext cx="750" cy="264"/>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n</a:t>
                  </a:r>
                </a:p>
              </p:txBody>
            </p:sp>
            <p:sp>
              <p:nvSpPr>
                <p:cNvPr id="81" name="Line 42"/>
                <p:cNvSpPr>
                  <a:spLocks noChangeShapeType="1"/>
                </p:cNvSpPr>
                <p:nvPr/>
              </p:nvSpPr>
              <p:spPr bwMode="auto">
                <a:xfrm>
                  <a:off x="3771" y="7177"/>
                  <a:ext cx="600" cy="0"/>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2" name="Rectangle 43"/>
                <p:cNvSpPr>
                  <a:spLocks noChangeArrowheads="1"/>
                </p:cNvSpPr>
                <p:nvPr/>
              </p:nvSpPr>
              <p:spPr bwMode="auto">
                <a:xfrm>
                  <a:off x="4371" y="7045"/>
                  <a:ext cx="600" cy="264"/>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数据集</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n</a:t>
                  </a:r>
                </a:p>
              </p:txBody>
            </p:sp>
          </p:grpSp>
          <p:sp>
            <p:nvSpPr>
              <p:cNvPr id="78" name="Line 44"/>
              <p:cNvSpPr>
                <a:spLocks noChangeShapeType="1"/>
              </p:cNvSpPr>
              <p:nvPr/>
            </p:nvSpPr>
            <p:spPr bwMode="auto">
              <a:xfrm>
                <a:off x="2905" y="7913"/>
                <a:ext cx="1" cy="263"/>
              </a:xfrm>
              <a:prstGeom prst="line">
                <a:avLst/>
              </a:prstGeom>
              <a:noFill/>
              <a:ln w="28575" cap="rnd">
                <a:solidFill>
                  <a:srgbClr val="000000"/>
                </a:solidFill>
                <a:prstDash val="sysDot"/>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Line 45"/>
              <p:cNvSpPr>
                <a:spLocks noChangeShapeType="1"/>
              </p:cNvSpPr>
              <p:nvPr/>
            </p:nvSpPr>
            <p:spPr bwMode="auto">
              <a:xfrm>
                <a:off x="4207" y="7902"/>
                <a:ext cx="1" cy="263"/>
              </a:xfrm>
              <a:prstGeom prst="line">
                <a:avLst/>
              </a:prstGeom>
              <a:noFill/>
              <a:ln w="28575" cap="rnd">
                <a:solidFill>
                  <a:srgbClr val="000000"/>
                </a:solidFill>
                <a:prstDash val="sysDot"/>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4" name="Rectangle 46"/>
            <p:cNvSpPr>
              <a:spLocks noChangeArrowheads="1"/>
            </p:cNvSpPr>
            <p:nvPr/>
          </p:nvSpPr>
          <p:spPr bwMode="auto">
            <a:xfrm>
              <a:off x="3021" y="8756"/>
              <a:ext cx="1350" cy="395"/>
            </a:xfrm>
            <a:prstGeom prst="rect">
              <a:avLst/>
            </a:prstGeom>
            <a:noFill/>
            <a:ln w="9525" algn="ctr">
              <a:solidFill>
                <a:srgbClr val="FFFFFF"/>
              </a:solidFill>
              <a:miter lim="800000"/>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ysClr val="windowText" lastClr="000000"/>
                  </a:solidFill>
                  <a:effectLst/>
                  <a:uLnTx/>
                  <a:uFillTx/>
                  <a:latin typeface="Times New Roman" pitchFamily="18" charset="0"/>
                </a:rPr>
                <a:t>人工管理阶段</a:t>
              </a:r>
              <a:endParaRPr kumimoji="1" lang="zh-CN" altLang="en-US" sz="1600" b="1" i="0" u="none" strike="noStrike" kern="0" cap="none" spc="0" normalizeH="0" baseline="0" noProof="0" dirty="0">
                <a:ln>
                  <a:noFill/>
                </a:ln>
                <a:solidFill>
                  <a:sysClr val="windowText" lastClr="000000"/>
                </a:solidFill>
                <a:effectLst/>
                <a:uLnTx/>
                <a:uFillTx/>
                <a:latin typeface="Times New Roman" pitchFamily="18" charset="0"/>
                <a:ea typeface="楷体_GB2312" pitchFamily="49" charset="-122"/>
              </a:endParaRPr>
            </a:p>
          </p:txBody>
        </p:sp>
      </p:grpSp>
      <p:grpSp>
        <p:nvGrpSpPr>
          <p:cNvPr id="7" name="Group 68"/>
          <p:cNvGrpSpPr>
            <a:grpSpLocks/>
          </p:cNvGrpSpPr>
          <p:nvPr/>
        </p:nvGrpSpPr>
        <p:grpSpPr bwMode="auto">
          <a:xfrm>
            <a:off x="1906588" y="3468301"/>
            <a:ext cx="5473700" cy="1115418"/>
            <a:chOff x="3021" y="10336"/>
            <a:chExt cx="5550" cy="1842"/>
          </a:xfrm>
        </p:grpSpPr>
        <p:sp>
          <p:nvSpPr>
            <p:cNvPr id="90" name="Rectangle 69"/>
            <p:cNvSpPr>
              <a:spLocks noChangeArrowheads="1"/>
            </p:cNvSpPr>
            <p:nvPr/>
          </p:nvSpPr>
          <p:spPr bwMode="auto">
            <a:xfrm>
              <a:off x="3021" y="10336"/>
              <a:ext cx="1050" cy="395"/>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4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91" name="Rectangle 70"/>
            <p:cNvSpPr>
              <a:spLocks noChangeArrowheads="1"/>
            </p:cNvSpPr>
            <p:nvPr/>
          </p:nvSpPr>
          <p:spPr bwMode="auto">
            <a:xfrm>
              <a:off x="3021" y="10862"/>
              <a:ext cx="1050" cy="395"/>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400" b="0" i="0" u="none" strike="noStrike" kern="0" cap="none" spc="0" normalizeH="0" baseline="0" noProof="0">
                  <a:ln>
                    <a:noFill/>
                  </a:ln>
                  <a:solidFill>
                    <a:sysClr val="windowText" lastClr="000000"/>
                  </a:solidFill>
                  <a:effectLst/>
                  <a:uLnTx/>
                  <a:uFillTx/>
                  <a:latin typeface="Times New Roman" pitchFamily="18" charset="0"/>
                </a:rPr>
                <a:t>2</a:t>
              </a:r>
            </a:p>
          </p:txBody>
        </p:sp>
        <p:sp>
          <p:nvSpPr>
            <p:cNvPr id="92" name="Rectangle 71"/>
            <p:cNvSpPr>
              <a:spLocks noChangeArrowheads="1"/>
            </p:cNvSpPr>
            <p:nvPr/>
          </p:nvSpPr>
          <p:spPr bwMode="auto">
            <a:xfrm>
              <a:off x="3021" y="11784"/>
              <a:ext cx="1050" cy="394"/>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400" b="0" i="0" u="none" strike="noStrike" kern="0" cap="none" spc="0" normalizeH="0" baseline="0" noProof="0">
                  <a:ln>
                    <a:noFill/>
                  </a:ln>
                  <a:solidFill>
                    <a:sysClr val="windowText" lastClr="000000"/>
                  </a:solidFill>
                  <a:effectLst/>
                  <a:uLnTx/>
                  <a:uFillTx/>
                  <a:latin typeface="Times New Roman" pitchFamily="18" charset="0"/>
                </a:rPr>
                <a:t>n</a:t>
              </a:r>
            </a:p>
          </p:txBody>
        </p:sp>
        <p:sp>
          <p:nvSpPr>
            <p:cNvPr id="93" name="Line 72"/>
            <p:cNvSpPr>
              <a:spLocks noChangeShapeType="1"/>
            </p:cNvSpPr>
            <p:nvPr/>
          </p:nvSpPr>
          <p:spPr bwMode="auto">
            <a:xfrm>
              <a:off x="3621" y="11389"/>
              <a:ext cx="1" cy="263"/>
            </a:xfrm>
            <a:prstGeom prst="line">
              <a:avLst/>
            </a:prstGeom>
            <a:noFill/>
            <a:ln w="19050" cap="rnd">
              <a:solidFill>
                <a:srgbClr val="000000"/>
              </a:solidFill>
              <a:prstDash val="sysDot"/>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4" name="AutoShape 73"/>
            <p:cNvSpPr>
              <a:spLocks noChangeArrowheads="1"/>
            </p:cNvSpPr>
            <p:nvPr/>
          </p:nvSpPr>
          <p:spPr bwMode="auto">
            <a:xfrm>
              <a:off x="4671" y="10994"/>
              <a:ext cx="1350" cy="921"/>
            </a:xfrm>
            <a:prstGeom prst="hexagon">
              <a:avLst>
                <a:gd name="adj" fmla="val 36645"/>
                <a:gd name="vf" fmla="val 115470"/>
              </a:avLst>
            </a:prstGeom>
            <a:solidFill>
              <a:srgbClr val="FFCF01"/>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数 据 库</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管理系统</a:t>
              </a:r>
            </a:p>
          </p:txBody>
        </p:sp>
        <p:grpSp>
          <p:nvGrpSpPr>
            <p:cNvPr id="8" name="Group 74"/>
            <p:cNvGrpSpPr>
              <a:grpSpLocks/>
            </p:cNvGrpSpPr>
            <p:nvPr/>
          </p:nvGrpSpPr>
          <p:grpSpPr bwMode="auto">
            <a:xfrm>
              <a:off x="6771" y="10599"/>
              <a:ext cx="1800" cy="1579"/>
              <a:chOff x="6171" y="10599"/>
              <a:chExt cx="1800" cy="1579"/>
            </a:xfrm>
          </p:grpSpPr>
          <p:sp>
            <p:nvSpPr>
              <p:cNvPr id="101" name="AutoShape 75"/>
              <p:cNvSpPr>
                <a:spLocks noChangeArrowheads="1"/>
              </p:cNvSpPr>
              <p:nvPr/>
            </p:nvSpPr>
            <p:spPr bwMode="auto">
              <a:xfrm>
                <a:off x="6171" y="10599"/>
                <a:ext cx="1800" cy="1579"/>
              </a:xfrm>
              <a:prstGeom prst="can">
                <a:avLst>
                  <a:gd name="adj" fmla="val 25000"/>
                </a:avLst>
              </a:prstGeom>
              <a:solidFill>
                <a:srgbClr val="8FFFE2"/>
              </a:solid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zh-CN" sz="2400" b="0"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endParaRPr>
              </a:p>
            </p:txBody>
          </p:sp>
          <p:grpSp>
            <p:nvGrpSpPr>
              <p:cNvPr id="9" name="Group 76"/>
              <p:cNvGrpSpPr>
                <a:grpSpLocks/>
              </p:cNvGrpSpPr>
              <p:nvPr/>
            </p:nvGrpSpPr>
            <p:grpSpPr bwMode="auto">
              <a:xfrm>
                <a:off x="6771" y="11125"/>
                <a:ext cx="750" cy="948"/>
                <a:chOff x="6771" y="11125"/>
                <a:chExt cx="750" cy="948"/>
              </a:xfrm>
            </p:grpSpPr>
            <p:sp>
              <p:nvSpPr>
                <p:cNvPr id="104" name="Rectangle 77"/>
                <p:cNvSpPr>
                  <a:spLocks noChangeArrowheads="1"/>
                </p:cNvSpPr>
                <p:nvPr/>
              </p:nvSpPr>
              <p:spPr bwMode="auto">
                <a:xfrm>
                  <a:off x="6771" y="11125"/>
                  <a:ext cx="300" cy="132"/>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5" name="Rectangle 78"/>
                <p:cNvSpPr>
                  <a:spLocks noChangeArrowheads="1"/>
                </p:cNvSpPr>
                <p:nvPr/>
              </p:nvSpPr>
              <p:spPr bwMode="auto">
                <a:xfrm>
                  <a:off x="6771" y="11520"/>
                  <a:ext cx="300" cy="132"/>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6" name="Rectangle 79"/>
                <p:cNvSpPr>
                  <a:spLocks noChangeArrowheads="1"/>
                </p:cNvSpPr>
                <p:nvPr/>
              </p:nvSpPr>
              <p:spPr bwMode="auto">
                <a:xfrm>
                  <a:off x="7221" y="11520"/>
                  <a:ext cx="300" cy="132"/>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7" name="Rectangle 80"/>
                <p:cNvSpPr>
                  <a:spLocks noChangeArrowheads="1"/>
                </p:cNvSpPr>
                <p:nvPr/>
              </p:nvSpPr>
              <p:spPr bwMode="auto">
                <a:xfrm>
                  <a:off x="7013" y="11942"/>
                  <a:ext cx="300" cy="131"/>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Line 81"/>
                <p:cNvSpPr>
                  <a:spLocks noChangeShapeType="1"/>
                </p:cNvSpPr>
                <p:nvPr/>
              </p:nvSpPr>
              <p:spPr bwMode="auto">
                <a:xfrm>
                  <a:off x="6921" y="11257"/>
                  <a:ext cx="1" cy="263"/>
                </a:xfrm>
                <a:prstGeom prst="line">
                  <a:avLst/>
                </a:prstGeom>
                <a:noFill/>
                <a:ln w="9525">
                  <a:solidFill>
                    <a:srgbClr val="000000"/>
                  </a:solidFill>
                  <a:round/>
                  <a:headEnd/>
                  <a:tailEnd type="triangle" w="med" len="me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9" name="Line 82"/>
                <p:cNvSpPr>
                  <a:spLocks noChangeShapeType="1"/>
                </p:cNvSpPr>
                <p:nvPr/>
              </p:nvSpPr>
              <p:spPr bwMode="auto">
                <a:xfrm>
                  <a:off x="6921" y="11652"/>
                  <a:ext cx="150" cy="263"/>
                </a:xfrm>
                <a:prstGeom prst="line">
                  <a:avLst/>
                </a:prstGeom>
                <a:noFill/>
                <a:ln w="9525">
                  <a:solidFill>
                    <a:srgbClr val="000000"/>
                  </a:solidFill>
                  <a:round/>
                  <a:headEnd/>
                  <a:tailEnd type="triangle" w="med" len="me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0" name="Line 83"/>
                <p:cNvSpPr>
                  <a:spLocks noChangeShapeType="1"/>
                </p:cNvSpPr>
                <p:nvPr/>
              </p:nvSpPr>
              <p:spPr bwMode="auto">
                <a:xfrm flipH="1">
                  <a:off x="7221" y="11652"/>
                  <a:ext cx="150" cy="263"/>
                </a:xfrm>
                <a:prstGeom prst="line">
                  <a:avLst/>
                </a:prstGeom>
                <a:noFill/>
                <a:ln w="9525">
                  <a:solidFill>
                    <a:srgbClr val="000000"/>
                  </a:solidFill>
                  <a:round/>
                  <a:headEnd/>
                  <a:tailEnd type="triangle" w="med" len="me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3" name="Rectangle 84"/>
              <p:cNvSpPr>
                <a:spLocks noChangeArrowheads="1"/>
              </p:cNvSpPr>
              <p:nvPr/>
            </p:nvSpPr>
            <p:spPr bwMode="auto">
              <a:xfrm>
                <a:off x="6639" y="10679"/>
                <a:ext cx="900" cy="263"/>
              </a:xfrm>
              <a:prstGeom prst="rect">
                <a:avLst/>
              </a:prstGeom>
              <a:solidFill>
                <a:srgbClr val="8FFFE2"/>
              </a:solidFill>
              <a:ln w="9525" algn="ctr">
                <a:no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a:ln>
                      <a:noFill/>
                    </a:ln>
                    <a:solidFill>
                      <a:sysClr val="windowText" lastClr="000000"/>
                    </a:solidFill>
                    <a:effectLst/>
                    <a:uLnTx/>
                    <a:uFillTx/>
                    <a:latin typeface="Times New Roman" pitchFamily="18" charset="0"/>
                  </a:rPr>
                  <a:t>数据库</a:t>
                </a:r>
              </a:p>
            </p:txBody>
          </p:sp>
        </p:grpSp>
        <p:sp>
          <p:nvSpPr>
            <p:cNvPr id="96" name="Line 85"/>
            <p:cNvSpPr>
              <a:spLocks noChangeShapeType="1"/>
            </p:cNvSpPr>
            <p:nvPr/>
          </p:nvSpPr>
          <p:spPr bwMode="auto">
            <a:xfrm>
              <a:off x="5994" y="11452"/>
              <a:ext cx="750" cy="1"/>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Line 86"/>
            <p:cNvSpPr>
              <a:spLocks noChangeShapeType="1"/>
            </p:cNvSpPr>
            <p:nvPr/>
          </p:nvSpPr>
          <p:spPr bwMode="auto">
            <a:xfrm>
              <a:off x="4071" y="10467"/>
              <a:ext cx="750" cy="658"/>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Line 87"/>
            <p:cNvSpPr>
              <a:spLocks noChangeShapeType="1"/>
            </p:cNvSpPr>
            <p:nvPr/>
          </p:nvSpPr>
          <p:spPr bwMode="auto">
            <a:xfrm>
              <a:off x="4071" y="11125"/>
              <a:ext cx="600" cy="264"/>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Line 88"/>
            <p:cNvSpPr>
              <a:spLocks noChangeShapeType="1"/>
            </p:cNvSpPr>
            <p:nvPr/>
          </p:nvSpPr>
          <p:spPr bwMode="auto">
            <a:xfrm flipV="1">
              <a:off x="4071" y="11652"/>
              <a:ext cx="750" cy="395"/>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0" name="Rectangle 89"/>
            <p:cNvSpPr>
              <a:spLocks noChangeArrowheads="1"/>
            </p:cNvSpPr>
            <p:nvPr/>
          </p:nvSpPr>
          <p:spPr bwMode="auto">
            <a:xfrm>
              <a:off x="3551" y="10466"/>
              <a:ext cx="4200" cy="395"/>
            </a:xfrm>
            <a:prstGeom prst="rect">
              <a:avLst/>
            </a:prstGeom>
            <a:noFill/>
            <a:ln w="9525" algn="ctr">
              <a:noFill/>
              <a:miter lim="800000"/>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a:ln>
                    <a:noFill/>
                  </a:ln>
                  <a:solidFill>
                    <a:sysClr val="windowText" lastClr="000000"/>
                  </a:solidFill>
                  <a:effectLst/>
                  <a:uLnTx/>
                  <a:uFillTx/>
                  <a:latin typeface="Times New Roman" pitchFamily="18" charset="0"/>
                </a:rPr>
                <a:t>数据库系统阶段</a:t>
              </a:r>
            </a:p>
          </p:txBody>
        </p:sp>
      </p:grpSp>
      <p:sp>
        <p:nvSpPr>
          <p:cNvPr id="111" name="Rectangle 90"/>
          <p:cNvSpPr>
            <a:spLocks noChangeArrowheads="1"/>
          </p:cNvSpPr>
          <p:nvPr/>
        </p:nvSpPr>
        <p:spPr bwMode="auto">
          <a:xfrm>
            <a:off x="642910" y="910817"/>
            <a:ext cx="7416800" cy="492443"/>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600" b="1" i="0" u="none" strike="noStrike" kern="0" cap="none" spc="0" normalizeH="0" baseline="0" noProof="0" dirty="0">
                <a:ln>
                  <a:noFill/>
                </a:ln>
                <a:solidFill>
                  <a:srgbClr val="CC3300"/>
                </a:solidFill>
                <a:effectLst/>
                <a:uLnTx/>
                <a:uFillTx/>
                <a:latin typeface="黑体" pitchFamily="49" charset="-122"/>
                <a:ea typeface="黑体" pitchFamily="49" charset="-122"/>
              </a:rPr>
              <a:t>三个阶段应用程序与数据的关系图</a:t>
            </a:r>
            <a:endParaRPr kumimoji="0" lang="zh-CN" altLang="en-US" sz="2600" b="1" i="0" u="none" strike="noStrike" kern="0" cap="none" spc="0" normalizeH="0" baseline="0" noProof="0" dirty="0">
              <a:ln>
                <a:noFill/>
              </a:ln>
              <a:solidFill>
                <a:srgbClr val="CC3300"/>
              </a:solidFill>
              <a:effectLst>
                <a:outerShdw blurRad="38100" dist="38100" dir="2700000" algn="tl">
                  <a:srgbClr val="C0C0C0"/>
                </a:outerShdw>
              </a:effectLst>
              <a:uLnTx/>
              <a:uFillTx/>
              <a:latin typeface="黑体" pitchFamily="49" charset="-122"/>
              <a:ea typeface="黑体" pitchFamily="49" charset="-122"/>
            </a:endParaRPr>
          </a:p>
        </p:txBody>
      </p:sp>
      <p:grpSp>
        <p:nvGrpSpPr>
          <p:cNvPr id="10" name="Group 110"/>
          <p:cNvGrpSpPr>
            <a:grpSpLocks/>
          </p:cNvGrpSpPr>
          <p:nvPr/>
        </p:nvGrpSpPr>
        <p:grpSpPr bwMode="auto">
          <a:xfrm>
            <a:off x="4859338" y="1499014"/>
            <a:ext cx="3168650" cy="1753791"/>
            <a:chOff x="3016" y="1207"/>
            <a:chExt cx="1996" cy="1473"/>
          </a:xfrm>
        </p:grpSpPr>
        <p:grpSp>
          <p:nvGrpSpPr>
            <p:cNvPr id="11" name="Group 48"/>
            <p:cNvGrpSpPr>
              <a:grpSpLocks/>
            </p:cNvGrpSpPr>
            <p:nvPr/>
          </p:nvGrpSpPr>
          <p:grpSpPr bwMode="auto">
            <a:xfrm>
              <a:off x="3014" y="1207"/>
              <a:ext cx="1995" cy="201"/>
              <a:chOff x="5271" y="7177"/>
              <a:chExt cx="2938" cy="395"/>
            </a:xfrm>
          </p:grpSpPr>
          <p:sp>
            <p:nvSpPr>
              <p:cNvPr id="132" name="Rectangle 49"/>
              <p:cNvSpPr>
                <a:spLocks noChangeArrowheads="1"/>
              </p:cNvSpPr>
              <p:nvPr/>
            </p:nvSpPr>
            <p:spPr bwMode="auto">
              <a:xfrm>
                <a:off x="5271" y="7177"/>
                <a:ext cx="1050" cy="395"/>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1</a:t>
                </a:r>
              </a:p>
            </p:txBody>
          </p:sp>
          <p:sp>
            <p:nvSpPr>
              <p:cNvPr id="133" name="Line 50"/>
              <p:cNvSpPr>
                <a:spLocks noChangeShapeType="1"/>
              </p:cNvSpPr>
              <p:nvPr/>
            </p:nvSpPr>
            <p:spPr bwMode="auto">
              <a:xfrm>
                <a:off x="6321" y="7309"/>
                <a:ext cx="900" cy="0"/>
              </a:xfrm>
              <a:prstGeom prst="line">
                <a:avLst/>
              </a:prstGeom>
              <a:noFill/>
              <a:ln w="9525">
                <a:solidFill>
                  <a:srgbClr val="000000"/>
                </a:solidFill>
                <a:prstDash val="dash"/>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4" name="Rectangle 51"/>
              <p:cNvSpPr>
                <a:spLocks noChangeArrowheads="1"/>
              </p:cNvSpPr>
              <p:nvPr/>
            </p:nvSpPr>
            <p:spPr bwMode="auto">
              <a:xfrm>
                <a:off x="7221" y="7177"/>
                <a:ext cx="988" cy="395"/>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数据文件</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1</a:t>
                </a:r>
              </a:p>
            </p:txBody>
          </p:sp>
        </p:grpSp>
        <p:grpSp>
          <p:nvGrpSpPr>
            <p:cNvPr id="12" name="Group 52"/>
            <p:cNvGrpSpPr>
              <a:grpSpLocks/>
            </p:cNvGrpSpPr>
            <p:nvPr/>
          </p:nvGrpSpPr>
          <p:grpSpPr bwMode="auto">
            <a:xfrm>
              <a:off x="3014" y="1475"/>
              <a:ext cx="1995" cy="200"/>
              <a:chOff x="5271" y="7177"/>
              <a:chExt cx="2938" cy="395"/>
            </a:xfrm>
          </p:grpSpPr>
          <p:sp>
            <p:nvSpPr>
              <p:cNvPr id="129" name="Rectangle 53"/>
              <p:cNvSpPr>
                <a:spLocks noChangeArrowheads="1"/>
              </p:cNvSpPr>
              <p:nvPr/>
            </p:nvSpPr>
            <p:spPr bwMode="auto">
              <a:xfrm>
                <a:off x="5271" y="7177"/>
                <a:ext cx="1050" cy="395"/>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2</a:t>
                </a:r>
              </a:p>
            </p:txBody>
          </p:sp>
          <p:sp>
            <p:nvSpPr>
              <p:cNvPr id="130" name="Line 54"/>
              <p:cNvSpPr>
                <a:spLocks noChangeShapeType="1"/>
              </p:cNvSpPr>
              <p:nvPr/>
            </p:nvSpPr>
            <p:spPr bwMode="auto">
              <a:xfrm>
                <a:off x="6321" y="7309"/>
                <a:ext cx="900" cy="0"/>
              </a:xfrm>
              <a:prstGeom prst="line">
                <a:avLst/>
              </a:prstGeom>
              <a:noFill/>
              <a:ln w="9525">
                <a:solidFill>
                  <a:srgbClr val="000000"/>
                </a:solidFill>
                <a:prstDash val="dash"/>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1" name="Rectangle 55"/>
              <p:cNvSpPr>
                <a:spLocks noChangeArrowheads="1"/>
              </p:cNvSpPr>
              <p:nvPr/>
            </p:nvSpPr>
            <p:spPr bwMode="auto">
              <a:xfrm>
                <a:off x="7221" y="7177"/>
                <a:ext cx="988" cy="395"/>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数据文件</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2</a:t>
                </a:r>
              </a:p>
            </p:txBody>
          </p:sp>
        </p:grpSp>
        <p:sp>
          <p:nvSpPr>
            <p:cNvPr id="115" name="Oval 56"/>
            <p:cNvSpPr>
              <a:spLocks noChangeArrowheads="1"/>
            </p:cNvSpPr>
            <p:nvPr/>
          </p:nvSpPr>
          <p:spPr bwMode="auto">
            <a:xfrm>
              <a:off x="3878" y="1389"/>
              <a:ext cx="317" cy="771"/>
            </a:xfrm>
            <a:prstGeom prst="ellipse">
              <a:avLst/>
            </a:prstGeom>
            <a:solidFill>
              <a:srgbClr val="FFCF01"/>
            </a:solidFill>
            <a:ln w="9525" algn="ctr">
              <a:solidFill>
                <a:srgbClr val="000000"/>
              </a:solidFill>
              <a:round/>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ysClr val="windowText" lastClr="000000"/>
                  </a:solidFill>
                  <a:effectLst/>
                  <a:uLnTx/>
                  <a:uFillTx/>
                  <a:latin typeface="Times New Roman" pitchFamily="18" charset="0"/>
                </a:rPr>
                <a:t>存取方法</a:t>
              </a:r>
            </a:p>
          </p:txBody>
        </p:sp>
        <p:grpSp>
          <p:nvGrpSpPr>
            <p:cNvPr id="13" name="Group 57"/>
            <p:cNvGrpSpPr>
              <a:grpSpLocks/>
            </p:cNvGrpSpPr>
            <p:nvPr/>
          </p:nvGrpSpPr>
          <p:grpSpPr bwMode="auto">
            <a:xfrm>
              <a:off x="3014" y="2144"/>
              <a:ext cx="1995" cy="201"/>
              <a:chOff x="5271" y="7177"/>
              <a:chExt cx="2938" cy="395"/>
            </a:xfrm>
          </p:grpSpPr>
          <p:sp>
            <p:nvSpPr>
              <p:cNvPr id="126" name="Rectangle 58"/>
              <p:cNvSpPr>
                <a:spLocks noChangeArrowheads="1"/>
              </p:cNvSpPr>
              <p:nvPr/>
            </p:nvSpPr>
            <p:spPr bwMode="auto">
              <a:xfrm>
                <a:off x="5271" y="7177"/>
                <a:ext cx="1050" cy="395"/>
              </a:xfrm>
              <a:prstGeom prst="rect">
                <a:avLst/>
              </a:prstGeom>
              <a:solidFill>
                <a:srgbClr val="FFCCFF"/>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应用程序</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n</a:t>
                </a:r>
              </a:p>
            </p:txBody>
          </p:sp>
          <p:sp>
            <p:nvSpPr>
              <p:cNvPr id="127" name="Line 59"/>
              <p:cNvSpPr>
                <a:spLocks noChangeShapeType="1"/>
              </p:cNvSpPr>
              <p:nvPr/>
            </p:nvSpPr>
            <p:spPr bwMode="auto">
              <a:xfrm>
                <a:off x="6321" y="7309"/>
                <a:ext cx="900" cy="0"/>
              </a:xfrm>
              <a:prstGeom prst="line">
                <a:avLst/>
              </a:prstGeom>
              <a:noFill/>
              <a:ln w="9525">
                <a:solidFill>
                  <a:srgbClr val="000000"/>
                </a:solidFill>
                <a:prstDash val="dash"/>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8" name="Rectangle 60"/>
              <p:cNvSpPr>
                <a:spLocks noChangeArrowheads="1"/>
              </p:cNvSpPr>
              <p:nvPr/>
            </p:nvSpPr>
            <p:spPr bwMode="auto">
              <a:xfrm>
                <a:off x="7221" y="7177"/>
                <a:ext cx="988" cy="395"/>
              </a:xfrm>
              <a:prstGeom prst="rect">
                <a:avLst/>
              </a:prstGeom>
              <a:solidFill>
                <a:srgbClr val="8FFFE2"/>
              </a:solidFill>
              <a:ln w="9525" algn="ctr">
                <a:solidFill>
                  <a:srgbClr val="000000"/>
                </a:solidFill>
                <a:miter lim="800000"/>
                <a:headEnd/>
                <a:tailEnd/>
              </a:ln>
              <a:effectLst>
                <a:outerShdw dist="107763" dir="2700000" algn="ctr" rotWithShape="0">
                  <a:srgbClr val="808080">
                    <a:alpha val="50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a:ln>
                      <a:noFill/>
                    </a:ln>
                    <a:solidFill>
                      <a:sysClr val="windowText" lastClr="000000"/>
                    </a:solidFill>
                    <a:effectLst/>
                    <a:uLnTx/>
                    <a:uFillTx/>
                    <a:latin typeface="Times New Roman" pitchFamily="18" charset="0"/>
                  </a:rPr>
                  <a:t>数据文件</a:t>
                </a:r>
                <a:r>
                  <a:rPr kumimoji="1" lang="en-US" altLang="zh-CN" sz="1200" b="0" i="0" u="none" strike="noStrike" kern="0" cap="none" spc="0" normalizeH="0" baseline="0" noProof="0">
                    <a:ln>
                      <a:noFill/>
                    </a:ln>
                    <a:solidFill>
                      <a:sysClr val="windowText" lastClr="000000"/>
                    </a:solidFill>
                    <a:effectLst/>
                    <a:uLnTx/>
                    <a:uFillTx/>
                    <a:latin typeface="Times New Roman" pitchFamily="18" charset="0"/>
                  </a:rPr>
                  <a:t>n</a:t>
                </a:r>
              </a:p>
            </p:txBody>
          </p:sp>
        </p:grpSp>
        <p:sp>
          <p:nvSpPr>
            <p:cNvPr id="117" name="Line 61"/>
            <p:cNvSpPr>
              <a:spLocks noChangeShapeType="1"/>
            </p:cNvSpPr>
            <p:nvPr/>
          </p:nvSpPr>
          <p:spPr bwMode="auto">
            <a:xfrm>
              <a:off x="3729" y="1274"/>
              <a:ext cx="240" cy="160"/>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8" name="Line 62"/>
            <p:cNvSpPr>
              <a:spLocks noChangeShapeType="1"/>
            </p:cNvSpPr>
            <p:nvPr/>
          </p:nvSpPr>
          <p:spPr bwMode="auto">
            <a:xfrm flipH="1">
              <a:off x="4105" y="1274"/>
              <a:ext cx="236" cy="160"/>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9" name="Line 63"/>
            <p:cNvSpPr>
              <a:spLocks noChangeShapeType="1"/>
            </p:cNvSpPr>
            <p:nvPr/>
          </p:nvSpPr>
          <p:spPr bwMode="auto">
            <a:xfrm>
              <a:off x="3729" y="1542"/>
              <a:ext cx="149" cy="74"/>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0" name="Line 64"/>
            <p:cNvSpPr>
              <a:spLocks noChangeShapeType="1"/>
            </p:cNvSpPr>
            <p:nvPr/>
          </p:nvSpPr>
          <p:spPr bwMode="auto">
            <a:xfrm flipH="1">
              <a:off x="4195" y="1542"/>
              <a:ext cx="146" cy="74"/>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1" name="Line 65"/>
            <p:cNvSpPr>
              <a:spLocks noChangeShapeType="1"/>
            </p:cNvSpPr>
            <p:nvPr/>
          </p:nvSpPr>
          <p:spPr bwMode="auto">
            <a:xfrm flipV="1">
              <a:off x="3729" y="2024"/>
              <a:ext cx="194" cy="187"/>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2" name="Line 66"/>
            <p:cNvSpPr>
              <a:spLocks noChangeShapeType="1"/>
            </p:cNvSpPr>
            <p:nvPr/>
          </p:nvSpPr>
          <p:spPr bwMode="auto">
            <a:xfrm flipH="1" flipV="1">
              <a:off x="4150" y="2024"/>
              <a:ext cx="191" cy="187"/>
            </a:xfrm>
            <a:prstGeom prst="line">
              <a:avLst/>
            </a:prstGeom>
            <a:noFill/>
            <a:ln w="9525">
              <a:solidFill>
                <a:srgbClr val="000000"/>
              </a:solidFill>
              <a:round/>
              <a:headEnd/>
              <a:tailEnd/>
            </a:ln>
            <a:effectLst>
              <a:outerShdw dist="107763" dir="2700000" algn="ctr" rotWithShape="0">
                <a:srgbClr val="808080">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3" name="Rectangle 67"/>
            <p:cNvSpPr>
              <a:spLocks noChangeArrowheads="1"/>
            </p:cNvSpPr>
            <p:nvPr/>
          </p:nvSpPr>
          <p:spPr bwMode="auto">
            <a:xfrm>
              <a:off x="3627" y="2479"/>
              <a:ext cx="918" cy="201"/>
            </a:xfrm>
            <a:prstGeom prst="rect">
              <a:avLst/>
            </a:prstGeom>
            <a:noFill/>
            <a:ln w="9525" algn="ctr">
              <a:solidFill>
                <a:srgbClr val="FFFFFF"/>
              </a:solidFill>
              <a:miter lim="800000"/>
              <a:headEnd/>
              <a:tailEn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a:ln>
                    <a:noFill/>
                  </a:ln>
                  <a:solidFill>
                    <a:sysClr val="windowText" lastClr="000000"/>
                  </a:solidFill>
                  <a:effectLst/>
                  <a:uLnTx/>
                  <a:uFillTx/>
                  <a:latin typeface="Times New Roman" pitchFamily="18" charset="0"/>
                </a:rPr>
                <a:t>文件系统阶段</a:t>
              </a:r>
              <a:endParaRPr kumimoji="1" lang="zh-CN" altLang="en-US" sz="1400" b="1" i="0" u="none" strike="noStrike" kern="0" cap="none" spc="0" normalizeH="0" baseline="0" noProof="0">
                <a:ln>
                  <a:noFill/>
                </a:ln>
                <a:solidFill>
                  <a:sysClr val="windowText" lastClr="000000"/>
                </a:solidFill>
                <a:effectLst/>
                <a:uLnTx/>
                <a:uFillTx/>
                <a:latin typeface="Times New Roman" pitchFamily="18" charset="0"/>
                <a:ea typeface="楷体_GB2312" pitchFamily="49" charset="-122"/>
              </a:endParaRPr>
            </a:p>
          </p:txBody>
        </p:sp>
        <p:sp>
          <p:nvSpPr>
            <p:cNvPr id="124" name="Line 108"/>
            <p:cNvSpPr>
              <a:spLocks noChangeShapeType="1"/>
            </p:cNvSpPr>
            <p:nvPr/>
          </p:nvSpPr>
          <p:spPr bwMode="auto">
            <a:xfrm>
              <a:off x="3379" y="1797"/>
              <a:ext cx="0" cy="227"/>
            </a:xfrm>
            <a:prstGeom prst="line">
              <a:avLst/>
            </a:prstGeom>
            <a:noFill/>
            <a:ln w="28575">
              <a:solidFill>
                <a:srgbClr val="000000"/>
              </a:solidFill>
              <a:prstDash val="sysDot"/>
              <a:round/>
              <a:headEnd/>
              <a:tailEnd/>
            </a:ln>
            <a:effectLst>
              <a:outerShdw dist="107763" dir="2700000" algn="ctr" rotWithShape="0">
                <a:srgbClr val="1C1C1C">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25" name="Line 109"/>
            <p:cNvSpPr>
              <a:spLocks noChangeShapeType="1"/>
            </p:cNvSpPr>
            <p:nvPr/>
          </p:nvSpPr>
          <p:spPr bwMode="auto">
            <a:xfrm>
              <a:off x="4694" y="1797"/>
              <a:ext cx="0" cy="227"/>
            </a:xfrm>
            <a:prstGeom prst="line">
              <a:avLst/>
            </a:prstGeom>
            <a:noFill/>
            <a:ln w="28575">
              <a:solidFill>
                <a:srgbClr val="000000"/>
              </a:solidFill>
              <a:prstDash val="sysDot"/>
              <a:round/>
              <a:headEnd/>
              <a:tailEnd/>
            </a:ln>
            <a:effectLst>
              <a:outerShdw dist="107763" dir="2700000" algn="ctr" rotWithShape="0">
                <a:srgbClr val="1C1C1C">
                  <a:alpha val="50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6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3.5.1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发展历程</a:t>
            </a:r>
            <a:endParaRPr lang="en-US" altLang="zh-CN" sz="2800" b="1" kern="0" dirty="0">
              <a:solidFill>
                <a:srgbClr val="FFFF00"/>
              </a:solidFill>
              <a:ea typeface="宋体" pitchFamily="2" charset="-122"/>
            </a:endParaRPr>
          </a:p>
        </p:txBody>
      </p:sp>
      <p:sp>
        <p:nvSpPr>
          <p:cNvPr id="6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567939760"/>
              </p:ext>
            </p:extLst>
          </p:nvPr>
        </p:nvGraphicFramePr>
        <p:xfrm>
          <a:off x="251520" y="1131590"/>
          <a:ext cx="8496945" cy="3627120"/>
        </p:xfrm>
        <a:graphic>
          <a:graphicData uri="http://schemas.openxmlformats.org/drawingml/2006/table">
            <a:tbl>
              <a:tblPr firstRow="1" firstCol="1" bandRow="1">
                <a:tableStyleId>{5C22544A-7EE6-4342-B048-85BDC9FD1C3A}</a:tableStyleId>
              </a:tblPr>
              <a:tblGrid>
                <a:gridCol w="1273765">
                  <a:extLst>
                    <a:ext uri="{9D8B030D-6E8A-4147-A177-3AD203B41FA5}">
                      <a16:colId xmlns:a16="http://schemas.microsoft.com/office/drawing/2014/main" val="20000"/>
                    </a:ext>
                  </a:extLst>
                </a:gridCol>
                <a:gridCol w="1505953">
                  <a:extLst>
                    <a:ext uri="{9D8B030D-6E8A-4147-A177-3AD203B41FA5}">
                      <a16:colId xmlns:a16="http://schemas.microsoft.com/office/drawing/2014/main" val="20001"/>
                    </a:ext>
                  </a:extLst>
                </a:gridCol>
                <a:gridCol w="1540762">
                  <a:extLst>
                    <a:ext uri="{9D8B030D-6E8A-4147-A177-3AD203B41FA5}">
                      <a16:colId xmlns:a16="http://schemas.microsoft.com/office/drawing/2014/main" val="20002"/>
                    </a:ext>
                  </a:extLst>
                </a:gridCol>
                <a:gridCol w="2071237">
                  <a:extLst>
                    <a:ext uri="{9D8B030D-6E8A-4147-A177-3AD203B41FA5}">
                      <a16:colId xmlns:a16="http://schemas.microsoft.com/office/drawing/2014/main" val="20003"/>
                    </a:ext>
                  </a:extLst>
                </a:gridCol>
                <a:gridCol w="2105228">
                  <a:extLst>
                    <a:ext uri="{9D8B030D-6E8A-4147-A177-3AD203B41FA5}">
                      <a16:colId xmlns:a16="http://schemas.microsoft.com/office/drawing/2014/main" val="20004"/>
                    </a:ext>
                  </a:extLst>
                </a:gridCol>
              </a:tblGrid>
              <a:tr h="202060">
                <a:tc gridSpan="2">
                  <a:txBody>
                    <a:bodyPr/>
                    <a:lstStyle/>
                    <a:p>
                      <a:pPr indent="127000" algn="just">
                        <a:lnSpc>
                          <a:spcPct val="100000"/>
                        </a:lnSpc>
                        <a:spcAft>
                          <a:spcPts val="0"/>
                        </a:spcAft>
                      </a:pPr>
                      <a:r>
                        <a:rPr lang="en-US" sz="1400" dirty="0">
                          <a:effectLst/>
                        </a:rPr>
                        <a:t> </a:t>
                      </a:r>
                      <a:endParaRPr lang="zh-CN" sz="1400" dirty="0">
                        <a:effectLst/>
                        <a:latin typeface="Times New Roman"/>
                        <a:ea typeface="宋体"/>
                      </a:endParaRPr>
                    </a:p>
                  </a:txBody>
                  <a:tcPr marL="68580" marR="68580" marT="0" marB="0"/>
                </a:tc>
                <a:tc hMerge="1">
                  <a:txBody>
                    <a:bodyPr/>
                    <a:lstStyle/>
                    <a:p>
                      <a:endParaRPr lang="zh-CN" altLang="en-US"/>
                    </a:p>
                  </a:txBody>
                  <a:tcPr/>
                </a:tc>
                <a:tc>
                  <a:txBody>
                    <a:bodyPr/>
                    <a:lstStyle/>
                    <a:p>
                      <a:pPr indent="127000" algn="just">
                        <a:lnSpc>
                          <a:spcPct val="100000"/>
                        </a:lnSpc>
                        <a:spcAft>
                          <a:spcPts val="0"/>
                        </a:spcAft>
                      </a:pPr>
                      <a:r>
                        <a:rPr lang="zh-CN" sz="1400">
                          <a:effectLst/>
                        </a:rPr>
                        <a:t>人工管理阶段</a:t>
                      </a:r>
                      <a:endParaRPr lang="zh-CN" sz="1400">
                        <a:effectLst/>
                        <a:latin typeface="Times New Roman"/>
                        <a:ea typeface="宋体"/>
                      </a:endParaRPr>
                    </a:p>
                  </a:txBody>
                  <a:tcPr marL="68580" marR="68580" marT="0" marB="0"/>
                </a:tc>
                <a:tc>
                  <a:txBody>
                    <a:bodyPr/>
                    <a:lstStyle/>
                    <a:p>
                      <a:pPr indent="127000" algn="just">
                        <a:lnSpc>
                          <a:spcPct val="100000"/>
                        </a:lnSpc>
                        <a:spcAft>
                          <a:spcPts val="0"/>
                        </a:spcAft>
                      </a:pPr>
                      <a:r>
                        <a:rPr lang="zh-CN" sz="1400">
                          <a:effectLst/>
                        </a:rPr>
                        <a:t>文件系统阶段</a:t>
                      </a:r>
                      <a:endParaRPr lang="zh-CN" sz="1400">
                        <a:effectLst/>
                        <a:latin typeface="Times New Roman"/>
                        <a:ea typeface="宋体"/>
                      </a:endParaRPr>
                    </a:p>
                  </a:txBody>
                  <a:tcPr marL="68580" marR="68580" marT="0" marB="0"/>
                </a:tc>
                <a:tc>
                  <a:txBody>
                    <a:bodyPr/>
                    <a:lstStyle/>
                    <a:p>
                      <a:pPr indent="127000" algn="just">
                        <a:lnSpc>
                          <a:spcPct val="100000"/>
                        </a:lnSpc>
                        <a:spcAft>
                          <a:spcPts val="0"/>
                        </a:spcAft>
                      </a:pPr>
                      <a:r>
                        <a:rPr lang="zh-CN" sz="1400">
                          <a:effectLst/>
                        </a:rPr>
                        <a:t>数据库系统阶段</a:t>
                      </a:r>
                      <a:endParaRPr lang="zh-CN" sz="1400">
                        <a:effectLst/>
                        <a:latin typeface="Times New Roman"/>
                        <a:ea typeface="宋体"/>
                      </a:endParaRPr>
                    </a:p>
                  </a:txBody>
                  <a:tcPr marL="68580" marR="68580" marT="0" marB="0"/>
                </a:tc>
                <a:extLst>
                  <a:ext uri="{0D108BD9-81ED-4DB2-BD59-A6C34878D82A}">
                    <a16:rowId xmlns:a16="http://schemas.microsoft.com/office/drawing/2014/main" val="10000"/>
                  </a:ext>
                </a:extLst>
              </a:tr>
              <a:tr h="418136">
                <a:tc rowSpan="3">
                  <a:txBody>
                    <a:bodyPr/>
                    <a:lstStyle/>
                    <a:p>
                      <a:pPr marL="71755" marR="71755" indent="127000" algn="ctr">
                        <a:lnSpc>
                          <a:spcPct val="100000"/>
                        </a:lnSpc>
                        <a:spcAft>
                          <a:spcPts val="0"/>
                        </a:spcAft>
                      </a:pPr>
                      <a:r>
                        <a:rPr lang="zh-CN" sz="1400" dirty="0">
                          <a:effectLst/>
                        </a:rPr>
                        <a:t>背景</a:t>
                      </a:r>
                      <a:endParaRPr lang="zh-CN" sz="1400" dirty="0">
                        <a:effectLst/>
                        <a:latin typeface="Times New Roman"/>
                        <a:ea typeface="宋体"/>
                      </a:endParaRPr>
                    </a:p>
                  </a:txBody>
                  <a:tcPr marL="68580" marR="68580" marT="0" marB="0" vert="eaVert"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硬件</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无直接存取存储设备</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磁盘、磁鼓</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大容量磁盘、磁盘阵列</a:t>
                      </a:r>
                    </a:p>
                  </a:txBody>
                  <a:tcPr marL="68580" marR="68580" marT="0" marB="0" anchor="ctr"/>
                </a:tc>
                <a:extLst>
                  <a:ext uri="{0D108BD9-81ED-4DB2-BD59-A6C34878D82A}">
                    <a16:rowId xmlns:a16="http://schemas.microsoft.com/office/drawing/2014/main" val="10001"/>
                  </a:ext>
                </a:extLst>
              </a:tr>
              <a:tr h="199692">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软件</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没有操作系统</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操作系统、文件系统</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数据库管理系统</a:t>
                      </a:r>
                    </a:p>
                  </a:txBody>
                  <a:tcPr marL="68580" marR="68580" marT="0" marB="0" anchor="ctr"/>
                </a:tc>
                <a:extLst>
                  <a:ext uri="{0D108BD9-81ED-4DB2-BD59-A6C34878D82A}">
                    <a16:rowId xmlns:a16="http://schemas.microsoft.com/office/drawing/2014/main" val="10002"/>
                  </a:ext>
                </a:extLst>
              </a:tr>
              <a:tr h="199692">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应用</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科学计算</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科学计算、数据管理</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大规模数据管理</a:t>
                      </a:r>
                    </a:p>
                  </a:txBody>
                  <a:tcPr marL="68580" marR="68580" marT="0" marB="0" anchor="ctr"/>
                </a:tc>
                <a:extLst>
                  <a:ext uri="{0D108BD9-81ED-4DB2-BD59-A6C34878D82A}">
                    <a16:rowId xmlns:a16="http://schemas.microsoft.com/office/drawing/2014/main" val="10003"/>
                  </a:ext>
                </a:extLst>
              </a:tr>
              <a:tr h="199692">
                <a:tc rowSpan="6">
                  <a:txBody>
                    <a:bodyPr/>
                    <a:lstStyle/>
                    <a:p>
                      <a:pPr marL="71755" marR="71755" indent="127000" algn="ctr">
                        <a:lnSpc>
                          <a:spcPct val="100000"/>
                        </a:lnSpc>
                        <a:spcAft>
                          <a:spcPts val="0"/>
                        </a:spcAft>
                      </a:pPr>
                      <a:r>
                        <a:rPr lang="zh-CN" sz="1400" dirty="0">
                          <a:effectLst/>
                        </a:rPr>
                        <a:t>特点</a:t>
                      </a:r>
                      <a:endParaRPr lang="zh-CN" sz="1400" dirty="0">
                        <a:effectLst/>
                        <a:latin typeface="Times New Roman"/>
                        <a:ea typeface="宋体"/>
                      </a:endParaRPr>
                    </a:p>
                  </a:txBody>
                  <a:tcPr marL="68580" marR="68580" marT="0" marB="0" vert="eaVert"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数据管理者</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用户（程序员）</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文件系统</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数据库管理系统</a:t>
                      </a:r>
                    </a:p>
                  </a:txBody>
                  <a:tcPr marL="68580" marR="68580" marT="0" marB="0" anchor="ctr"/>
                </a:tc>
                <a:extLst>
                  <a:ext uri="{0D108BD9-81ED-4DB2-BD59-A6C34878D82A}">
                    <a16:rowId xmlns:a16="http://schemas.microsoft.com/office/drawing/2014/main" val="10004"/>
                  </a:ext>
                </a:extLst>
              </a:tr>
              <a:tr h="418136">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数据面向的对象</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某一应用程序</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某一应用</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现实世界（部门、企业、跨国组织等）</a:t>
                      </a:r>
                    </a:p>
                  </a:txBody>
                  <a:tcPr marL="68580" marR="68580" marT="0" marB="0" anchor="ctr"/>
                </a:tc>
                <a:extLst>
                  <a:ext uri="{0D108BD9-81ED-4DB2-BD59-A6C34878D82A}">
                    <a16:rowId xmlns:a16="http://schemas.microsoft.com/office/drawing/2014/main" val="10005"/>
                  </a:ext>
                </a:extLst>
              </a:tr>
              <a:tr h="418136">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数据的共享性</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无共享、冗余度极大</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共享性差、冗余度大</a:t>
                      </a:r>
                    </a:p>
                  </a:txBody>
                  <a:tcPr marL="68580" marR="68580" marT="0" marB="0" anchor="ctr"/>
                </a:tc>
                <a:tc>
                  <a:txBody>
                    <a:bodyPr/>
                    <a:lstStyle/>
                    <a:p>
                      <a:pPr marL="0" indent="0" algn="just">
                        <a:lnSpc>
                          <a:spcPct val="100000"/>
                        </a:lnSpc>
                        <a:spcAft>
                          <a:spcPts val="0"/>
                        </a:spcAft>
                      </a:pPr>
                      <a:r>
                        <a:rPr lang="zh-CN" sz="1400" kern="1200" dirty="0">
                          <a:solidFill>
                            <a:schemeClr val="dk1"/>
                          </a:solidFill>
                          <a:effectLst/>
                          <a:latin typeface="+mn-lt"/>
                          <a:ea typeface="+mn-ea"/>
                          <a:cs typeface="+mn-cs"/>
                        </a:rPr>
                        <a:t>共享性高、冗余度小</a:t>
                      </a:r>
                    </a:p>
                  </a:txBody>
                  <a:tcPr marL="68580" marR="68580" marT="0" marB="0" anchor="ctr"/>
                </a:tc>
                <a:extLst>
                  <a:ext uri="{0D108BD9-81ED-4DB2-BD59-A6C34878D82A}">
                    <a16:rowId xmlns:a16="http://schemas.microsoft.com/office/drawing/2014/main" val="10006"/>
                  </a:ext>
                </a:extLst>
              </a:tr>
              <a:tr h="418136">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数据的独立性</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不独立，完全依赖于程序</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独立性差</a:t>
                      </a:r>
                    </a:p>
                  </a:txBody>
                  <a:tcPr marL="68580" marR="68580" marT="0" marB="0" anchor="ctr"/>
                </a:tc>
                <a:tc>
                  <a:txBody>
                    <a:bodyPr/>
                    <a:lstStyle/>
                    <a:p>
                      <a:pPr marL="0" indent="0" algn="just">
                        <a:lnSpc>
                          <a:spcPct val="100000"/>
                        </a:lnSpc>
                        <a:spcAft>
                          <a:spcPts val="0"/>
                        </a:spcAft>
                      </a:pPr>
                      <a:r>
                        <a:rPr lang="zh-CN" sz="1400" kern="1200" dirty="0">
                          <a:solidFill>
                            <a:schemeClr val="dk1"/>
                          </a:solidFill>
                          <a:effectLst/>
                          <a:latin typeface="+mn-lt"/>
                          <a:ea typeface="+mn-ea"/>
                          <a:cs typeface="+mn-cs"/>
                        </a:rPr>
                        <a:t>具有高度的物理独立性和一定的逻辑独立性</a:t>
                      </a:r>
                    </a:p>
                  </a:txBody>
                  <a:tcPr marL="68580" marR="68580" marT="0" marB="0" anchor="ctr"/>
                </a:tc>
                <a:extLst>
                  <a:ext uri="{0D108BD9-81ED-4DB2-BD59-A6C34878D82A}">
                    <a16:rowId xmlns:a16="http://schemas.microsoft.com/office/drawing/2014/main" val="10007"/>
                  </a:ext>
                </a:extLst>
              </a:tr>
              <a:tr h="418136">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数据的结构化</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无结构</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记录内部有结构、整体无结构</a:t>
                      </a:r>
                    </a:p>
                  </a:txBody>
                  <a:tcPr marL="68580" marR="68580" marT="0" marB="0" anchor="ctr"/>
                </a:tc>
                <a:tc>
                  <a:txBody>
                    <a:bodyPr/>
                    <a:lstStyle/>
                    <a:p>
                      <a:pPr marL="0" indent="0" algn="just">
                        <a:lnSpc>
                          <a:spcPct val="100000"/>
                        </a:lnSpc>
                        <a:spcAft>
                          <a:spcPts val="0"/>
                        </a:spcAft>
                      </a:pPr>
                      <a:r>
                        <a:rPr lang="zh-CN" sz="1400" kern="1200" dirty="0">
                          <a:solidFill>
                            <a:schemeClr val="dk1"/>
                          </a:solidFill>
                          <a:effectLst/>
                          <a:latin typeface="+mn-lt"/>
                          <a:ea typeface="+mn-ea"/>
                          <a:cs typeface="+mn-cs"/>
                        </a:rPr>
                        <a:t>整体结构化、用数据模型描述</a:t>
                      </a:r>
                    </a:p>
                  </a:txBody>
                  <a:tcPr marL="68580" marR="68580" marT="0" marB="0" anchor="ctr"/>
                </a:tc>
                <a:extLst>
                  <a:ext uri="{0D108BD9-81ED-4DB2-BD59-A6C34878D82A}">
                    <a16:rowId xmlns:a16="http://schemas.microsoft.com/office/drawing/2014/main" val="10008"/>
                  </a:ext>
                </a:extLst>
              </a:tr>
              <a:tr h="636578">
                <a:tc vMerge="1">
                  <a:txBody>
                    <a:bodyPr/>
                    <a:lstStyle/>
                    <a:p>
                      <a:endParaRPr lang="zh-CN" altLang="en-US"/>
                    </a:p>
                  </a:txBody>
                  <a:tcPr/>
                </a:tc>
                <a:tc>
                  <a:txBody>
                    <a:bodyPr/>
                    <a:lstStyle/>
                    <a:p>
                      <a:pPr marL="0" indent="0" algn="just" defTabSz="914400" rtl="0" eaLnBrk="1" latinLnBrk="0" hangingPunct="1">
                        <a:lnSpc>
                          <a:spcPct val="100000"/>
                        </a:lnSpc>
                        <a:spcAft>
                          <a:spcPts val="0"/>
                        </a:spcAft>
                      </a:pPr>
                      <a:r>
                        <a:rPr lang="zh-CN" altLang="en-US" sz="1400" kern="1200">
                          <a:solidFill>
                            <a:schemeClr val="dk1"/>
                          </a:solidFill>
                          <a:effectLst/>
                          <a:latin typeface="+mn-lt"/>
                          <a:ea typeface="+mn-ea"/>
                          <a:cs typeface="+mn-cs"/>
                        </a:rPr>
                        <a:t>数据控制能力</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应用程序自己控制</a:t>
                      </a:r>
                    </a:p>
                  </a:txBody>
                  <a:tcPr marL="68580" marR="68580" marT="0" marB="0" anchor="ctr"/>
                </a:tc>
                <a:tc>
                  <a:txBody>
                    <a:bodyPr/>
                    <a:lstStyle/>
                    <a:p>
                      <a:pPr marL="0" indent="0" algn="just" defTabSz="914400" rtl="0" eaLnBrk="1" latinLnBrk="0" hangingPunct="1">
                        <a:lnSpc>
                          <a:spcPct val="100000"/>
                        </a:lnSpc>
                        <a:spcAft>
                          <a:spcPts val="0"/>
                        </a:spcAft>
                      </a:pPr>
                      <a:r>
                        <a:rPr lang="zh-CN" altLang="en-US" sz="1400" kern="1200" dirty="0">
                          <a:solidFill>
                            <a:schemeClr val="dk1"/>
                          </a:solidFill>
                          <a:effectLst/>
                          <a:latin typeface="+mn-lt"/>
                          <a:ea typeface="+mn-ea"/>
                          <a:cs typeface="+mn-cs"/>
                        </a:rPr>
                        <a:t>应用程序自己控制</a:t>
                      </a:r>
                    </a:p>
                  </a:txBody>
                  <a:tcPr marL="68580" marR="68580" marT="0" marB="0" anchor="ctr"/>
                </a:tc>
                <a:tc>
                  <a:txBody>
                    <a:bodyPr/>
                    <a:lstStyle/>
                    <a:p>
                      <a:pPr marL="0" indent="0" algn="just">
                        <a:lnSpc>
                          <a:spcPct val="100000"/>
                        </a:lnSpc>
                        <a:spcAft>
                          <a:spcPts val="0"/>
                        </a:spcAft>
                      </a:pPr>
                      <a:r>
                        <a:rPr lang="zh-CN" sz="1400" kern="1200" dirty="0">
                          <a:solidFill>
                            <a:schemeClr val="dk1"/>
                          </a:solidFill>
                          <a:effectLst/>
                          <a:latin typeface="+mn-lt"/>
                          <a:ea typeface="+mn-ea"/>
                          <a:cs typeface="+mn-cs"/>
                        </a:rPr>
                        <a:t>数据库管理系统提供数据的安全性、完整性、并发控制和恢复能力</a:t>
                      </a:r>
                    </a:p>
                  </a:txBody>
                  <a:tcPr marL="68580" marR="68580" marT="0" marB="0" anchor="ctr"/>
                </a:tc>
                <a:extLst>
                  <a:ext uri="{0D108BD9-81ED-4DB2-BD59-A6C34878D82A}">
                    <a16:rowId xmlns:a16="http://schemas.microsoft.com/office/drawing/2014/main" val="10009"/>
                  </a:ext>
                </a:extLst>
              </a:tr>
            </a:tbl>
          </a:graphicData>
        </a:graphic>
      </p:graphicFrame>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3.5.1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发展历程</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1818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zh-CN" sz="2400" dirty="0"/>
              <a:t>数据库（</a:t>
            </a:r>
            <a:r>
              <a:rPr lang="en-US" altLang="zh-CN" sz="2400" dirty="0" err="1"/>
              <a:t>DataBase</a:t>
            </a:r>
            <a:r>
              <a:rPr lang="zh-CN" altLang="zh-CN" sz="2400" dirty="0"/>
              <a:t>，</a:t>
            </a:r>
            <a:r>
              <a:rPr lang="en-US" altLang="zh-CN" sz="2400" dirty="0"/>
              <a:t>DB</a:t>
            </a:r>
            <a:r>
              <a:rPr lang="zh-CN" altLang="zh-CN" sz="2400" dirty="0"/>
              <a:t>），顾名思义，是数据的仓库，是储存在计算机内有组织可共享的大量数据的集合。</a:t>
            </a:r>
            <a:endParaRPr lang="en-US" altLang="zh-CN" sz="2400" dirty="0"/>
          </a:p>
          <a:p>
            <a:r>
              <a:rPr lang="zh-CN" altLang="zh-CN" sz="2400" dirty="0"/>
              <a:t>数据库中的数据按一定的数据模型组织、描述和存储，数据库中的数据不再针对一个特定的应用，而是面向全组织，具有较小的冗余、较高的数据独立性、共享性好，实现了对数据的统一管理。</a:t>
            </a:r>
          </a:p>
          <a:p>
            <a:r>
              <a:rPr lang="zh-CN" altLang="zh-CN" sz="2400" dirty="0"/>
              <a:t>对于大量的数据，使用数据库进行存储和管理，比使用文件来存储和管理更具优势。</a:t>
            </a:r>
          </a:p>
          <a:p>
            <a:endParaRPr lang="zh-CN" altLang="en-US" sz="2000"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3.5.2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定义</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433829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spcBef>
                <a:spcPts val="1200"/>
              </a:spcBef>
            </a:pPr>
            <a:r>
              <a:rPr lang="zh-CN" altLang="zh-CN" sz="2400" dirty="0"/>
              <a:t>数据库管理系统</a:t>
            </a:r>
            <a:r>
              <a:rPr lang="zh-CN" altLang="en-US" sz="2400" dirty="0"/>
              <a:t>（</a:t>
            </a:r>
            <a:r>
              <a:rPr lang="en-US" altLang="zh-CN" sz="2400" dirty="0" err="1"/>
              <a:t>DataBase</a:t>
            </a:r>
            <a:r>
              <a:rPr lang="en-US" altLang="zh-CN" sz="2400" dirty="0"/>
              <a:t> Management System</a:t>
            </a:r>
            <a:r>
              <a:rPr lang="zh-CN" altLang="zh-CN" sz="2400" dirty="0"/>
              <a:t>，</a:t>
            </a:r>
            <a:r>
              <a:rPr lang="en-US" altLang="zh-CN" sz="2400" dirty="0"/>
              <a:t>DBMS</a:t>
            </a:r>
            <a:r>
              <a:rPr lang="zh-CN" altLang="en-US" sz="2400" dirty="0"/>
              <a:t>）：</a:t>
            </a:r>
            <a:r>
              <a:rPr lang="zh-CN" altLang="zh-CN" sz="2400" dirty="0"/>
              <a:t>在操作系统支持下的操纵和管理数据库的系统软件，用于建立、使用和维护数据库。</a:t>
            </a:r>
            <a:endParaRPr lang="en-US" altLang="zh-CN" sz="2400" dirty="0"/>
          </a:p>
          <a:p>
            <a:pPr>
              <a:spcBef>
                <a:spcPts val="1200"/>
              </a:spcBef>
            </a:pPr>
            <a:r>
              <a:rPr lang="en-US" altLang="zh-CN" sz="2400" dirty="0"/>
              <a:t>DBMS</a:t>
            </a:r>
            <a:r>
              <a:rPr lang="zh-CN" altLang="zh-CN" sz="2400" dirty="0"/>
              <a:t>对数据库进行统一的管理和控制，以保证数据库的安全性和完整性。</a:t>
            </a:r>
            <a:endParaRPr lang="en-US" altLang="zh-CN" sz="2400" dirty="0"/>
          </a:p>
          <a:p>
            <a:pPr>
              <a:spcBef>
                <a:spcPts val="1200"/>
              </a:spcBef>
            </a:pPr>
            <a:r>
              <a:rPr lang="zh-CN" altLang="zh-CN" sz="2400" dirty="0"/>
              <a:t>用户</a:t>
            </a:r>
            <a:r>
              <a:rPr lang="en-US" altLang="zh-CN" sz="2400" dirty="0"/>
              <a:t>DBMS</a:t>
            </a:r>
            <a:r>
              <a:rPr lang="zh-CN" altLang="zh-CN" sz="2400" dirty="0"/>
              <a:t>通过访问数据库中的数据，数据库管理员也通过</a:t>
            </a:r>
            <a:r>
              <a:rPr lang="en-US" altLang="zh-CN" sz="2400" dirty="0"/>
              <a:t>DBMS</a:t>
            </a:r>
            <a:r>
              <a:rPr lang="zh-CN" altLang="zh-CN" sz="2400" dirty="0"/>
              <a:t>进行数据库的维护工作。</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3.5.2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定义</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62503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a:t>
            </a:r>
            <a:endParaRPr lang="en-US" altLang="zh-CN" sz="3600" b="1" kern="0" dirty="0">
              <a:solidFill>
                <a:srgbClr val="FFFFFF"/>
              </a:solidFill>
              <a:ea typeface="宋体" pitchFamily="2" charset="-122"/>
            </a:endParaRPr>
          </a:p>
        </p:txBody>
      </p:sp>
      <p:pic>
        <p:nvPicPr>
          <p:cNvPr id="3" name="Picture 2" descr="yj00"/>
          <p:cNvPicPr>
            <a:picLocks noChangeAspect="1" noChangeArrowheads="1"/>
          </p:cNvPicPr>
          <p:nvPr/>
        </p:nvPicPr>
        <p:blipFill>
          <a:blip r:embed="rId2" cstate="print"/>
          <a:srcRect/>
          <a:stretch>
            <a:fillRect/>
          </a:stretch>
        </p:blipFill>
        <p:spPr bwMode="auto">
          <a:xfrm>
            <a:off x="2123728" y="987575"/>
            <a:ext cx="5065762" cy="3752400"/>
          </a:xfrm>
          <a:prstGeom prst="rect">
            <a:avLst/>
          </a:prstGeom>
          <a:noFill/>
          <a:ln w="9525">
            <a:noFill/>
            <a:miter lim="800000"/>
            <a:headEnd/>
            <a:tailEnd/>
          </a:ln>
        </p:spPr>
      </p:pic>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a:spcBef>
                <a:spcPts val="1200"/>
              </a:spcBef>
            </a:pPr>
            <a:r>
              <a:rPr lang="zh-CN" altLang="zh-CN" sz="2400" dirty="0"/>
              <a:t>数据的定义</a:t>
            </a:r>
            <a:endParaRPr lang="en-US" altLang="zh-CN" sz="2400" dirty="0"/>
          </a:p>
          <a:p>
            <a:pPr>
              <a:spcBef>
                <a:spcPts val="1200"/>
              </a:spcBef>
            </a:pPr>
            <a:r>
              <a:rPr lang="zh-CN" altLang="zh-CN" sz="2400" dirty="0"/>
              <a:t>数据的组织、存储和管理</a:t>
            </a:r>
          </a:p>
          <a:p>
            <a:pPr>
              <a:spcBef>
                <a:spcPts val="1200"/>
              </a:spcBef>
            </a:pPr>
            <a:r>
              <a:rPr lang="zh-CN" altLang="zh-CN" sz="2400" dirty="0"/>
              <a:t>数据的操纵</a:t>
            </a:r>
          </a:p>
          <a:p>
            <a:pPr>
              <a:spcBef>
                <a:spcPts val="1200"/>
              </a:spcBef>
            </a:pPr>
            <a:r>
              <a:rPr lang="zh-CN" altLang="zh-CN" sz="2400" dirty="0"/>
              <a:t>数据库的建立</a:t>
            </a:r>
          </a:p>
          <a:p>
            <a:pPr>
              <a:spcBef>
                <a:spcPts val="1200"/>
              </a:spcBef>
            </a:pPr>
            <a:r>
              <a:rPr lang="zh-CN" altLang="zh-CN" sz="2400" dirty="0"/>
              <a:t>数据库的事务运行管理</a:t>
            </a:r>
            <a:endParaRPr lang="en-US" altLang="zh-CN" sz="2400" dirty="0"/>
          </a:p>
          <a:p>
            <a:pPr>
              <a:spcBef>
                <a:spcPts val="1200"/>
              </a:spcBef>
            </a:pPr>
            <a:r>
              <a:rPr lang="zh-CN" altLang="zh-CN" sz="2400" dirty="0"/>
              <a:t>数据库的维护</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3.5.2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功能</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207816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rmAutofit/>
          </a:bodyPr>
          <a:lstStyle/>
          <a:p>
            <a:pPr>
              <a:spcBef>
                <a:spcPts val="1200"/>
              </a:spcBef>
            </a:pPr>
            <a:r>
              <a:rPr lang="zh-CN" altLang="zh-CN" sz="2400" dirty="0"/>
              <a:t>数据模型是现实世界数据特征的抽象，用来描述数据、组织数据和对数据进行操作。</a:t>
            </a:r>
            <a:endParaRPr lang="en-US" altLang="zh-CN" sz="2400" dirty="0"/>
          </a:p>
          <a:p>
            <a:pPr>
              <a:spcBef>
                <a:spcPts val="1200"/>
              </a:spcBef>
            </a:pPr>
            <a:r>
              <a:rPr lang="zh-CN" altLang="zh-CN" sz="2400" dirty="0"/>
              <a:t>数据模型是数据库系统的核心和基础，是</a:t>
            </a:r>
            <a:r>
              <a:rPr lang="zh-CN" altLang="en-US" sz="2400" dirty="0"/>
              <a:t>数据库系统</a:t>
            </a:r>
            <a:r>
              <a:rPr lang="zh-CN" altLang="zh-CN" sz="2400" dirty="0"/>
              <a:t>中用以提供信息表示和操作手段的形式构架。</a:t>
            </a:r>
            <a:endParaRPr lang="en-US" altLang="zh-CN" sz="2400" dirty="0"/>
          </a:p>
          <a:p>
            <a:pPr>
              <a:spcBef>
                <a:spcPts val="1200"/>
              </a:spcBef>
            </a:pPr>
            <a:r>
              <a:rPr lang="zh-CN" altLang="zh-CN" sz="2400" dirty="0"/>
              <a:t>各种数据库管理系统均是基于某种数据模型或者说是支持某种数据模型的。</a:t>
            </a:r>
            <a:endParaRPr lang="en-US" altLang="zh-CN" sz="20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数据模型</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64833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rmAutofit fontScale="92500" lnSpcReduction="10000"/>
          </a:bodyPr>
          <a:lstStyle/>
          <a:p>
            <a:r>
              <a:rPr lang="zh-CN" altLang="zh-CN" sz="2400" dirty="0"/>
              <a:t>在数据库系统中，人们通常按其数据结构的类型来命名数据模型</a:t>
            </a:r>
            <a:endParaRPr lang="en-US" altLang="zh-CN" sz="2400" dirty="0"/>
          </a:p>
          <a:p>
            <a:pPr lvl="1"/>
            <a:r>
              <a:rPr lang="zh-CN" altLang="zh-CN" sz="2000" dirty="0"/>
              <a:t>层次结构</a:t>
            </a:r>
            <a:r>
              <a:rPr lang="zh-CN" altLang="en-US" sz="2000" dirty="0"/>
              <a:t>：</a:t>
            </a:r>
            <a:r>
              <a:rPr lang="zh-CN" altLang="zh-CN" sz="2000" dirty="0"/>
              <a:t>对应的数据模型称为层次模型</a:t>
            </a:r>
            <a:endParaRPr lang="en-US" altLang="zh-CN" sz="2000" dirty="0"/>
          </a:p>
          <a:p>
            <a:pPr lvl="1"/>
            <a:r>
              <a:rPr lang="zh-CN" altLang="zh-CN" sz="2000" dirty="0"/>
              <a:t>网状结构</a:t>
            </a:r>
            <a:r>
              <a:rPr lang="zh-CN" altLang="en-US" sz="2000" dirty="0"/>
              <a:t>：</a:t>
            </a:r>
            <a:r>
              <a:rPr lang="zh-CN" altLang="zh-CN" sz="2000" dirty="0"/>
              <a:t>对应的数据模型称为网状模型</a:t>
            </a:r>
            <a:endParaRPr lang="en-US" altLang="zh-CN" sz="2000" dirty="0"/>
          </a:p>
          <a:p>
            <a:pPr lvl="1"/>
            <a:r>
              <a:rPr lang="zh-CN" altLang="zh-CN" sz="2000" dirty="0"/>
              <a:t>关系结构</a:t>
            </a:r>
            <a:r>
              <a:rPr lang="zh-CN" altLang="en-US" sz="2000" dirty="0"/>
              <a:t>：</a:t>
            </a:r>
            <a:r>
              <a:rPr lang="zh-CN" altLang="zh-CN" sz="2000" dirty="0"/>
              <a:t>对应的数据模型称为关系模型</a:t>
            </a:r>
            <a:endParaRPr lang="en-US" altLang="zh-CN" sz="2000" dirty="0"/>
          </a:p>
          <a:p>
            <a:r>
              <a:rPr lang="zh-CN" altLang="zh-CN" sz="2400" dirty="0"/>
              <a:t>层次模型和网状模型采用格式化的结构，在这类结构中实体用记录型表示，而记录型抽象为图的顶点。记录型之间的联系抽象为顶点间的连接弧。树形图的数据模型为层次模型；网状图的数据模型为网状模型。</a:t>
            </a:r>
            <a:endParaRPr lang="en-US" altLang="zh-CN" sz="2400" dirty="0"/>
          </a:p>
          <a:p>
            <a:r>
              <a:rPr lang="zh-CN" altLang="zh-CN" sz="2400" dirty="0"/>
              <a:t>关系模型为非格式化的结构，用单一的</a:t>
            </a:r>
            <a:r>
              <a:rPr lang="zh-CN" altLang="en-US" sz="2400" dirty="0"/>
              <a:t>二维表</a:t>
            </a:r>
            <a:r>
              <a:rPr lang="zh-CN" altLang="zh-CN" sz="2400" dirty="0"/>
              <a:t>的结构表示实体及实体之间的联系。满足一定条件的二维表，称为一个关系。</a:t>
            </a:r>
            <a:endParaRPr lang="en-US" altLang="zh-CN" sz="20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数据模型</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743738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568952" cy="3394472"/>
          </a:xfrm>
        </p:spPr>
        <p:txBody>
          <a:bodyPr>
            <a:normAutofit/>
          </a:bodyPr>
          <a:lstStyle/>
          <a:p>
            <a:pPr lvl="0">
              <a:spcBef>
                <a:spcPts val="1200"/>
              </a:spcBef>
            </a:pPr>
            <a:r>
              <a:rPr lang="zh-CN" altLang="zh-CN" sz="2400" dirty="0"/>
              <a:t>表中的每一列必须是不可分的基本数据项</a:t>
            </a:r>
          </a:p>
          <a:p>
            <a:pPr lvl="0">
              <a:spcBef>
                <a:spcPts val="1200"/>
              </a:spcBef>
            </a:pPr>
            <a:r>
              <a:rPr lang="zh-CN" altLang="zh-CN" sz="2400" dirty="0"/>
              <a:t>表中的每一列必须具有相同的数据类型</a:t>
            </a:r>
          </a:p>
          <a:p>
            <a:pPr lvl="0">
              <a:spcBef>
                <a:spcPts val="1200"/>
              </a:spcBef>
            </a:pPr>
            <a:r>
              <a:rPr lang="zh-CN" altLang="zh-CN" sz="2400" dirty="0"/>
              <a:t>表中的每一列的名字必须是唯一的</a:t>
            </a:r>
          </a:p>
          <a:p>
            <a:pPr lvl="0">
              <a:spcBef>
                <a:spcPts val="1200"/>
              </a:spcBef>
            </a:pPr>
            <a:r>
              <a:rPr lang="zh-CN" altLang="zh-CN" sz="2400" dirty="0"/>
              <a:t>表中不能有内容完全相同的行</a:t>
            </a:r>
          </a:p>
          <a:p>
            <a:pPr>
              <a:spcBef>
                <a:spcPts val="1200"/>
              </a:spcBef>
            </a:pPr>
            <a:r>
              <a:rPr lang="zh-CN" altLang="zh-CN" sz="2400" dirty="0"/>
              <a:t>行的顺序和列的顺序不影响表格中数据所表示的信息的含义</a:t>
            </a:r>
            <a:endParaRPr lang="en-US" altLang="zh-CN" sz="20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二维表</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884866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7552288"/>
              </p:ext>
            </p:extLst>
          </p:nvPr>
        </p:nvGraphicFramePr>
        <p:xfrm>
          <a:off x="872597" y="1779662"/>
          <a:ext cx="8064896" cy="2304257"/>
        </p:xfrm>
        <a:graphic>
          <a:graphicData uri="http://schemas.openxmlformats.org/drawingml/2006/table">
            <a:tbl>
              <a:tblPr firstRow="1" firstCol="1" bandRow="1">
                <a:tableStyleId>{5C22544A-7EE6-4342-B048-85BDC9FD1C3A}</a:tableStyleId>
              </a:tblPr>
              <a:tblGrid>
                <a:gridCol w="1656184">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648072">
                  <a:extLst>
                    <a:ext uri="{9D8B030D-6E8A-4147-A177-3AD203B41FA5}">
                      <a16:colId xmlns:a16="http://schemas.microsoft.com/office/drawing/2014/main" val="20005"/>
                    </a:ext>
                  </a:extLst>
                </a:gridCol>
                <a:gridCol w="1320808">
                  <a:extLst>
                    <a:ext uri="{9D8B030D-6E8A-4147-A177-3AD203B41FA5}">
                      <a16:colId xmlns:a16="http://schemas.microsoft.com/office/drawing/2014/main" val="20006"/>
                    </a:ext>
                  </a:extLst>
                </a:gridCol>
                <a:gridCol w="911440">
                  <a:extLst>
                    <a:ext uri="{9D8B030D-6E8A-4147-A177-3AD203B41FA5}">
                      <a16:colId xmlns:a16="http://schemas.microsoft.com/office/drawing/2014/main" val="20007"/>
                    </a:ext>
                  </a:extLst>
                </a:gridCol>
              </a:tblGrid>
              <a:tr h="459257">
                <a:tc>
                  <a:txBody>
                    <a:bodyPr/>
                    <a:lstStyle/>
                    <a:p>
                      <a:pPr indent="127000" algn="just">
                        <a:lnSpc>
                          <a:spcPts val="1560"/>
                        </a:lnSpc>
                        <a:spcAft>
                          <a:spcPts val="0"/>
                        </a:spcAft>
                      </a:pPr>
                      <a:r>
                        <a:rPr lang="zh-CN" sz="1400" dirty="0">
                          <a:effectLst/>
                        </a:rPr>
                        <a:t>学号</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姓名</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性别</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出生年月</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专业</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年级</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电话</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生源地</a:t>
                      </a:r>
                      <a:endParaRPr lang="zh-CN" sz="18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461250">
                <a:tc>
                  <a:txBody>
                    <a:bodyPr/>
                    <a:lstStyle/>
                    <a:p>
                      <a:pPr indent="127000" algn="just">
                        <a:lnSpc>
                          <a:spcPts val="1560"/>
                        </a:lnSpc>
                        <a:spcAft>
                          <a:spcPts val="0"/>
                        </a:spcAft>
                      </a:pPr>
                      <a:r>
                        <a:rPr lang="en-US" sz="1400" dirty="0">
                          <a:effectLst/>
                        </a:rPr>
                        <a:t>2013327110051</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黄蓉</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女</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a:effectLst/>
                        </a:rPr>
                        <a:t>1989-1-3</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会计</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a:effectLst/>
                        </a:rPr>
                        <a:t>2013</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a:effectLst/>
                        </a:rPr>
                        <a:t>13312345678</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上海</a:t>
                      </a:r>
                      <a:endParaRPr lang="zh-CN" sz="18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461250">
                <a:tc>
                  <a:txBody>
                    <a:bodyPr/>
                    <a:lstStyle/>
                    <a:p>
                      <a:pPr indent="127000" algn="just">
                        <a:lnSpc>
                          <a:spcPts val="1560"/>
                        </a:lnSpc>
                        <a:spcAft>
                          <a:spcPts val="0"/>
                        </a:spcAft>
                      </a:pPr>
                      <a:r>
                        <a:rPr lang="en-US" sz="1400">
                          <a:effectLst/>
                        </a:rPr>
                        <a:t>2013327120051</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郭靖</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男</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1988-9-5</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国贸</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2013</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a:effectLst/>
                        </a:rPr>
                        <a:t>13301234567</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北京</a:t>
                      </a:r>
                      <a:endParaRPr lang="zh-CN" sz="18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461250">
                <a:tc>
                  <a:txBody>
                    <a:bodyPr/>
                    <a:lstStyle/>
                    <a:p>
                      <a:pPr indent="127000" algn="just">
                        <a:lnSpc>
                          <a:spcPts val="1560"/>
                        </a:lnSpc>
                        <a:spcAft>
                          <a:spcPts val="0"/>
                        </a:spcAft>
                      </a:pPr>
                      <a:r>
                        <a:rPr lang="en-US" sz="1400">
                          <a:effectLst/>
                        </a:rPr>
                        <a:t>2013327110002</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张无忌</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男</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1989-11-1</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会计</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2013</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13323456781</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杭州</a:t>
                      </a:r>
                      <a:endParaRPr lang="zh-CN" sz="1800" dirty="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461250">
                <a:tc>
                  <a:txBody>
                    <a:bodyPr/>
                    <a:lstStyle/>
                    <a:p>
                      <a:pPr indent="127000" algn="just">
                        <a:lnSpc>
                          <a:spcPts val="1560"/>
                        </a:lnSpc>
                        <a:spcAft>
                          <a:spcPts val="0"/>
                        </a:spcAft>
                      </a:pPr>
                      <a:r>
                        <a:rPr lang="en-US" sz="1400">
                          <a:effectLst/>
                        </a:rPr>
                        <a:t>2014127110001</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周芷若</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女</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1989-12-25</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a:effectLst/>
                        </a:rPr>
                        <a:t>计算机</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a:effectLst/>
                        </a:rPr>
                        <a:t>2014</a:t>
                      </a:r>
                      <a:endParaRPr lang="zh-CN" sz="180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400" dirty="0">
                          <a:effectLst/>
                        </a:rPr>
                        <a:t>13334567812</a:t>
                      </a:r>
                      <a:endParaRPr lang="zh-CN" sz="18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400" dirty="0">
                          <a:effectLst/>
                        </a:rPr>
                        <a:t>广州</a:t>
                      </a:r>
                      <a:endParaRPr lang="zh-CN" sz="1800" dirty="0">
                        <a:effectLst/>
                        <a:latin typeface="Times New Roman"/>
                        <a:ea typeface="宋体"/>
                      </a:endParaRPr>
                    </a:p>
                  </a:txBody>
                  <a:tcPr marL="68580" marR="68580" marT="0" marB="0" anchor="ctr"/>
                </a:tc>
                <a:extLst>
                  <a:ext uri="{0D108BD9-81ED-4DB2-BD59-A6C34878D82A}">
                    <a16:rowId xmlns:a16="http://schemas.microsoft.com/office/drawing/2014/main" val="10004"/>
                  </a:ext>
                </a:extLst>
              </a:tr>
            </a:tbl>
          </a:graphicData>
        </a:graphic>
      </p:graphicFrame>
      <p:sp>
        <p:nvSpPr>
          <p:cNvPr id="9" name="下箭头 8"/>
          <p:cNvSpPr/>
          <p:nvPr/>
        </p:nvSpPr>
        <p:spPr>
          <a:xfrm>
            <a:off x="1536016" y="1059581"/>
            <a:ext cx="515704" cy="8410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字段</a:t>
            </a:r>
          </a:p>
        </p:txBody>
      </p:sp>
      <p:sp>
        <p:nvSpPr>
          <p:cNvPr id="10" name="右箭头 9"/>
          <p:cNvSpPr/>
          <p:nvPr/>
        </p:nvSpPr>
        <p:spPr>
          <a:xfrm>
            <a:off x="8501" y="2247714"/>
            <a:ext cx="864096" cy="46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记录</a:t>
            </a:r>
          </a:p>
        </p:txBody>
      </p:sp>
      <p:sp>
        <p:nvSpPr>
          <p:cNvPr id="12"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二维表</a:t>
            </a:r>
            <a:endParaRPr lang="en-US" altLang="zh-CN" sz="2800" b="1" kern="0" dirty="0">
              <a:solidFill>
                <a:srgbClr val="FFFF00"/>
              </a:solidFill>
              <a:ea typeface="宋体" pitchFamily="2" charset="-122"/>
            </a:endParaRPr>
          </a:p>
        </p:txBody>
      </p:sp>
      <p:sp>
        <p:nvSpPr>
          <p:cNvPr id="1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916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568952" cy="3394472"/>
          </a:xfrm>
        </p:spPr>
        <p:txBody>
          <a:bodyPr>
            <a:normAutofit/>
          </a:bodyPr>
          <a:lstStyle/>
          <a:p>
            <a:pPr lvl="0">
              <a:lnSpc>
                <a:spcPct val="150000"/>
              </a:lnSpc>
            </a:pPr>
            <a:r>
              <a:rPr lang="zh-CN" altLang="zh-CN" sz="2400" dirty="0"/>
              <a:t>选择</a:t>
            </a:r>
            <a:r>
              <a:rPr lang="zh-CN" altLang="en-US" sz="2400" dirty="0"/>
              <a:t>：</a:t>
            </a:r>
            <a:r>
              <a:rPr lang="zh-CN" altLang="zh-CN" sz="2400" dirty="0"/>
              <a:t>在一定条件下在指定的条件中选取若干条记录</a:t>
            </a:r>
            <a:r>
              <a:rPr lang="zh-CN" altLang="en-US" sz="2400" dirty="0"/>
              <a:t>。</a:t>
            </a:r>
            <a:endParaRPr lang="en-US" altLang="zh-CN" sz="2400" dirty="0"/>
          </a:p>
          <a:p>
            <a:pPr lvl="0">
              <a:lnSpc>
                <a:spcPct val="150000"/>
              </a:lnSpc>
            </a:pPr>
            <a:r>
              <a:rPr lang="zh-CN" altLang="zh-CN" sz="2400" dirty="0"/>
              <a:t>投影</a:t>
            </a:r>
            <a:r>
              <a:rPr lang="zh-CN" altLang="en-US" sz="2400" dirty="0"/>
              <a:t>：</a:t>
            </a:r>
            <a:r>
              <a:rPr lang="zh-CN" altLang="zh-CN" sz="2400" dirty="0"/>
              <a:t>在指定的关系中选取若干个字段</a:t>
            </a:r>
            <a:r>
              <a:rPr lang="zh-CN" altLang="en-US" sz="2400" dirty="0"/>
              <a:t>。</a:t>
            </a:r>
            <a:endParaRPr lang="en-US" altLang="zh-CN" sz="2400" dirty="0"/>
          </a:p>
          <a:p>
            <a:pPr lvl="0">
              <a:lnSpc>
                <a:spcPct val="150000"/>
              </a:lnSpc>
            </a:pPr>
            <a:r>
              <a:rPr lang="zh-CN" altLang="zh-CN" sz="2400" dirty="0"/>
              <a:t>连接</a:t>
            </a:r>
            <a:r>
              <a:rPr lang="zh-CN" altLang="en-US" sz="2400" dirty="0"/>
              <a:t>：</a:t>
            </a:r>
            <a:r>
              <a:rPr lang="zh-CN" altLang="zh-CN" sz="2400" dirty="0"/>
              <a:t>按一定条件将若各个关系的记录进行连接</a:t>
            </a:r>
            <a:r>
              <a:rPr lang="zh-CN" altLang="en-US" sz="2400" dirty="0"/>
              <a:t>。</a:t>
            </a:r>
            <a:endParaRPr lang="en-US" altLang="zh-CN" sz="2400" dirty="0"/>
          </a:p>
          <a:p>
            <a:pPr lvl="0">
              <a:lnSpc>
                <a:spcPct val="150000"/>
              </a:lnSpc>
            </a:pPr>
            <a:r>
              <a:rPr lang="zh-CN" altLang="en-US" sz="2400" dirty="0"/>
              <a:t>关系操作的结果仍然是</a:t>
            </a:r>
            <a:r>
              <a:rPr lang="zh-CN" altLang="zh-CN" sz="2400" dirty="0"/>
              <a:t>一张二维表</a:t>
            </a:r>
            <a:r>
              <a:rPr lang="zh-CN" altLang="en-US" sz="2400" dirty="0"/>
              <a:t>。</a:t>
            </a:r>
            <a:endParaRPr lang="en-US" altLang="zh-CN" sz="24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二维表</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359366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3528" y="1131590"/>
            <a:ext cx="8496944" cy="1512168"/>
          </a:xfrm>
        </p:spPr>
        <p:txBody>
          <a:bodyPr>
            <a:noAutofit/>
          </a:bodyPr>
          <a:lstStyle/>
          <a:p>
            <a:r>
              <a:rPr lang="zh-CN" altLang="zh-CN" sz="2400" dirty="0"/>
              <a:t>在学生关系中查询</a:t>
            </a:r>
            <a:r>
              <a:rPr lang="en-US" altLang="zh-CN" sz="2400" dirty="0"/>
              <a:t>2013</a:t>
            </a:r>
            <a:r>
              <a:rPr lang="zh-CN" altLang="zh-CN" sz="2400" dirty="0"/>
              <a:t>年级男学生的学号、姓名、专业和电话</a:t>
            </a:r>
            <a:r>
              <a:rPr lang="zh-CN" altLang="en-US" sz="2400" dirty="0"/>
              <a:t>。对学生关系执行选择和投影操作：</a:t>
            </a:r>
            <a:endParaRPr lang="en-US" altLang="zh-CN" sz="2400" dirty="0"/>
          </a:p>
          <a:p>
            <a:pPr lvl="1"/>
            <a:r>
              <a:rPr lang="zh-CN" altLang="en-US" sz="2400" dirty="0"/>
              <a:t>选择操作：条件为性别</a:t>
            </a:r>
            <a:r>
              <a:rPr lang="en-US" altLang="zh-CN" sz="2400" dirty="0"/>
              <a:t>=‘</a:t>
            </a:r>
            <a:r>
              <a:rPr lang="zh-CN" altLang="en-US" sz="2400" dirty="0"/>
              <a:t>男</a:t>
            </a:r>
            <a:r>
              <a:rPr lang="en-US" altLang="zh-CN" sz="2400" dirty="0"/>
              <a:t>’</a:t>
            </a:r>
          </a:p>
          <a:p>
            <a:pPr lvl="1"/>
            <a:r>
              <a:rPr lang="zh-CN" altLang="en-US" sz="2400" dirty="0"/>
              <a:t>投影操作：选取</a:t>
            </a:r>
            <a:r>
              <a:rPr lang="zh-CN" altLang="zh-CN" sz="2400" dirty="0"/>
              <a:t>学号、姓名、专业和电话</a:t>
            </a:r>
            <a:r>
              <a:rPr lang="zh-CN" altLang="en-US" sz="2400" dirty="0"/>
              <a:t>字段</a:t>
            </a:r>
            <a:endParaRPr lang="en-US" altLang="zh-CN" sz="2400" dirty="0"/>
          </a:p>
          <a:p>
            <a:r>
              <a:rPr lang="zh-CN" altLang="en-US" sz="2400" dirty="0"/>
              <a:t>操作结果</a:t>
            </a:r>
            <a:r>
              <a:rPr lang="zh-CN" altLang="en-US" dirty="0"/>
              <a:t>：</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65977638"/>
              </p:ext>
            </p:extLst>
          </p:nvPr>
        </p:nvGraphicFramePr>
        <p:xfrm>
          <a:off x="2483768" y="3147814"/>
          <a:ext cx="5454214" cy="1512166"/>
        </p:xfrm>
        <a:graphic>
          <a:graphicData uri="http://schemas.openxmlformats.org/drawingml/2006/table">
            <a:tbl>
              <a:tblPr firstRow="1" firstCol="1" bandRow="1">
                <a:tableStyleId>{5C22544A-7EE6-4342-B048-85BDC9FD1C3A}</a:tableStyleId>
              </a:tblPr>
              <a:tblGrid>
                <a:gridCol w="1853814">
                  <a:extLst>
                    <a:ext uri="{9D8B030D-6E8A-4147-A177-3AD203B41FA5}">
                      <a16:colId xmlns:a16="http://schemas.microsoft.com/office/drawing/2014/main" val="20000"/>
                    </a:ext>
                  </a:extLst>
                </a:gridCol>
                <a:gridCol w="982913">
                  <a:extLst>
                    <a:ext uri="{9D8B030D-6E8A-4147-A177-3AD203B41FA5}">
                      <a16:colId xmlns:a16="http://schemas.microsoft.com/office/drawing/2014/main" val="20001"/>
                    </a:ext>
                  </a:extLst>
                </a:gridCol>
                <a:gridCol w="1033311">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tblGrid>
              <a:tr h="284818">
                <a:tc>
                  <a:txBody>
                    <a:bodyPr/>
                    <a:lstStyle/>
                    <a:p>
                      <a:pPr indent="127000" algn="just">
                        <a:lnSpc>
                          <a:spcPts val="1560"/>
                        </a:lnSpc>
                        <a:spcAft>
                          <a:spcPts val="0"/>
                        </a:spcAft>
                      </a:pPr>
                      <a:r>
                        <a:rPr lang="zh-CN" sz="1600" dirty="0">
                          <a:effectLst/>
                        </a:rPr>
                        <a:t>学号</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dirty="0">
                          <a:effectLst/>
                        </a:rPr>
                        <a:t>姓名</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a:effectLst/>
                        </a:rPr>
                        <a:t>专业</a:t>
                      </a:r>
                      <a:endParaRPr lang="zh-CN" sz="20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a:effectLst/>
                        </a:rPr>
                        <a:t>电话</a:t>
                      </a:r>
                      <a:endParaRPr lang="zh-CN" sz="200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613674">
                <a:tc>
                  <a:txBody>
                    <a:bodyPr/>
                    <a:lstStyle/>
                    <a:p>
                      <a:pPr indent="127000" algn="just">
                        <a:lnSpc>
                          <a:spcPts val="1560"/>
                        </a:lnSpc>
                        <a:spcAft>
                          <a:spcPts val="0"/>
                        </a:spcAft>
                      </a:pPr>
                      <a:r>
                        <a:rPr lang="en-US" sz="1600" dirty="0">
                          <a:effectLst/>
                        </a:rPr>
                        <a:t>2013327120051</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dirty="0">
                          <a:effectLst/>
                        </a:rPr>
                        <a:t>郭靖</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dirty="0">
                          <a:effectLst/>
                        </a:rPr>
                        <a:t>国贸</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600" dirty="0">
                          <a:effectLst/>
                        </a:rPr>
                        <a:t>13301234567</a:t>
                      </a:r>
                      <a:endParaRPr lang="zh-CN" sz="2000" dirty="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613674">
                <a:tc>
                  <a:txBody>
                    <a:bodyPr/>
                    <a:lstStyle/>
                    <a:p>
                      <a:pPr indent="127000" algn="just">
                        <a:lnSpc>
                          <a:spcPts val="1560"/>
                        </a:lnSpc>
                        <a:spcAft>
                          <a:spcPts val="0"/>
                        </a:spcAft>
                      </a:pPr>
                      <a:r>
                        <a:rPr lang="en-US" sz="1600" dirty="0">
                          <a:effectLst/>
                        </a:rPr>
                        <a:t>2013327110002</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a:effectLst/>
                        </a:rPr>
                        <a:t>张无忌</a:t>
                      </a:r>
                      <a:endParaRPr lang="zh-CN" sz="2000">
                        <a:effectLst/>
                        <a:latin typeface="Times New Roman"/>
                        <a:ea typeface="宋体"/>
                      </a:endParaRPr>
                    </a:p>
                  </a:txBody>
                  <a:tcPr marL="68580" marR="68580" marT="0" marB="0" anchor="ctr"/>
                </a:tc>
                <a:tc>
                  <a:txBody>
                    <a:bodyPr/>
                    <a:lstStyle/>
                    <a:p>
                      <a:pPr indent="127000" algn="just">
                        <a:lnSpc>
                          <a:spcPts val="1560"/>
                        </a:lnSpc>
                        <a:spcAft>
                          <a:spcPts val="0"/>
                        </a:spcAft>
                      </a:pPr>
                      <a:r>
                        <a:rPr lang="zh-CN" sz="1600" dirty="0">
                          <a:effectLst/>
                        </a:rPr>
                        <a:t>会计</a:t>
                      </a:r>
                      <a:endParaRPr lang="zh-CN" sz="2000" dirty="0">
                        <a:effectLst/>
                        <a:latin typeface="Times New Roman"/>
                        <a:ea typeface="宋体"/>
                      </a:endParaRPr>
                    </a:p>
                  </a:txBody>
                  <a:tcPr marL="68580" marR="68580" marT="0" marB="0" anchor="ctr"/>
                </a:tc>
                <a:tc>
                  <a:txBody>
                    <a:bodyPr/>
                    <a:lstStyle/>
                    <a:p>
                      <a:pPr indent="127000" algn="just">
                        <a:lnSpc>
                          <a:spcPts val="1560"/>
                        </a:lnSpc>
                        <a:spcAft>
                          <a:spcPts val="0"/>
                        </a:spcAft>
                      </a:pPr>
                      <a:r>
                        <a:rPr lang="en-US" sz="1600" dirty="0">
                          <a:effectLst/>
                        </a:rPr>
                        <a:t>13323456781</a:t>
                      </a:r>
                      <a:endParaRPr lang="zh-CN" sz="2000" dirty="0">
                        <a:effectLst/>
                        <a:latin typeface="Times New Roman"/>
                        <a:ea typeface="宋体"/>
                      </a:endParaRPr>
                    </a:p>
                  </a:txBody>
                  <a:tcPr marL="68580" marR="68580" marT="0" marB="0" anchor="ctr"/>
                </a:tc>
                <a:extLst>
                  <a:ext uri="{0D108BD9-81ED-4DB2-BD59-A6C34878D82A}">
                    <a16:rowId xmlns:a16="http://schemas.microsoft.com/office/drawing/2014/main" val="10002"/>
                  </a:ext>
                </a:extLst>
              </a:tr>
            </a:tbl>
          </a:graphicData>
        </a:graphic>
      </p:graphicFrame>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二维表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23201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568952" cy="3394472"/>
          </a:xfrm>
        </p:spPr>
        <p:txBody>
          <a:bodyPr>
            <a:normAutofit/>
          </a:bodyPr>
          <a:lstStyle/>
          <a:p>
            <a:pPr lvl="0">
              <a:spcBef>
                <a:spcPts val="1200"/>
              </a:spcBef>
            </a:pPr>
            <a:r>
              <a:rPr lang="zh-CN" altLang="zh-CN" dirty="0"/>
              <a:t>在关系数据模型中，实体用表来表示，实体和实体间的联系也用表来表示。</a:t>
            </a:r>
            <a:endParaRPr lang="en-US" altLang="zh-CN" dirty="0"/>
          </a:p>
          <a:p>
            <a:pPr lvl="0">
              <a:spcBef>
                <a:spcPts val="1200"/>
              </a:spcBef>
            </a:pPr>
            <a:r>
              <a:rPr lang="zh-CN" altLang="zh-CN" dirty="0"/>
              <a:t>实体之间的联系有一对一（</a:t>
            </a:r>
            <a:r>
              <a:rPr lang="en-US" altLang="zh-CN" dirty="0"/>
              <a:t>1:1</a:t>
            </a:r>
            <a:r>
              <a:rPr lang="zh-CN" altLang="zh-CN" dirty="0"/>
              <a:t>）、一对多（</a:t>
            </a:r>
            <a:r>
              <a:rPr lang="en-US" altLang="zh-CN" dirty="0"/>
              <a:t>1:n</a:t>
            </a:r>
            <a:r>
              <a:rPr lang="zh-CN" altLang="zh-CN" dirty="0"/>
              <a:t>）和多对多（</a:t>
            </a:r>
            <a:r>
              <a:rPr lang="en-US" altLang="zh-CN" dirty="0"/>
              <a:t>m:n</a:t>
            </a:r>
            <a:r>
              <a:rPr lang="zh-CN" altLang="zh-CN" dirty="0"/>
              <a:t>）三种 </a:t>
            </a:r>
            <a:r>
              <a:rPr lang="zh-CN" altLang="en-US" dirty="0"/>
              <a:t>。</a:t>
            </a:r>
            <a:endParaRPr lang="en-US" altLang="zh-CN"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联系</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1904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2570" y="1347615"/>
            <a:ext cx="3633326" cy="3384376"/>
          </a:xfrm>
        </p:spPr>
        <p:txBody>
          <a:bodyPr>
            <a:normAutofit fontScale="92500" lnSpcReduction="10000"/>
          </a:bodyPr>
          <a:lstStyle/>
          <a:p>
            <a:r>
              <a:rPr lang="zh-CN" altLang="en-US" sz="2400" dirty="0"/>
              <a:t>实体：</a:t>
            </a:r>
            <a:r>
              <a:rPr lang="zh-CN" altLang="zh-CN" sz="2400" dirty="0"/>
              <a:t>学生、专业和课程</a:t>
            </a:r>
            <a:endParaRPr lang="en-US" altLang="zh-CN" sz="2400" dirty="0"/>
          </a:p>
          <a:p>
            <a:r>
              <a:rPr lang="zh-CN" altLang="en-US" sz="2400" dirty="0"/>
              <a:t>联系：</a:t>
            </a:r>
            <a:endParaRPr lang="en-US" altLang="zh-CN" sz="2400" dirty="0"/>
          </a:p>
          <a:p>
            <a:pPr lvl="1"/>
            <a:r>
              <a:rPr lang="zh-CN" altLang="zh-CN" sz="2000" dirty="0"/>
              <a:t>学生和专业之间</a:t>
            </a:r>
            <a:r>
              <a:rPr lang="zh-CN" altLang="en-US" sz="2000" dirty="0"/>
              <a:t>是</a:t>
            </a:r>
            <a:r>
              <a:rPr lang="zh-CN" altLang="zh-CN" sz="2000" dirty="0"/>
              <a:t>一对多的关系</a:t>
            </a:r>
            <a:r>
              <a:rPr lang="zh-CN" altLang="en-US" sz="2000" dirty="0"/>
              <a:t>。</a:t>
            </a:r>
            <a:r>
              <a:rPr lang="zh-CN" altLang="zh-CN" sz="2000" dirty="0"/>
              <a:t>通过在学生表中增加一个专业字段来表示</a:t>
            </a:r>
            <a:r>
              <a:rPr lang="zh-CN" altLang="en-US" sz="2000" dirty="0"/>
              <a:t>。</a:t>
            </a:r>
            <a:endParaRPr lang="en-US" altLang="zh-CN" sz="2000" dirty="0"/>
          </a:p>
          <a:p>
            <a:pPr lvl="1"/>
            <a:r>
              <a:rPr lang="zh-CN" altLang="zh-CN" sz="2000" dirty="0"/>
              <a:t>学生和课程之间是多对多的关系</a:t>
            </a:r>
            <a:r>
              <a:rPr lang="zh-CN" altLang="en-US" sz="2000" dirty="0"/>
              <a:t>。</a:t>
            </a:r>
            <a:r>
              <a:rPr lang="zh-CN" altLang="zh-CN" sz="2000" dirty="0"/>
              <a:t>建立成绩表来记录每个学生修读的每门课程的成绩，成绩表表示了学生与课程之间的多对多关系</a:t>
            </a:r>
            <a:r>
              <a:rPr lang="zh-CN" altLang="en-US" sz="2000" dirty="0"/>
              <a:t>。</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495813204"/>
              </p:ext>
            </p:extLst>
          </p:nvPr>
        </p:nvGraphicFramePr>
        <p:xfrm>
          <a:off x="3707904" y="1347614"/>
          <a:ext cx="5162550" cy="3114675"/>
        </p:xfrm>
        <a:graphic>
          <a:graphicData uri="http://schemas.openxmlformats.org/presentationml/2006/ole">
            <mc:AlternateContent xmlns:mc="http://schemas.openxmlformats.org/markup-compatibility/2006">
              <mc:Choice xmlns:v="urn:schemas-microsoft-com:vml" Requires="v">
                <p:oleObj spid="_x0000_s87092" r:id="rId3" imgW="5868991" imgH="3538747" progId="Visio.Drawing.11">
                  <p:embed/>
                </p:oleObj>
              </mc:Choice>
              <mc:Fallback>
                <p:oleObj r:id="rId3" imgW="5868991" imgH="3538747"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347614"/>
                        <a:ext cx="5162550" cy="311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联系</a:t>
            </a:r>
            <a:endParaRPr lang="en-US" altLang="zh-CN" sz="28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8007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wipe(left)">
                                      <p:cBhvr>
                                        <p:cTn id="19" dur="500"/>
                                        <p:tgtEl>
                                          <p:spTgt spid="8">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wipe(left)">
                                      <p:cBhvr>
                                        <p:cTn id="2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normAutofit/>
          </a:bodyPr>
          <a:lstStyle/>
          <a:p>
            <a:pPr>
              <a:spcBef>
                <a:spcPts val="1200"/>
              </a:spcBef>
            </a:pPr>
            <a:r>
              <a:rPr lang="zh-CN" altLang="zh-CN" sz="2400" dirty="0"/>
              <a:t>实体完整性</a:t>
            </a:r>
            <a:r>
              <a:rPr lang="zh-CN" altLang="en-US" sz="2400" dirty="0"/>
              <a:t>：</a:t>
            </a:r>
            <a:r>
              <a:rPr lang="zh-CN" altLang="zh-CN" sz="2400" dirty="0"/>
              <a:t>是指每张表中应选取一个属性或一组属性作为关键字，来唯一标识表中的记录。这个关键字的取值必须唯一且不能为空。</a:t>
            </a:r>
          </a:p>
          <a:p>
            <a:pPr>
              <a:spcBef>
                <a:spcPts val="1200"/>
              </a:spcBef>
            </a:pPr>
            <a:r>
              <a:rPr lang="zh-CN" altLang="zh-CN" sz="2400" dirty="0"/>
              <a:t>参照完整性是指表与表之间数据的一致性和兼容性。</a:t>
            </a:r>
            <a:endParaRPr lang="en-US" altLang="zh-CN" sz="2400" dirty="0"/>
          </a:p>
          <a:p>
            <a:pPr>
              <a:spcBef>
                <a:spcPts val="1200"/>
              </a:spcBef>
            </a:pPr>
            <a:r>
              <a:rPr lang="zh-CN" altLang="zh-CN" sz="2400" dirty="0"/>
              <a:t>用户自定义完整性则是根据实际应用来确定表中某个字段的取值限制或多个字段直接取值的条件约束等。</a:t>
            </a:r>
            <a:endParaRPr lang="zh-CN" altLang="en-US" sz="20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3.5.3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完整性</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5382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0"/>
            <a:ext cx="4978896" cy="3459831"/>
          </a:xfrm>
        </p:spPr>
        <p:txBody>
          <a:bodyPr>
            <a:normAutofit fontScale="92500" lnSpcReduction="10000"/>
          </a:bodyPr>
          <a:lstStyle/>
          <a:p>
            <a:r>
              <a:rPr lang="zh-CN" altLang="en-US" dirty="0"/>
              <a:t>按照功能划分，可以将计算机硬件系统划分为四个子系统</a:t>
            </a:r>
            <a:endParaRPr lang="en-US" altLang="zh-CN" dirty="0"/>
          </a:p>
          <a:p>
            <a:pPr lvl="1"/>
            <a:r>
              <a:rPr lang="zh-CN" altLang="en-US" dirty="0"/>
              <a:t>处理器子系统</a:t>
            </a:r>
            <a:endParaRPr lang="en-US" altLang="zh-CN" dirty="0"/>
          </a:p>
          <a:p>
            <a:pPr lvl="1"/>
            <a:r>
              <a:rPr lang="zh-CN" altLang="en-US" dirty="0"/>
              <a:t>存储器子系统</a:t>
            </a:r>
            <a:endParaRPr lang="en-US" altLang="zh-CN" dirty="0"/>
          </a:p>
          <a:p>
            <a:pPr lvl="1"/>
            <a:r>
              <a:rPr lang="zh-CN" altLang="en-US" dirty="0"/>
              <a:t>输入</a:t>
            </a:r>
            <a:r>
              <a:rPr lang="en-US" altLang="zh-CN" dirty="0"/>
              <a:t>/</a:t>
            </a:r>
            <a:r>
              <a:rPr lang="zh-CN" altLang="en-US" dirty="0"/>
              <a:t>输出子系统</a:t>
            </a:r>
            <a:endParaRPr lang="en-US" altLang="zh-CN" dirty="0"/>
          </a:p>
          <a:p>
            <a:pPr lvl="1"/>
            <a:r>
              <a:rPr lang="zh-CN" altLang="en-US" dirty="0"/>
              <a:t>三种类型的总线组成的总线子系统，</a:t>
            </a:r>
          </a:p>
        </p:txBody>
      </p:sp>
      <p:graphicFrame>
        <p:nvGraphicFramePr>
          <p:cNvPr id="8" name="对象 7"/>
          <p:cNvGraphicFramePr>
            <a:graphicFrameLocks noChangeAspect="1"/>
          </p:cNvGraphicFramePr>
          <p:nvPr>
            <p:extLst>
              <p:ext uri="{D42A27DB-BD31-4B8C-83A1-F6EECF244321}">
                <p14:modId xmlns:p14="http://schemas.microsoft.com/office/powerpoint/2010/main" val="3663615923"/>
              </p:ext>
            </p:extLst>
          </p:nvPr>
        </p:nvGraphicFramePr>
        <p:xfrm>
          <a:off x="5580112" y="1419622"/>
          <a:ext cx="3484675" cy="2431529"/>
        </p:xfrm>
        <a:graphic>
          <a:graphicData uri="http://schemas.openxmlformats.org/presentationml/2006/ole">
            <mc:AlternateContent xmlns:mc="http://schemas.openxmlformats.org/markup-compatibility/2006">
              <mc:Choice xmlns:v="urn:schemas-microsoft-com:vml" Requires="v">
                <p:oleObj spid="_x0000_s1271" name="Visio" r:id="rId3" imgW="2644536" imgH="1852012" progId="Visio.Drawing.11">
                  <p:embed/>
                </p:oleObj>
              </mc:Choice>
              <mc:Fallback>
                <p:oleObj name="Visio" r:id="rId3" imgW="2644536" imgH="1852012" progId="Visio.Drawing.11">
                  <p:embed/>
                  <p:pic>
                    <p:nvPicPr>
                      <p:cNvPr id="0" name="Picture 1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419622"/>
                        <a:ext cx="3484675" cy="2431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a:t>
            </a:r>
            <a:endParaRPr lang="en-US" altLang="zh-CN" sz="3600" b="1" kern="0" dirty="0">
              <a:solidFill>
                <a:srgbClr val="FFFFFF"/>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808696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rmAutofit lnSpcReduction="10000"/>
          </a:bodyPr>
          <a:lstStyle/>
          <a:p>
            <a:pPr>
              <a:lnSpc>
                <a:spcPct val="110000"/>
              </a:lnSpc>
            </a:pPr>
            <a:r>
              <a:rPr lang="en-US" altLang="zh-CN" sz="2400" dirty="0"/>
              <a:t>Microsoft Access</a:t>
            </a:r>
            <a:r>
              <a:rPr lang="zh-CN" altLang="zh-CN" sz="2400" dirty="0"/>
              <a:t>是微软公司推出的关系型数据库管理系统，是</a:t>
            </a:r>
            <a:r>
              <a:rPr lang="en-US" altLang="zh-CN" sz="2400" dirty="0"/>
              <a:t>Microsoft Office </a:t>
            </a:r>
            <a:r>
              <a:rPr lang="zh-CN" altLang="zh-CN" sz="2400" dirty="0"/>
              <a:t>套件的重要组成部分，适用于小型商务活动，用以存储和管理商务活动所需要的数据。</a:t>
            </a:r>
            <a:endParaRPr lang="en-US" altLang="zh-CN" sz="2400" dirty="0"/>
          </a:p>
          <a:p>
            <a:r>
              <a:rPr lang="zh-CN" altLang="en-US" sz="2400" dirty="0"/>
              <a:t>主要</a:t>
            </a:r>
            <a:r>
              <a:rPr lang="zh-CN" altLang="zh-CN" sz="2400" dirty="0"/>
              <a:t>特点：</a:t>
            </a:r>
          </a:p>
          <a:p>
            <a:pPr lvl="1"/>
            <a:r>
              <a:rPr lang="zh-CN" altLang="zh-CN" sz="2000" dirty="0"/>
              <a:t>存储方式单一</a:t>
            </a:r>
          </a:p>
          <a:p>
            <a:pPr lvl="1"/>
            <a:r>
              <a:rPr lang="zh-CN" altLang="zh-CN" sz="2000" dirty="0"/>
              <a:t>面向对象</a:t>
            </a:r>
          </a:p>
          <a:p>
            <a:pPr lvl="1"/>
            <a:r>
              <a:rPr lang="zh-CN" altLang="zh-CN" sz="2000" dirty="0"/>
              <a:t>界面友好易操作</a:t>
            </a:r>
            <a:endParaRPr lang="en-US" altLang="zh-CN" sz="2000" dirty="0"/>
          </a:p>
          <a:p>
            <a:pPr lvl="1"/>
            <a:r>
              <a:rPr lang="zh-CN" altLang="zh-CN" sz="2000" dirty="0"/>
              <a:t>集成开发环境</a:t>
            </a:r>
            <a:endParaRPr lang="en-US" altLang="zh-CN" sz="2000" dirty="0"/>
          </a:p>
          <a:p>
            <a:pPr lvl="1"/>
            <a:r>
              <a:rPr lang="en-US" altLang="zh-CN" sz="2000" dirty="0"/>
              <a:t>Access</a:t>
            </a:r>
            <a:r>
              <a:rPr lang="zh-CN" altLang="zh-CN" sz="2000" dirty="0"/>
              <a:t>支持</a:t>
            </a:r>
            <a:r>
              <a:rPr lang="en-US" altLang="zh-CN" sz="2000" dirty="0"/>
              <a:t>ODBC</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产品</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067217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rmAutofit/>
          </a:bodyPr>
          <a:lstStyle/>
          <a:p>
            <a:r>
              <a:rPr lang="en-US" altLang="zh-CN" sz="2400" dirty="0"/>
              <a:t>Oracle</a:t>
            </a:r>
            <a:r>
              <a:rPr lang="zh-CN" altLang="zh-CN" sz="2400" dirty="0"/>
              <a:t>是美国</a:t>
            </a:r>
            <a:r>
              <a:rPr lang="en-US" altLang="zh-CN" sz="2400" dirty="0"/>
              <a:t>Oracle</a:t>
            </a:r>
            <a:r>
              <a:rPr lang="zh-CN" altLang="zh-CN" sz="2400" dirty="0"/>
              <a:t>（甲骨文）公司推出的以</a:t>
            </a:r>
            <a:r>
              <a:rPr lang="zh-CN" altLang="en-US" sz="2400" dirty="0"/>
              <a:t>分布式数据库</a:t>
            </a:r>
            <a:r>
              <a:rPr lang="zh-CN" altLang="zh-CN" sz="2400" dirty="0"/>
              <a:t>为核心的关系型数据库管理系统，是目前世界上使用最为广泛的数据库管理系统。</a:t>
            </a:r>
            <a:endParaRPr lang="en-US" altLang="zh-CN" sz="2400" dirty="0"/>
          </a:p>
          <a:p>
            <a:r>
              <a:rPr lang="en-US" altLang="zh-CN" sz="2400" dirty="0"/>
              <a:t>Oracle</a:t>
            </a:r>
            <a:r>
              <a:rPr lang="zh-CN" altLang="zh-CN" sz="2400" dirty="0"/>
              <a:t>跨平台，支持多种不同的硬件和操作系统培养，同时支持对称多处理器、群集多处理器、大规模处理器等，并提供广泛的国际语言支持。</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产品</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420442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Autofit/>
          </a:bodyPr>
          <a:lstStyle/>
          <a:p>
            <a:r>
              <a:rPr lang="en-US" altLang="zh-CN" sz="2000" dirty="0"/>
              <a:t>SQL Server</a:t>
            </a:r>
            <a:r>
              <a:rPr lang="zh-CN" altLang="zh-CN" sz="2000" dirty="0"/>
              <a:t>是美国微软公司推出的一种</a:t>
            </a:r>
            <a:r>
              <a:rPr lang="zh-CN" altLang="en-US" sz="2000" dirty="0"/>
              <a:t>关系数据库</a:t>
            </a:r>
            <a:r>
              <a:rPr lang="zh-CN" altLang="zh-CN" sz="2000" dirty="0"/>
              <a:t>管理系统</a:t>
            </a:r>
            <a:r>
              <a:rPr lang="zh-CN" altLang="en-US" sz="2000" dirty="0"/>
              <a:t>，</a:t>
            </a:r>
            <a:r>
              <a:rPr lang="zh-CN" altLang="zh-CN" sz="2000" dirty="0"/>
              <a:t>是一个可扩展的、高性能的、为分布式客户机</a:t>
            </a:r>
            <a:r>
              <a:rPr lang="en-US" altLang="zh-CN" sz="2000" dirty="0"/>
              <a:t>/</a:t>
            </a:r>
            <a:r>
              <a:rPr lang="zh-CN" altLang="zh-CN" sz="2000" dirty="0"/>
              <a:t>服务器计算所设计的</a:t>
            </a:r>
            <a:r>
              <a:rPr lang="zh-CN" altLang="en-US" sz="2000" dirty="0"/>
              <a:t>数据库</a:t>
            </a:r>
            <a:r>
              <a:rPr lang="zh-CN" altLang="zh-CN" sz="2000" dirty="0"/>
              <a:t>管理系统，实现了与</a:t>
            </a:r>
            <a:r>
              <a:rPr lang="en-US" altLang="zh-CN" sz="2000" dirty="0" err="1"/>
              <a:t>WindowsNT</a:t>
            </a:r>
            <a:r>
              <a:rPr lang="zh-CN" altLang="zh-CN" sz="2000" dirty="0"/>
              <a:t>的有机结合，提供了基于</a:t>
            </a:r>
            <a:r>
              <a:rPr lang="zh-CN" altLang="en-US" sz="2000" dirty="0"/>
              <a:t>事务</a:t>
            </a:r>
            <a:r>
              <a:rPr lang="zh-CN" altLang="zh-CN" sz="2000" dirty="0"/>
              <a:t>的企业级信息管理系统方案。</a:t>
            </a:r>
            <a:endParaRPr lang="en-US" altLang="zh-CN" sz="2000" dirty="0"/>
          </a:p>
          <a:p>
            <a:r>
              <a:rPr lang="zh-CN" altLang="zh-CN" sz="2000" dirty="0"/>
              <a:t>主要特点：</a:t>
            </a:r>
          </a:p>
          <a:p>
            <a:pPr lvl="1"/>
            <a:r>
              <a:rPr lang="zh-CN" altLang="zh-CN" sz="1800" dirty="0"/>
              <a:t>高性能设计</a:t>
            </a:r>
            <a:endParaRPr lang="en-US" altLang="zh-CN" sz="1800" dirty="0"/>
          </a:p>
          <a:p>
            <a:pPr lvl="1"/>
            <a:r>
              <a:rPr lang="zh-CN" altLang="zh-CN" sz="1800" dirty="0"/>
              <a:t>系统管理先进</a:t>
            </a:r>
          </a:p>
          <a:p>
            <a:pPr lvl="1"/>
            <a:r>
              <a:rPr lang="zh-CN" altLang="zh-CN" sz="1800" dirty="0"/>
              <a:t>强壮的事务处理功能</a:t>
            </a:r>
          </a:p>
          <a:p>
            <a:pPr lvl="1"/>
            <a:r>
              <a:rPr lang="zh-CN" altLang="zh-CN" sz="1800" dirty="0"/>
              <a:t>支持对称多处理器结构、</a:t>
            </a:r>
            <a:r>
              <a:rPr lang="zh-CN" altLang="en-US" sz="1800" dirty="0"/>
              <a:t>存储过程</a:t>
            </a:r>
            <a:r>
              <a:rPr lang="zh-CN" altLang="zh-CN" sz="1800" dirty="0"/>
              <a:t>、</a:t>
            </a:r>
            <a:r>
              <a:rPr lang="en-US" altLang="zh-CN" sz="1800" dirty="0"/>
              <a:t>ODBC</a:t>
            </a:r>
            <a:r>
              <a:rPr lang="zh-CN" altLang="zh-CN" sz="1800" dirty="0"/>
              <a:t>，并具有自主的</a:t>
            </a:r>
            <a:r>
              <a:rPr lang="en-US" altLang="zh-CN" sz="1800" dirty="0"/>
              <a:t>SQL</a:t>
            </a:r>
            <a:r>
              <a:rPr lang="zh-CN" altLang="zh-CN" sz="1800" dirty="0"/>
              <a:t>语言</a:t>
            </a:r>
            <a:endParaRPr lang="en-US" altLang="zh-CN" sz="18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产品</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700865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395536" y="1203598"/>
            <a:ext cx="8435280" cy="3394472"/>
          </a:xfrm>
        </p:spPr>
        <p:txBody>
          <a:bodyPr>
            <a:noAutofit/>
          </a:bodyPr>
          <a:lstStyle/>
          <a:p>
            <a:r>
              <a:rPr lang="en-US" altLang="zh-CN" sz="1800" dirty="0"/>
              <a:t>MySQL</a:t>
            </a:r>
            <a:r>
              <a:rPr lang="zh-CN" altLang="zh-CN" sz="1800" dirty="0"/>
              <a:t>是瑞典</a:t>
            </a:r>
            <a:r>
              <a:rPr lang="en-US" altLang="zh-CN" sz="1800" dirty="0"/>
              <a:t>MySQL  AB</a:t>
            </a:r>
            <a:r>
              <a:rPr lang="zh-CN" altLang="zh-CN" sz="1800" dirty="0"/>
              <a:t>公司开发的一个</a:t>
            </a:r>
            <a:r>
              <a:rPr lang="zh-CN" altLang="en-US" sz="1800" dirty="0"/>
              <a:t>关系型数据库管理系统</a:t>
            </a:r>
            <a:r>
              <a:rPr lang="zh-CN" altLang="zh-CN" sz="1800" dirty="0"/>
              <a:t>，是在</a:t>
            </a:r>
            <a:r>
              <a:rPr lang="en-US" altLang="zh-CN" sz="1800" dirty="0"/>
              <a:t>WEB</a:t>
            </a:r>
            <a:r>
              <a:rPr lang="zh-CN" altLang="zh-CN" sz="1800" dirty="0"/>
              <a:t>应用方面最好的关系数据库管理系统之一。</a:t>
            </a:r>
            <a:endParaRPr lang="en-US" altLang="zh-CN" sz="1800" dirty="0"/>
          </a:p>
          <a:p>
            <a:r>
              <a:rPr lang="en-US" altLang="zh-CN" sz="1800" dirty="0"/>
              <a:t>MySQL</a:t>
            </a:r>
            <a:r>
              <a:rPr lang="zh-CN" altLang="en-US" sz="1800" dirty="0"/>
              <a:t>体积</a:t>
            </a:r>
            <a:r>
              <a:rPr lang="zh-CN" altLang="zh-CN" sz="1800" dirty="0"/>
              <a:t>小、速度快、总体拥有成本低，尤其是开放源码这一特点，许多中小型网站为了降低网站总体拥有成本而选择了</a:t>
            </a:r>
            <a:r>
              <a:rPr lang="en-US" altLang="zh-CN" sz="1800" dirty="0"/>
              <a:t>MySQL</a:t>
            </a:r>
            <a:r>
              <a:rPr lang="zh-CN" altLang="zh-CN" sz="1800" dirty="0"/>
              <a:t>作为网站</a:t>
            </a:r>
            <a:r>
              <a:rPr lang="zh-CN" altLang="en-US" sz="1800" dirty="0"/>
              <a:t>数据库</a:t>
            </a:r>
            <a:r>
              <a:rPr lang="zh-CN" altLang="zh-CN" sz="1800" dirty="0"/>
              <a:t>。</a:t>
            </a:r>
          </a:p>
          <a:p>
            <a:pPr marL="342900" lvl="1" indent="-342900">
              <a:buFont typeface="Arial" pitchFamily="34" charset="0"/>
              <a:buChar char="•"/>
            </a:pPr>
            <a:r>
              <a:rPr lang="zh-CN" altLang="zh-CN" sz="1800" dirty="0">
                <a:latin typeface="+mn-lt"/>
                <a:ea typeface="+mn-ea"/>
              </a:rPr>
              <a:t>目前</a:t>
            </a:r>
            <a:r>
              <a:rPr lang="en-US" altLang="zh-CN" sz="1800" dirty="0">
                <a:latin typeface="+mn-lt"/>
                <a:ea typeface="+mn-ea"/>
              </a:rPr>
              <a:t>Internet</a:t>
            </a:r>
            <a:r>
              <a:rPr lang="zh-CN" altLang="zh-CN" sz="1800" dirty="0">
                <a:latin typeface="+mn-lt"/>
                <a:ea typeface="+mn-ea"/>
              </a:rPr>
              <a:t>上流行的网站架构方式是</a:t>
            </a:r>
            <a:r>
              <a:rPr lang="en-US" altLang="zh-CN" sz="1800" dirty="0">
                <a:latin typeface="+mn-lt"/>
                <a:ea typeface="+mn-ea"/>
              </a:rPr>
              <a:t>LAMP</a:t>
            </a:r>
            <a:r>
              <a:rPr lang="zh-CN" altLang="en-US" sz="1800" dirty="0">
                <a:latin typeface="+mn-lt"/>
                <a:ea typeface="+mn-ea"/>
              </a:rPr>
              <a:t>（</a:t>
            </a:r>
            <a:r>
              <a:rPr lang="en-US" altLang="zh-CN" sz="1800" dirty="0" err="1">
                <a:latin typeface="+mn-lt"/>
                <a:ea typeface="+mn-ea"/>
              </a:rPr>
              <a:t>Linux+Apache+MySQL+PHP</a:t>
            </a:r>
            <a:r>
              <a:rPr lang="zh-CN" altLang="en-US" sz="1800" dirty="0">
                <a:latin typeface="+mn-lt"/>
                <a:ea typeface="+mn-ea"/>
              </a:rPr>
              <a:t>），</a:t>
            </a:r>
            <a:r>
              <a:rPr lang="zh-CN" altLang="zh-CN" sz="1800" dirty="0">
                <a:latin typeface="+mn-lt"/>
                <a:ea typeface="+mn-ea"/>
              </a:rPr>
              <a:t>通过</a:t>
            </a:r>
            <a:r>
              <a:rPr lang="en-US" altLang="zh-CN" sz="1800" dirty="0">
                <a:latin typeface="+mn-lt"/>
                <a:ea typeface="+mn-ea"/>
              </a:rPr>
              <a:t>LAMP</a:t>
            </a:r>
            <a:r>
              <a:rPr lang="zh-CN" altLang="zh-CN" sz="1800" dirty="0">
                <a:latin typeface="+mn-lt"/>
                <a:ea typeface="+mn-ea"/>
              </a:rPr>
              <a:t>架构方式可以建立起一个稳定、免费的网站。</a:t>
            </a:r>
          </a:p>
          <a:p>
            <a:pPr lvl="1"/>
            <a:r>
              <a:rPr lang="en-US" altLang="zh-CN" sz="1800" dirty="0"/>
              <a:t>Linux</a:t>
            </a:r>
            <a:r>
              <a:rPr lang="zh-CN" altLang="en-US" sz="1800" dirty="0"/>
              <a:t>：作为操作系统</a:t>
            </a:r>
            <a:endParaRPr lang="en-US" altLang="zh-CN" sz="1800" dirty="0"/>
          </a:p>
          <a:p>
            <a:pPr lvl="1"/>
            <a:r>
              <a:rPr lang="en-US" altLang="zh-CN" sz="1800" dirty="0"/>
              <a:t>Apache</a:t>
            </a:r>
            <a:r>
              <a:rPr lang="zh-CN" altLang="en-US" sz="1800" dirty="0"/>
              <a:t>：</a:t>
            </a:r>
            <a:r>
              <a:rPr lang="zh-CN" altLang="zh-CN" sz="1800" dirty="0"/>
              <a:t>作为</a:t>
            </a:r>
            <a:r>
              <a:rPr lang="en-US" altLang="zh-CN" sz="1800" dirty="0"/>
              <a:t>WEB</a:t>
            </a:r>
            <a:r>
              <a:rPr lang="zh-CN" altLang="zh-CN" sz="1800" dirty="0"/>
              <a:t>服务器</a:t>
            </a:r>
            <a:endParaRPr lang="en-US" altLang="zh-CN" sz="1800" dirty="0"/>
          </a:p>
          <a:p>
            <a:pPr lvl="1"/>
            <a:r>
              <a:rPr lang="en-US" altLang="zh-CN" sz="1800" dirty="0"/>
              <a:t>MySQL</a:t>
            </a:r>
            <a:r>
              <a:rPr lang="zh-CN" altLang="en-US" sz="1800" dirty="0"/>
              <a:t>：</a:t>
            </a:r>
            <a:r>
              <a:rPr lang="zh-CN" altLang="zh-CN" sz="1800" dirty="0"/>
              <a:t>作为数据库</a:t>
            </a:r>
            <a:endParaRPr lang="en-US" altLang="zh-CN" sz="1800" dirty="0"/>
          </a:p>
          <a:p>
            <a:pPr lvl="1"/>
            <a:r>
              <a:rPr lang="en-US" altLang="zh-CN" sz="1800" dirty="0"/>
              <a:t>PHP</a:t>
            </a:r>
            <a:r>
              <a:rPr lang="zh-CN" altLang="en-US" sz="1800" dirty="0"/>
              <a:t>：</a:t>
            </a:r>
            <a:r>
              <a:rPr lang="zh-CN" altLang="zh-CN" sz="1800" dirty="0"/>
              <a:t>作为服务器脚本解释器</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sp>
        <p:nvSpPr>
          <p:cNvPr id="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关系数据库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产品</a:t>
            </a:r>
            <a:endParaRPr lang="en-US" altLang="zh-CN" sz="28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05657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idx="1"/>
          </p:nvPr>
        </p:nvSpPr>
        <p:spPr/>
        <p:txBody>
          <a:bodyPr>
            <a:normAutofit/>
          </a:bodyPr>
          <a:lstStyle/>
          <a:p>
            <a:r>
              <a:rPr lang="zh-CN" altLang="zh-CN" sz="2400" dirty="0"/>
              <a:t>数据仓库</a:t>
            </a:r>
            <a:r>
              <a:rPr lang="zh-CN" altLang="en-US" sz="2400" dirty="0"/>
              <a:t>（</a:t>
            </a:r>
            <a:r>
              <a:rPr lang="en-US" altLang="zh-CN" sz="2400" dirty="0"/>
              <a:t>Data Warehouse</a:t>
            </a:r>
            <a:r>
              <a:rPr lang="zh-CN" altLang="zh-CN" sz="2400" dirty="0"/>
              <a:t>，</a:t>
            </a:r>
            <a:r>
              <a:rPr lang="en-US" altLang="zh-CN" sz="2400" dirty="0"/>
              <a:t>DW</a:t>
            </a:r>
            <a:r>
              <a:rPr lang="zh-CN" altLang="zh-CN" sz="2400" dirty="0"/>
              <a:t>或</a:t>
            </a:r>
            <a:r>
              <a:rPr lang="en-US" altLang="zh-CN" sz="2400" dirty="0"/>
              <a:t>DWH</a:t>
            </a:r>
            <a:r>
              <a:rPr lang="zh-CN" altLang="en-US" sz="2400" dirty="0"/>
              <a:t>）：</a:t>
            </a:r>
            <a:r>
              <a:rPr lang="zh-CN" altLang="zh-CN" sz="2400" dirty="0"/>
              <a:t>研究和解决从数据库中获取信息的问题</a:t>
            </a:r>
            <a:r>
              <a:rPr lang="zh-CN" altLang="en-US" sz="2400" dirty="0"/>
              <a:t>，</a:t>
            </a:r>
            <a:r>
              <a:rPr lang="zh-CN" altLang="zh-CN" sz="2400" dirty="0"/>
              <a:t>由数据仓库之父</a:t>
            </a:r>
            <a:r>
              <a:rPr lang="en-US" altLang="zh-CN" sz="2400" dirty="0" err="1"/>
              <a:t>W.H.Inmon</a:t>
            </a:r>
            <a:r>
              <a:rPr lang="zh-CN" altLang="zh-CN" sz="2400" dirty="0"/>
              <a:t>于</a:t>
            </a:r>
            <a:r>
              <a:rPr lang="en-US" altLang="zh-CN" sz="2400" dirty="0"/>
              <a:t>1990</a:t>
            </a:r>
            <a:r>
              <a:rPr lang="zh-CN" altLang="zh-CN" sz="2400" dirty="0"/>
              <a:t>年提出</a:t>
            </a:r>
            <a:r>
              <a:rPr lang="zh-CN" altLang="en-US" sz="2400" dirty="0"/>
              <a:t>。</a:t>
            </a:r>
            <a:endParaRPr lang="en-US" altLang="zh-CN" sz="2400" dirty="0"/>
          </a:p>
          <a:p>
            <a:r>
              <a:rPr lang="zh-CN" altLang="zh-CN" sz="2400" dirty="0"/>
              <a:t>数据仓库提供用户用于决策支持的当前和历史数据。</a:t>
            </a:r>
            <a:endParaRPr lang="en-US" altLang="zh-CN" sz="2400" dirty="0"/>
          </a:p>
          <a:p>
            <a:r>
              <a:rPr lang="zh-CN" altLang="zh-CN" sz="2400" dirty="0"/>
              <a:t>数据仓库技术是为了有效的把操作型</a:t>
            </a:r>
            <a:r>
              <a:rPr lang="zh-CN" altLang="en-US" sz="2400" dirty="0"/>
              <a:t>数据集成</a:t>
            </a:r>
            <a:r>
              <a:rPr lang="zh-CN" altLang="zh-CN" sz="2400" dirty="0"/>
              <a:t>到统一的环境中以提供决策型数据访问的各种技术和模块的总称。</a:t>
            </a:r>
            <a:r>
              <a:rPr lang="zh-CN" altLang="en-US" sz="2400" dirty="0"/>
              <a:t>让</a:t>
            </a:r>
            <a:r>
              <a:rPr lang="zh-CN" altLang="zh-CN" sz="2400" dirty="0"/>
              <a:t>用户更快更方便查询所需要的信息，提供决策支持，帮助建构商业智能。</a:t>
            </a:r>
            <a:endParaRPr lang="en-US" altLang="zh-CN" sz="2400" dirty="0"/>
          </a:p>
          <a:p>
            <a:endParaRPr lang="zh-CN" altLang="zh-CN" sz="2400" dirty="0"/>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发展</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0912243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idx="1"/>
          </p:nvPr>
        </p:nvSpPr>
        <p:spPr/>
        <p:txBody>
          <a:bodyPr>
            <a:normAutofit/>
          </a:bodyPr>
          <a:lstStyle/>
          <a:p>
            <a:r>
              <a:rPr lang="zh-CN" altLang="zh-CN" sz="2400" dirty="0"/>
              <a:t>数据挖掘</a:t>
            </a:r>
            <a:r>
              <a:rPr lang="zh-CN" altLang="en-US" sz="2400" dirty="0"/>
              <a:t>（</a:t>
            </a:r>
            <a:r>
              <a:rPr lang="en-US" altLang="zh-CN" sz="2400" dirty="0"/>
              <a:t>Data Mining</a:t>
            </a:r>
            <a:r>
              <a:rPr lang="zh-CN" altLang="zh-CN" sz="2400" dirty="0"/>
              <a:t>，</a:t>
            </a:r>
            <a:r>
              <a:rPr lang="en-US" altLang="zh-CN" sz="2400" dirty="0"/>
              <a:t>DM</a:t>
            </a:r>
            <a:r>
              <a:rPr lang="zh-CN" altLang="en-US" sz="2400" dirty="0"/>
              <a:t>）：</a:t>
            </a:r>
            <a:r>
              <a:rPr lang="zh-CN" altLang="zh-CN" sz="2400" dirty="0"/>
              <a:t>一般是指从大量的数据中自动搜索隐藏于其中的有着特殊关系性的信息的过程。又译为资料探勘、数据采矿。</a:t>
            </a:r>
            <a:endParaRPr lang="en-US" altLang="zh-CN" sz="2400" dirty="0"/>
          </a:p>
          <a:p>
            <a:r>
              <a:rPr lang="zh-CN" altLang="zh-CN" sz="2400" dirty="0"/>
              <a:t>数据挖掘通过对大数据高度自动化地分析，做出归纳性的推理，从中挖掘出潜在的模式，可以帮助企业、商家、用户调整市场政策、减少风险、理性面对市场，并做出正确的决策。</a:t>
            </a:r>
            <a:endParaRPr lang="en-US" altLang="zh-CN" sz="2400" dirty="0"/>
          </a:p>
          <a:p>
            <a:endParaRPr lang="zh-CN" altLang="zh-CN" sz="2400" dirty="0"/>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3.5.4 </a:t>
            </a:r>
            <a:r>
              <a:rPr lang="zh-CN" altLang="en-US" sz="3600" b="1" kern="0" dirty="0">
                <a:solidFill>
                  <a:srgbClr val="FFFFFF"/>
                </a:solidFill>
                <a:latin typeface="黑体" pitchFamily="49" charset="-122"/>
                <a:ea typeface="黑体" pitchFamily="49" charset="-122"/>
              </a:rPr>
              <a:t>数据库</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发展</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121972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0032" y="1131590"/>
            <a:ext cx="3312368" cy="1102519"/>
          </a:xfrm>
        </p:spPr>
        <p:txBody>
          <a:bodyPr>
            <a:normAutofit/>
          </a:bodyPr>
          <a:lstStyle/>
          <a:p>
            <a:r>
              <a:rPr lang="en-US" altLang="zh-CN" sz="6000" dirty="0"/>
              <a:t>Thanks</a:t>
            </a:r>
            <a:r>
              <a:rPr lang="zh-CN" altLang="en-US" sz="6000" dirty="0"/>
              <a:t>！</a:t>
            </a:r>
          </a:p>
        </p:txBody>
      </p:sp>
    </p:spTree>
    <p:extLst>
      <p:ext uri="{BB962C8B-B14F-4D97-AF65-F5344CB8AC3E}">
        <p14:creationId xmlns:p14="http://schemas.microsoft.com/office/powerpoint/2010/main" val="1741040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92500" lnSpcReduction="20000"/>
          </a:bodyPr>
          <a:lstStyle/>
          <a:p>
            <a:r>
              <a:rPr lang="zh-CN" altLang="en-US" dirty="0"/>
              <a:t>处理器子系统</a:t>
            </a:r>
          </a:p>
          <a:p>
            <a:pPr lvl="1"/>
            <a:r>
              <a:rPr lang="zh-CN" altLang="en-US" dirty="0"/>
              <a:t>处理器子系统是计算机系统的核心，其功能主要是解释计算机指令以及处理计算机软件中的数据。</a:t>
            </a:r>
            <a:endParaRPr lang="en-US" altLang="zh-CN" dirty="0"/>
          </a:p>
          <a:p>
            <a:r>
              <a:rPr lang="zh-CN" altLang="en-US" dirty="0"/>
              <a:t>存储器子系统</a:t>
            </a:r>
          </a:p>
          <a:p>
            <a:pPr lvl="1"/>
            <a:r>
              <a:rPr lang="zh-CN" altLang="en-US" dirty="0"/>
              <a:t>存储器子系统是计算机中存放程序和数据的各种存储设备、控制部件及管理信息调度的设备和算法的总称。</a:t>
            </a:r>
            <a:endParaRPr lang="en-US" altLang="zh-CN" dirty="0"/>
          </a:p>
          <a:p>
            <a:pPr lvl="1"/>
            <a:r>
              <a:rPr lang="zh-CN" altLang="en-US" dirty="0"/>
              <a:t>存储器子系统实现计算机系统的记忆功能，是保存程序代码和数据的物理载体。</a:t>
            </a:r>
          </a:p>
          <a:p>
            <a:pPr lvl="1"/>
            <a:endParaRPr lang="zh-CN" altLang="en-US" dirty="0"/>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742129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输入</a:t>
            </a:r>
            <a:r>
              <a:rPr lang="en-US" altLang="zh-CN" dirty="0"/>
              <a:t>/</a:t>
            </a:r>
            <a:r>
              <a:rPr lang="zh-CN" altLang="en-US" dirty="0"/>
              <a:t>输出子系统</a:t>
            </a:r>
          </a:p>
          <a:p>
            <a:pPr lvl="1"/>
            <a:r>
              <a:rPr lang="zh-CN" altLang="en-US" dirty="0"/>
              <a:t>输入</a:t>
            </a:r>
            <a:r>
              <a:rPr lang="en-US" altLang="zh-CN" dirty="0"/>
              <a:t>/</a:t>
            </a:r>
            <a:r>
              <a:rPr lang="zh-CN" altLang="en-US" dirty="0"/>
              <a:t>输出子系统是完成信息输入和输出过程的子系统，包括多种类型的输入、输出设备以及连接这些设备与处理器、存储器进行通信的接口电路。输入</a:t>
            </a:r>
            <a:r>
              <a:rPr lang="en-US" altLang="zh-CN" dirty="0"/>
              <a:t>/</a:t>
            </a:r>
            <a:r>
              <a:rPr lang="zh-CN" altLang="en-US" dirty="0"/>
              <a:t>输出子系统的主要功能是控制外设与内存、外设与处理器之间进行数据交换，完成对各种形式的信息进行输入和输出的控制，是计算机系统中重要的软、硬件结合的子系统。</a:t>
            </a:r>
            <a:endParaRPr lang="en-US" altLang="zh-CN" dirty="0"/>
          </a:p>
          <a:p>
            <a:r>
              <a:rPr lang="zh-CN" altLang="en-US" dirty="0"/>
              <a:t>总线子系统</a:t>
            </a:r>
          </a:p>
          <a:p>
            <a:pPr lvl="1"/>
            <a:r>
              <a:rPr lang="zh-CN" altLang="en-US" dirty="0"/>
              <a:t>总线是连接多个计算机部件的一组共享的信息传输线，它的主要特征就是它是多个部件共享的传输介质。一个部件发出的信号可以被连接到总线上的其他所有部件接收。</a:t>
            </a:r>
          </a:p>
          <a:p>
            <a:pPr lvl="1"/>
            <a:endParaRPr lang="zh-CN" altLang="en-US" dirty="0"/>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10211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92500" lnSpcReduction="10000"/>
          </a:bodyPr>
          <a:lstStyle/>
          <a:p>
            <a:r>
              <a:rPr lang="zh-CN" altLang="en-US" dirty="0"/>
              <a:t>中央处理器</a:t>
            </a:r>
          </a:p>
          <a:p>
            <a:pPr lvl="1"/>
            <a:r>
              <a:rPr lang="zh-CN" altLang="en-US" dirty="0"/>
              <a:t>中央处理器（</a:t>
            </a:r>
            <a:r>
              <a:rPr lang="en-US" altLang="zh-CN" dirty="0"/>
              <a:t>Central Processing Unit</a:t>
            </a:r>
            <a:r>
              <a:rPr lang="zh-CN" altLang="en-US" dirty="0"/>
              <a:t>，</a:t>
            </a:r>
            <a:r>
              <a:rPr lang="en-US" altLang="zh-CN" dirty="0"/>
              <a:t>CPU</a:t>
            </a:r>
            <a:r>
              <a:rPr lang="zh-CN" altLang="en-US" dirty="0"/>
              <a:t>）是计算机进行运算和控制的核心部件，由运算器和控制器组成。</a:t>
            </a:r>
            <a:endParaRPr lang="en-US" altLang="zh-CN" dirty="0"/>
          </a:p>
          <a:p>
            <a:pPr lvl="1"/>
            <a:r>
              <a:rPr lang="zh-CN" altLang="en-US" dirty="0"/>
              <a:t>中央处理器的作用很像人的大脑，其主要功能是从主存储器中取出指令，经译码分析后发出取数、执行、存数等控制命令，以保证正确完成程序所要求的功能。</a:t>
            </a:r>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958059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10000"/>
          </a:bodyPr>
          <a:lstStyle/>
          <a:p>
            <a:r>
              <a:rPr lang="zh-CN" altLang="en-US" dirty="0"/>
              <a:t>中央处理器的组成</a:t>
            </a:r>
          </a:p>
          <a:p>
            <a:pPr lvl="1"/>
            <a:r>
              <a:rPr lang="zh-CN" altLang="en-US" dirty="0"/>
              <a:t>运算器</a:t>
            </a:r>
            <a:endParaRPr lang="en-US" altLang="zh-CN" dirty="0"/>
          </a:p>
          <a:p>
            <a:pPr lvl="1"/>
            <a:r>
              <a:rPr lang="zh-CN" altLang="en-US" dirty="0"/>
              <a:t>控制器</a:t>
            </a:r>
          </a:p>
          <a:p>
            <a:r>
              <a:rPr lang="zh-CN" altLang="en-US" dirty="0"/>
              <a:t>运算器</a:t>
            </a:r>
          </a:p>
          <a:p>
            <a:pPr lvl="1"/>
            <a:r>
              <a:rPr lang="zh-CN" altLang="en-US" dirty="0"/>
              <a:t>它是中央处理器中完成算术和逻辑运算的部件。</a:t>
            </a:r>
            <a:endParaRPr lang="en-US" altLang="zh-CN" dirty="0"/>
          </a:p>
          <a:p>
            <a:pPr lvl="1"/>
            <a:r>
              <a:rPr lang="zh-CN" altLang="en-US" dirty="0"/>
              <a:t>算术运算是指各种数值运算，如加、减、乘、除等。</a:t>
            </a:r>
            <a:endParaRPr lang="en-US" altLang="zh-CN" dirty="0"/>
          </a:p>
          <a:p>
            <a:pPr lvl="1"/>
            <a:r>
              <a:rPr lang="zh-CN" altLang="en-US" dirty="0"/>
              <a:t>逻辑运算是进行逻辑判断的非数值运算，如与、或、非等。</a:t>
            </a:r>
            <a:endParaRPr lang="en-US" altLang="zh-CN" dirty="0"/>
          </a:p>
        </p:txBody>
      </p:sp>
      <p:sp>
        <p:nvSpPr>
          <p:cNvPr id="7"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06376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3478"/>
            <a:ext cx="8229600" cy="857250"/>
          </a:xfrm>
        </p:spPr>
        <p:txBody>
          <a:bodyPr>
            <a:normAutofit/>
          </a:bodyPr>
          <a:lstStyle/>
          <a:p>
            <a:r>
              <a:rPr lang="zh-CN" altLang="en-US" sz="3600" dirty="0"/>
              <a:t>第三章  计算机系统与系统思维</a:t>
            </a:r>
          </a:p>
        </p:txBody>
      </p:sp>
      <p:sp>
        <p:nvSpPr>
          <p:cNvPr id="3" name="副标题 2"/>
          <p:cNvSpPr>
            <a:spLocks noGrp="1"/>
          </p:cNvSpPr>
          <p:nvPr>
            <p:ph idx="1"/>
          </p:nvPr>
        </p:nvSpPr>
        <p:spPr>
          <a:xfrm>
            <a:off x="457200" y="1275606"/>
            <a:ext cx="8229600" cy="2955775"/>
          </a:xfrm>
        </p:spPr>
        <p:txBody>
          <a:bodyPr>
            <a:normAutofit/>
          </a:bodyPr>
          <a:lstStyle/>
          <a:p>
            <a:r>
              <a:rPr lang="zh-CN" altLang="en-US" dirty="0"/>
              <a:t>主题</a:t>
            </a:r>
            <a:r>
              <a:rPr lang="en-US" altLang="zh-CN" dirty="0"/>
              <a:t>1</a:t>
            </a:r>
            <a:r>
              <a:rPr lang="zh-CN" altLang="en-US" dirty="0"/>
              <a:t>、   </a:t>
            </a:r>
            <a:r>
              <a:rPr lang="zh-CN" altLang="zh-CN" dirty="0"/>
              <a:t>计算机组成与系统思维</a:t>
            </a:r>
            <a:endParaRPr lang="en-US" altLang="zh-CN" dirty="0"/>
          </a:p>
          <a:p>
            <a:r>
              <a:rPr lang="zh-CN" altLang="en-US" dirty="0"/>
              <a:t>主题</a:t>
            </a:r>
            <a:r>
              <a:rPr lang="en-US" altLang="zh-CN" dirty="0"/>
              <a:t>2</a:t>
            </a:r>
            <a:r>
              <a:rPr lang="zh-CN" altLang="en-US" dirty="0"/>
              <a:t>、   计算机躯体</a:t>
            </a:r>
            <a:r>
              <a:rPr lang="en-US" altLang="zh-CN" dirty="0"/>
              <a:t>——</a:t>
            </a:r>
            <a:r>
              <a:rPr lang="zh-CN" altLang="en-US" dirty="0"/>
              <a:t>硬件系统</a:t>
            </a:r>
            <a:endParaRPr lang="en-US" altLang="zh-CN" dirty="0"/>
          </a:p>
          <a:p>
            <a:r>
              <a:rPr lang="zh-CN" altLang="en-US" dirty="0"/>
              <a:t>主题</a:t>
            </a:r>
            <a:r>
              <a:rPr lang="en-US" altLang="zh-CN" dirty="0"/>
              <a:t>3</a:t>
            </a:r>
            <a:r>
              <a:rPr lang="zh-CN" altLang="en-US" dirty="0"/>
              <a:t>、   </a:t>
            </a:r>
            <a:r>
              <a:rPr lang="zh-CN" altLang="zh-CN" dirty="0"/>
              <a:t>层次化</a:t>
            </a:r>
            <a:r>
              <a:rPr lang="zh-CN" altLang="en-US" dirty="0"/>
              <a:t>信息</a:t>
            </a:r>
            <a:r>
              <a:rPr lang="zh-CN" altLang="zh-CN" dirty="0"/>
              <a:t>存储体系</a:t>
            </a:r>
            <a:endParaRPr lang="en-US" altLang="zh-CN" dirty="0"/>
          </a:p>
          <a:p>
            <a:r>
              <a:rPr lang="zh-CN" altLang="en-US" dirty="0"/>
              <a:t>主题</a:t>
            </a:r>
            <a:r>
              <a:rPr lang="en-US" altLang="zh-CN" dirty="0"/>
              <a:t>4</a:t>
            </a:r>
            <a:r>
              <a:rPr lang="zh-CN" altLang="en-US" dirty="0"/>
              <a:t>、   计算机灵魂</a:t>
            </a:r>
            <a:r>
              <a:rPr lang="en-US" altLang="zh-CN" dirty="0"/>
              <a:t>——</a:t>
            </a:r>
            <a:r>
              <a:rPr lang="zh-CN" altLang="en-US" dirty="0"/>
              <a:t>软件系统</a:t>
            </a:r>
            <a:endParaRPr lang="en-US" altLang="zh-CN" dirty="0"/>
          </a:p>
          <a:p>
            <a:r>
              <a:rPr lang="zh-CN" altLang="en-US" dirty="0"/>
              <a:t>主题</a:t>
            </a:r>
            <a:r>
              <a:rPr lang="en-US" altLang="zh-CN" dirty="0"/>
              <a:t>5</a:t>
            </a:r>
            <a:r>
              <a:rPr lang="zh-CN" altLang="en-US" dirty="0"/>
              <a:t>、   </a:t>
            </a:r>
            <a:r>
              <a:rPr lang="zh-CN" altLang="zh-CN" dirty="0"/>
              <a:t>数据库管理系统</a:t>
            </a:r>
            <a:endParaRPr lang="zh-CN" altLang="en-US" dirty="0"/>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65423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控制器</a:t>
            </a:r>
          </a:p>
          <a:p>
            <a:pPr lvl="1"/>
            <a:r>
              <a:rPr lang="zh-CN" altLang="en-US" dirty="0"/>
              <a:t>控制器是计算机的控制指挥部件，也是整个计算机的控制中心，其重要功能是通过向计算机的各个部件发出控制信息，使整个计算机自动、协调地工作。</a:t>
            </a:r>
          </a:p>
          <a:p>
            <a:pPr lvl="1"/>
            <a:r>
              <a:rPr lang="zh-CN" altLang="en-US" dirty="0"/>
              <a:t>控制器一般由程序计数器、指令寄存器、指令译码器、控制逻辑部件、时序产生器等组成。</a:t>
            </a:r>
            <a:endParaRPr lang="en-US" altLang="zh-CN" dirty="0"/>
          </a:p>
        </p:txBody>
      </p:sp>
      <p:sp>
        <p:nvSpPr>
          <p:cNvPr id="7"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45669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92500" lnSpcReduction="10000"/>
          </a:bodyPr>
          <a:lstStyle/>
          <a:p>
            <a:r>
              <a:rPr lang="zh-CN" altLang="en-US" dirty="0"/>
              <a:t>中央处理器的主要性能指标</a:t>
            </a:r>
          </a:p>
          <a:p>
            <a:pPr lvl="1"/>
            <a:r>
              <a:rPr lang="en-US" altLang="zh-CN" dirty="0"/>
              <a:t>CPU </a:t>
            </a:r>
            <a:r>
              <a:rPr lang="zh-CN" altLang="en-US" dirty="0"/>
              <a:t>的性能指标有很多，如主频、字长、外频、倍频、缓存大小、前端总线频率、指令集等</a:t>
            </a:r>
            <a:endParaRPr lang="en-US" altLang="zh-CN" dirty="0"/>
          </a:p>
          <a:p>
            <a:pPr lvl="1"/>
            <a:r>
              <a:rPr lang="zh-CN" altLang="en-US" dirty="0"/>
              <a:t>主频。主频即处理器的时钟频率，是处理器内核电路的实际运行频率，一般称为处理器运算时的工作频率，简称主频。主频越高，单位时间内完成的指令数也越多。主频的度量单位为兆赫（</a:t>
            </a:r>
            <a:r>
              <a:rPr lang="en-US" altLang="zh-CN" dirty="0"/>
              <a:t>MHz</a:t>
            </a:r>
            <a:r>
              <a:rPr lang="zh-CN" altLang="en-US" dirty="0"/>
              <a:t>）、吉赫（</a:t>
            </a:r>
            <a:r>
              <a:rPr lang="en-US" altLang="zh-CN" dirty="0"/>
              <a:t>GHz</a:t>
            </a:r>
            <a:r>
              <a:rPr lang="zh-CN" altLang="en-US" dirty="0"/>
              <a:t>）</a:t>
            </a:r>
          </a:p>
        </p:txBody>
      </p:sp>
      <p:sp>
        <p:nvSpPr>
          <p:cNvPr id="7"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86451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20000"/>
          </a:bodyPr>
          <a:lstStyle/>
          <a:p>
            <a:r>
              <a:rPr lang="zh-CN" altLang="en-US" dirty="0"/>
              <a:t>外频和倍频</a:t>
            </a:r>
          </a:p>
          <a:p>
            <a:pPr lvl="1"/>
            <a:r>
              <a:rPr lang="zh-CN" altLang="en-US" dirty="0"/>
              <a:t>外频是</a:t>
            </a:r>
            <a:r>
              <a:rPr lang="en-US" altLang="zh-CN" dirty="0"/>
              <a:t>CPU </a:t>
            </a:r>
            <a:r>
              <a:rPr lang="zh-CN" altLang="en-US" dirty="0"/>
              <a:t>的基准频率，单位是</a:t>
            </a:r>
            <a:r>
              <a:rPr lang="en-US" altLang="zh-CN" dirty="0"/>
              <a:t>MHz</a:t>
            </a:r>
            <a:r>
              <a:rPr lang="zh-CN" altLang="en-US" dirty="0"/>
              <a:t>。外频是</a:t>
            </a:r>
            <a:r>
              <a:rPr lang="en-US" altLang="zh-CN" dirty="0"/>
              <a:t>CPU</a:t>
            </a:r>
            <a:r>
              <a:rPr lang="zh-CN" altLang="en-US" dirty="0"/>
              <a:t>与主板之间同步运行的速度。由于</a:t>
            </a:r>
            <a:r>
              <a:rPr lang="en-US" altLang="zh-CN" dirty="0"/>
              <a:t>CPU </a:t>
            </a:r>
            <a:r>
              <a:rPr lang="zh-CN" altLang="en-US" dirty="0"/>
              <a:t>工作频率不断提高，一些其他设备（如插卡、硬盘等）受到工艺的限制，不能承受更高的频率，因此限制了</a:t>
            </a:r>
            <a:r>
              <a:rPr lang="en-US" altLang="zh-CN" dirty="0"/>
              <a:t>CPU </a:t>
            </a:r>
            <a:r>
              <a:rPr lang="zh-CN" altLang="en-US" dirty="0"/>
              <a:t>频率的进一步提高。于是出现了倍频技术，该技术能够使</a:t>
            </a:r>
            <a:r>
              <a:rPr lang="en-US" altLang="zh-CN" dirty="0"/>
              <a:t>CPU </a:t>
            </a:r>
            <a:r>
              <a:rPr lang="zh-CN" altLang="en-US" dirty="0"/>
              <a:t>内部工作频率变为外部频率的倍数，通过提升倍频而达到提升主频的目的。倍频技术就是使外部设备可以工作在一个较低外频上，</a:t>
            </a:r>
            <a:r>
              <a:rPr lang="en-US" altLang="zh-CN" dirty="0"/>
              <a:t>CPU </a:t>
            </a:r>
            <a:r>
              <a:rPr lang="zh-CN" altLang="en-US" dirty="0"/>
              <a:t>主频是外频的倍数，即主频＝外频</a:t>
            </a:r>
            <a:r>
              <a:rPr lang="en-US" altLang="zh-CN" dirty="0"/>
              <a:t>×</a:t>
            </a:r>
            <a:r>
              <a:rPr lang="zh-CN" altLang="en-US" dirty="0"/>
              <a:t>倍频。</a:t>
            </a:r>
          </a:p>
        </p:txBody>
      </p:sp>
      <p:sp>
        <p:nvSpPr>
          <p:cNvPr id="7"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86340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147248" cy="3387824"/>
          </a:xfrm>
        </p:spPr>
        <p:txBody>
          <a:bodyPr>
            <a:normAutofit fontScale="92500"/>
          </a:bodyPr>
          <a:lstStyle/>
          <a:p>
            <a:r>
              <a:rPr lang="zh-CN" altLang="en-US" dirty="0"/>
              <a:t>缓存</a:t>
            </a:r>
          </a:p>
          <a:p>
            <a:pPr lvl="1"/>
            <a:r>
              <a:rPr lang="zh-CN" altLang="en-US" dirty="0"/>
              <a:t>即通常所说的一级缓存（</a:t>
            </a:r>
            <a:r>
              <a:rPr lang="en-US" altLang="zh-CN" dirty="0"/>
              <a:t>L1 Cache</a:t>
            </a:r>
            <a:r>
              <a:rPr lang="zh-CN" altLang="en-US" dirty="0"/>
              <a:t>），是与</a:t>
            </a:r>
            <a:r>
              <a:rPr lang="en-US" altLang="zh-CN" dirty="0"/>
              <a:t>CPU</a:t>
            </a:r>
            <a:r>
              <a:rPr lang="zh-CN" altLang="en-US" dirty="0"/>
              <a:t>共同封装于芯片内部的高速缓存，是为了解决</a:t>
            </a:r>
            <a:r>
              <a:rPr lang="en-US" altLang="zh-CN" dirty="0"/>
              <a:t>CPU </a:t>
            </a:r>
            <a:r>
              <a:rPr lang="zh-CN" altLang="en-US" dirty="0"/>
              <a:t>与主存之间的速度不匹配而采用的一项重要技术。</a:t>
            </a:r>
            <a:endParaRPr lang="en-US" altLang="zh-CN" dirty="0"/>
          </a:p>
          <a:p>
            <a:pPr lvl="1"/>
            <a:r>
              <a:rPr lang="zh-CN" altLang="en-US" dirty="0"/>
              <a:t>当然，现在很多</a:t>
            </a:r>
            <a:r>
              <a:rPr lang="en-US" altLang="zh-CN" dirty="0"/>
              <a:t>CPU </a:t>
            </a:r>
            <a:r>
              <a:rPr lang="zh-CN" altLang="en-US" dirty="0"/>
              <a:t>上还有二级缓存（</a:t>
            </a:r>
            <a:r>
              <a:rPr lang="en-US" altLang="zh-CN" dirty="0"/>
              <a:t>L2 Cache</a:t>
            </a:r>
            <a:r>
              <a:rPr lang="zh-CN" altLang="en-US" dirty="0"/>
              <a:t>）三级缓存（</a:t>
            </a:r>
            <a:r>
              <a:rPr lang="en-US" altLang="zh-CN" dirty="0"/>
              <a:t>L3 Cache</a:t>
            </a:r>
            <a:r>
              <a:rPr lang="zh-CN" altLang="en-US" dirty="0"/>
              <a:t>），其作用与一级缓存类似。</a:t>
            </a:r>
          </a:p>
        </p:txBody>
      </p:sp>
      <p:sp>
        <p:nvSpPr>
          <p:cNvPr id="7"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a:t>
            </a:r>
            <a:r>
              <a:rPr lang="en-US" altLang="zh-CN" sz="2800" b="1" kern="0" dirty="0">
                <a:solidFill>
                  <a:srgbClr val="FFFF00"/>
                </a:solidFill>
                <a:ea typeface="黑体" pitchFamily="2" charset="-122"/>
              </a:rPr>
              <a:t>CPU</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11203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219256" cy="3387824"/>
          </a:xfrm>
        </p:spPr>
        <p:txBody>
          <a:bodyPr>
            <a:normAutofit fontScale="77500" lnSpcReduction="20000"/>
          </a:bodyPr>
          <a:lstStyle/>
          <a:p>
            <a:pPr>
              <a:lnSpc>
                <a:spcPct val="140000"/>
              </a:lnSpc>
            </a:pPr>
            <a:r>
              <a:rPr lang="zh-CN" altLang="en-US" dirty="0"/>
              <a:t>存储器（</a:t>
            </a:r>
            <a:r>
              <a:rPr lang="en-US" altLang="zh-CN" dirty="0"/>
              <a:t>Memory</a:t>
            </a:r>
            <a:r>
              <a:rPr lang="zh-CN" altLang="en-US" dirty="0"/>
              <a:t>）是计算机系统中的记忆设备，用来存放程序和数据，在计算机中占据十分重要的位置。计算机中的全部信息，包括输入的原始数据、计算机程序、中间运行结果和最终运行结果，都保存在存储器中。</a:t>
            </a:r>
          </a:p>
          <a:p>
            <a:pPr>
              <a:lnSpc>
                <a:spcPct val="140000"/>
              </a:lnSpc>
            </a:pPr>
            <a:r>
              <a:rPr lang="zh-CN" altLang="en-US" dirty="0"/>
              <a:t>存储器系统是计算机中存放程序和数据的各种存储设备、控制部件及管理信息调度的设备和算法的总称。</a:t>
            </a:r>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921904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a:xfrm>
            <a:off x="179512" y="1059583"/>
            <a:ext cx="8888883" cy="3528392"/>
          </a:xfrm>
        </p:spPr>
        <p:txBody>
          <a:bodyPr>
            <a:noAutofit/>
          </a:bodyPr>
          <a:lstStyle/>
          <a:p>
            <a:pPr marL="180975" indent="-180975" eaLnBrk="1" hangingPunct="1">
              <a:lnSpc>
                <a:spcPct val="125000"/>
              </a:lnSpc>
              <a:spcBef>
                <a:spcPts val="0"/>
              </a:spcBef>
            </a:pPr>
            <a:r>
              <a:rPr lang="zh-CN" altLang="en-US" sz="2400" b="1" dirty="0"/>
              <a:t>存储器分为两大类：内存储器和外存储器</a:t>
            </a:r>
            <a:endParaRPr lang="en-US" altLang="zh-CN" sz="2400" b="1" dirty="0"/>
          </a:p>
          <a:p>
            <a:pPr marL="180975" indent="-180975" eaLnBrk="1" hangingPunct="1">
              <a:lnSpc>
                <a:spcPct val="125000"/>
              </a:lnSpc>
              <a:spcBef>
                <a:spcPts val="0"/>
              </a:spcBef>
            </a:pPr>
            <a:endParaRPr lang="zh-CN" altLang="en-US" sz="1900" dirty="0"/>
          </a:p>
          <a:p>
            <a:pPr marL="180975" indent="-180975" eaLnBrk="1" hangingPunct="1">
              <a:lnSpc>
                <a:spcPct val="125000"/>
              </a:lnSpc>
              <a:spcBef>
                <a:spcPts val="0"/>
              </a:spcBef>
            </a:pPr>
            <a:r>
              <a:rPr lang="zh-CN" altLang="en-US" sz="2000" dirty="0"/>
              <a:t>内存储器也称主存，它直接与</a:t>
            </a:r>
            <a:r>
              <a:rPr lang="en-US" altLang="zh-CN" sz="2000" dirty="0"/>
              <a:t>CPU</a:t>
            </a:r>
            <a:r>
              <a:rPr lang="zh-CN" altLang="en-US" sz="2000" dirty="0"/>
              <a:t>相连接，存储容量小，速度快，用来存放当前运行的程序的指令和数据，直接与</a:t>
            </a:r>
            <a:r>
              <a:rPr lang="en-US" altLang="zh-CN" sz="2000" dirty="0"/>
              <a:t>CPU</a:t>
            </a:r>
            <a:r>
              <a:rPr lang="zh-CN" altLang="en-US" sz="2000" dirty="0"/>
              <a:t>交换信息</a:t>
            </a:r>
            <a:endParaRPr lang="en-US" altLang="zh-CN" sz="2000" dirty="0"/>
          </a:p>
          <a:p>
            <a:pPr marL="180975" indent="-180975" eaLnBrk="1" hangingPunct="1">
              <a:lnSpc>
                <a:spcPct val="125000"/>
              </a:lnSpc>
              <a:spcBef>
                <a:spcPts val="0"/>
              </a:spcBef>
            </a:pPr>
            <a:endParaRPr lang="zh-CN" altLang="en-US" sz="2000" dirty="0"/>
          </a:p>
          <a:p>
            <a:pPr marL="180975" indent="-180975" eaLnBrk="1" hangingPunct="1">
              <a:lnSpc>
                <a:spcPct val="125000"/>
              </a:lnSpc>
              <a:spcBef>
                <a:spcPts val="0"/>
              </a:spcBef>
            </a:pPr>
            <a:r>
              <a:rPr lang="zh-CN" altLang="en-US" sz="2000" dirty="0"/>
              <a:t>外存储器是内存的扩充；外存容量要比内存大得多，但它存取信息的速度比内存慢。通常外存不和计算机内其它装置交换数据，只和内存交换数据</a:t>
            </a:r>
          </a:p>
          <a:p>
            <a:pPr marL="180975" indent="-180975" eaLnBrk="1" hangingPunct="1">
              <a:lnSpc>
                <a:spcPct val="125000"/>
              </a:lnSpc>
              <a:spcBef>
                <a:spcPts val="0"/>
              </a:spcBef>
            </a:pPr>
            <a:r>
              <a:rPr lang="zh-CN" altLang="en-US" sz="2000" dirty="0"/>
              <a:t>常用的外存储器有磁带、磁盘和光盘等；外存用来永久存放“暂时不用”的程序和数据。</a:t>
            </a:r>
          </a:p>
        </p:txBody>
      </p:sp>
      <p:sp>
        <p:nvSpPr>
          <p:cNvPr id="8"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95536" y="987574"/>
            <a:ext cx="8229600" cy="583406"/>
          </a:xfrm>
        </p:spPr>
        <p:txBody>
          <a:bodyPr>
            <a:normAutofit fontScale="90000"/>
          </a:bodyPr>
          <a:lstStyle/>
          <a:p>
            <a:pPr algn="l" eaLnBrk="1" hangingPunct="1"/>
            <a:r>
              <a:rPr lang="zh-CN" altLang="en-US" sz="3600" b="1" dirty="0">
                <a:solidFill>
                  <a:srgbClr val="FF0000"/>
                </a:solidFill>
                <a:latin typeface="黑体" pitchFamily="49" charset="-122"/>
                <a:ea typeface="黑体" pitchFamily="49" charset="-122"/>
              </a:rPr>
              <a:t>内存储器（</a:t>
            </a:r>
            <a:r>
              <a:rPr lang="en-US" altLang="zh-CN" sz="3600" b="1" dirty="0">
                <a:solidFill>
                  <a:srgbClr val="FF0000"/>
                </a:solidFill>
                <a:latin typeface="黑体" pitchFamily="49" charset="-122"/>
                <a:ea typeface="黑体" pitchFamily="49" charset="-122"/>
              </a:rPr>
              <a:t>RAM</a:t>
            </a:r>
            <a:r>
              <a:rPr lang="zh-CN" altLang="en-US" sz="3600" b="1" dirty="0">
                <a:solidFill>
                  <a:srgbClr val="FF0000"/>
                </a:solidFill>
                <a:latin typeface="黑体" pitchFamily="49" charset="-122"/>
                <a:ea typeface="黑体" pitchFamily="49" charset="-122"/>
              </a:rPr>
              <a:t>）和（</a:t>
            </a:r>
            <a:r>
              <a:rPr lang="en-US" altLang="zh-CN" sz="3600" b="1" dirty="0">
                <a:solidFill>
                  <a:srgbClr val="FF0000"/>
                </a:solidFill>
                <a:latin typeface="黑体" pitchFamily="49" charset="-122"/>
                <a:ea typeface="黑体" pitchFamily="49" charset="-122"/>
              </a:rPr>
              <a:t>ROM</a:t>
            </a:r>
            <a:r>
              <a:rPr lang="zh-CN" altLang="en-US" sz="3600" b="1" dirty="0">
                <a:solidFill>
                  <a:srgbClr val="FF0000"/>
                </a:solidFill>
                <a:latin typeface="黑体" pitchFamily="49" charset="-122"/>
                <a:ea typeface="黑体" pitchFamily="49" charset="-122"/>
              </a:rPr>
              <a:t>）</a:t>
            </a:r>
          </a:p>
        </p:txBody>
      </p:sp>
      <p:sp>
        <p:nvSpPr>
          <p:cNvPr id="364547" name="Rectangle 3"/>
          <p:cNvSpPr>
            <a:spLocks noGrp="1" noChangeArrowheads="1"/>
          </p:cNvSpPr>
          <p:nvPr>
            <p:ph type="body" idx="1"/>
          </p:nvPr>
        </p:nvSpPr>
        <p:spPr>
          <a:xfrm>
            <a:off x="179512" y="1672885"/>
            <a:ext cx="8784976" cy="3203121"/>
          </a:xfrm>
        </p:spPr>
        <p:txBody>
          <a:bodyPr>
            <a:normAutofit fontScale="85000" lnSpcReduction="20000"/>
          </a:bodyPr>
          <a:lstStyle/>
          <a:p>
            <a:pPr>
              <a:lnSpc>
                <a:spcPct val="125000"/>
              </a:lnSpc>
              <a:spcBef>
                <a:spcPts val="0"/>
              </a:spcBef>
              <a:buClr>
                <a:srgbClr val="003399"/>
              </a:buClr>
              <a:buFont typeface="Wingdings" pitchFamily="2" charset="2"/>
              <a:buChar char="ü"/>
            </a:pPr>
            <a:r>
              <a:rPr lang="zh-CN" altLang="en-US" sz="2400" kern="1200" dirty="0"/>
              <a:t>内存大部分是可存可取的（可读可写），称为随机存储器，简称</a:t>
            </a:r>
            <a:r>
              <a:rPr lang="en-US" altLang="zh-CN" sz="2400" kern="1200" dirty="0"/>
              <a:t>RAM</a:t>
            </a:r>
            <a:r>
              <a:rPr lang="zh-CN" altLang="en-US" sz="2400" kern="1200" dirty="0"/>
              <a:t>。计算机在工作时，</a:t>
            </a:r>
            <a:r>
              <a:rPr lang="en-US" altLang="zh-CN" sz="2400" kern="1200" dirty="0"/>
              <a:t>RAM</a:t>
            </a:r>
            <a:r>
              <a:rPr lang="zh-CN" altLang="en-US" sz="2400" kern="1200" dirty="0"/>
              <a:t>能够准确地保存数据，但这种保存功能需要电源的支持，一旦切断电源，其中的所有数据立即完全消失。</a:t>
            </a:r>
          </a:p>
          <a:p>
            <a:pPr>
              <a:lnSpc>
                <a:spcPct val="125000"/>
              </a:lnSpc>
              <a:spcBef>
                <a:spcPts val="0"/>
              </a:spcBef>
              <a:buClr>
                <a:srgbClr val="003399"/>
              </a:buClr>
              <a:buFont typeface="Wingdings" pitchFamily="2" charset="2"/>
              <a:buChar char="ü"/>
            </a:pPr>
            <a:endParaRPr lang="en-US" altLang="zh-CN" sz="2400" kern="1200" dirty="0"/>
          </a:p>
          <a:p>
            <a:pPr>
              <a:lnSpc>
                <a:spcPct val="125000"/>
              </a:lnSpc>
              <a:spcBef>
                <a:spcPts val="0"/>
              </a:spcBef>
              <a:buClr>
                <a:srgbClr val="003399"/>
              </a:buClr>
              <a:buFont typeface="Wingdings" pitchFamily="2" charset="2"/>
              <a:buChar char="ü"/>
            </a:pPr>
            <a:endParaRPr lang="zh-CN" altLang="en-US" sz="2400" kern="1200" dirty="0"/>
          </a:p>
          <a:p>
            <a:pPr>
              <a:lnSpc>
                <a:spcPct val="125000"/>
              </a:lnSpc>
              <a:spcBef>
                <a:spcPts val="0"/>
              </a:spcBef>
              <a:buClr>
                <a:srgbClr val="003399"/>
              </a:buClr>
              <a:buFont typeface="Wingdings" pitchFamily="2" charset="2"/>
              <a:buChar char="ü"/>
            </a:pPr>
            <a:endParaRPr lang="zh-CN" altLang="en-US" sz="2400" kern="1200" dirty="0"/>
          </a:p>
          <a:p>
            <a:pPr>
              <a:lnSpc>
                <a:spcPct val="125000"/>
              </a:lnSpc>
              <a:spcBef>
                <a:spcPts val="0"/>
              </a:spcBef>
              <a:buClr>
                <a:srgbClr val="003399"/>
              </a:buClr>
              <a:buFont typeface="Wingdings" pitchFamily="2" charset="2"/>
              <a:buChar char="ü"/>
            </a:pPr>
            <a:endParaRPr lang="zh-CN" altLang="en-US" sz="2400" kern="1200" dirty="0"/>
          </a:p>
          <a:p>
            <a:pPr>
              <a:lnSpc>
                <a:spcPct val="125000"/>
              </a:lnSpc>
              <a:spcBef>
                <a:spcPts val="0"/>
              </a:spcBef>
              <a:buClr>
                <a:srgbClr val="003399"/>
              </a:buClr>
              <a:buFont typeface="Wingdings" pitchFamily="2" charset="2"/>
              <a:buChar char="ü"/>
            </a:pPr>
            <a:r>
              <a:rPr lang="zh-CN" altLang="en-US" sz="2400" kern="1200" dirty="0"/>
              <a:t>内存中有一小部分用于永久存放特殊的专用数据，</a:t>
            </a:r>
            <a:r>
              <a:rPr lang="en-US" altLang="zh-CN" sz="2400" kern="1200" dirty="0"/>
              <a:t>CPU</a:t>
            </a:r>
            <a:r>
              <a:rPr lang="zh-CN" altLang="en-US" sz="2400" kern="1200" dirty="0"/>
              <a:t>对它们只取（只读）不存（不写），这部分称为只读存储器，简称</a:t>
            </a:r>
            <a:r>
              <a:rPr lang="en-US" altLang="zh-CN" sz="2400" kern="1200" dirty="0"/>
              <a:t>ROM</a:t>
            </a:r>
            <a:r>
              <a:rPr lang="zh-CN" altLang="en-US" sz="2400" kern="1200" dirty="0"/>
              <a:t>。</a:t>
            </a:r>
          </a:p>
        </p:txBody>
      </p:sp>
      <p:pic>
        <p:nvPicPr>
          <p:cNvPr id="364548" name="Picture 4" descr="内存条-2"/>
          <p:cNvPicPr>
            <a:picLocks noChangeAspect="1" noChangeArrowheads="1"/>
          </p:cNvPicPr>
          <p:nvPr/>
        </p:nvPicPr>
        <p:blipFill>
          <a:blip r:embed="rId2" cstate="print"/>
          <a:srcRect/>
          <a:stretch>
            <a:fillRect/>
          </a:stretch>
        </p:blipFill>
        <p:spPr bwMode="auto">
          <a:xfrm>
            <a:off x="1403648" y="2715766"/>
            <a:ext cx="5919243" cy="950880"/>
          </a:xfrm>
          <a:prstGeom prst="rect">
            <a:avLst/>
          </a:prstGeom>
          <a:noFill/>
          <a:effectLst>
            <a:outerShdw dist="107763" dir="2700000" algn="ctr" rotWithShape="0">
              <a:srgbClr val="FFFF00">
                <a:alpha val="50000"/>
              </a:srgbClr>
            </a:outerShdw>
          </a:effectLst>
        </p:spPr>
      </p:pic>
      <p:sp>
        <p:nvSpPr>
          <p:cNvPr id="9"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type="body" idx="1"/>
          </p:nvPr>
        </p:nvSpPr>
        <p:spPr>
          <a:xfrm>
            <a:off x="142845" y="1200151"/>
            <a:ext cx="7927975" cy="3394472"/>
          </a:xfrm>
        </p:spPr>
        <p:txBody>
          <a:bodyPr/>
          <a:lstStyle/>
          <a:p>
            <a:r>
              <a:rPr lang="en-US" altLang="zh-TW" sz="2800" b="1" dirty="0">
                <a:solidFill>
                  <a:srgbClr val="003399"/>
                </a:solidFill>
                <a:ea typeface="標楷體" pitchFamily="65" charset="-120"/>
              </a:rPr>
              <a:t>RAM</a:t>
            </a:r>
            <a:r>
              <a:rPr lang="en-US" altLang="zh-CN" sz="2800" b="1" dirty="0">
                <a:solidFill>
                  <a:srgbClr val="003399"/>
                </a:solidFill>
                <a:ea typeface="標楷體" pitchFamily="65" charset="-120"/>
              </a:rPr>
              <a:t> (</a:t>
            </a:r>
            <a:r>
              <a:rPr lang="en-US" altLang="zh-CN" sz="2800" b="1" dirty="0">
                <a:solidFill>
                  <a:srgbClr val="003399"/>
                </a:solidFill>
              </a:rPr>
              <a:t>Random Access Memory)  </a:t>
            </a:r>
          </a:p>
          <a:p>
            <a:r>
              <a:rPr lang="en-US" altLang="zh-CN" sz="2800" b="1" dirty="0">
                <a:solidFill>
                  <a:srgbClr val="003399"/>
                </a:solidFill>
              </a:rPr>
              <a:t> RAM</a:t>
            </a:r>
            <a:r>
              <a:rPr lang="zh-CN" altLang="en-US" sz="2800" b="1" dirty="0">
                <a:solidFill>
                  <a:srgbClr val="003399"/>
                </a:solidFill>
              </a:rPr>
              <a:t>分为：</a:t>
            </a:r>
          </a:p>
          <a:p>
            <a:pPr lvl="1">
              <a:lnSpc>
                <a:spcPct val="120000"/>
              </a:lnSpc>
            </a:pPr>
            <a:r>
              <a:rPr lang="zh-CN" altLang="en-US" sz="2400" b="1" dirty="0">
                <a:solidFill>
                  <a:srgbClr val="003399"/>
                </a:solidFill>
              </a:rPr>
              <a:t> </a:t>
            </a:r>
            <a:r>
              <a:rPr lang="en-US" altLang="zh-CN" sz="2400" b="1" dirty="0">
                <a:solidFill>
                  <a:srgbClr val="003399"/>
                </a:solidFill>
              </a:rPr>
              <a:t>SRAM</a:t>
            </a:r>
            <a:r>
              <a:rPr lang="zh-CN" altLang="en-US" sz="2400" b="1" dirty="0">
                <a:solidFill>
                  <a:srgbClr val="003399"/>
                </a:solidFill>
              </a:rPr>
              <a:t>静态</a:t>
            </a:r>
          </a:p>
          <a:p>
            <a:pPr lvl="1">
              <a:lnSpc>
                <a:spcPct val="120000"/>
              </a:lnSpc>
              <a:buFontTx/>
              <a:buNone/>
            </a:pPr>
            <a:r>
              <a:rPr lang="zh-CN" altLang="en-US" sz="2400" b="1" dirty="0">
                <a:solidFill>
                  <a:srgbClr val="003399"/>
                </a:solidFill>
              </a:rPr>
              <a:t>随机存储器</a:t>
            </a:r>
          </a:p>
          <a:p>
            <a:pPr lvl="1">
              <a:lnSpc>
                <a:spcPct val="120000"/>
              </a:lnSpc>
            </a:pPr>
            <a:r>
              <a:rPr lang="zh-CN" altLang="en-US" sz="2400" b="1" dirty="0">
                <a:solidFill>
                  <a:srgbClr val="003399"/>
                </a:solidFill>
              </a:rPr>
              <a:t> </a:t>
            </a:r>
            <a:r>
              <a:rPr lang="en-US" altLang="zh-CN" sz="2400" b="1" dirty="0">
                <a:solidFill>
                  <a:srgbClr val="003399"/>
                </a:solidFill>
              </a:rPr>
              <a:t>DRAM</a:t>
            </a:r>
            <a:r>
              <a:rPr lang="zh-CN" altLang="en-US" sz="2400" b="1" dirty="0">
                <a:solidFill>
                  <a:srgbClr val="003399"/>
                </a:solidFill>
              </a:rPr>
              <a:t>动态</a:t>
            </a:r>
          </a:p>
          <a:p>
            <a:pPr lvl="1">
              <a:lnSpc>
                <a:spcPct val="120000"/>
              </a:lnSpc>
              <a:buFontTx/>
              <a:buNone/>
            </a:pPr>
            <a:r>
              <a:rPr lang="zh-CN" altLang="en-US" sz="2400" b="1" dirty="0">
                <a:solidFill>
                  <a:srgbClr val="003399"/>
                </a:solidFill>
              </a:rPr>
              <a:t>随机存储器</a:t>
            </a:r>
          </a:p>
        </p:txBody>
      </p:sp>
      <p:pic>
        <p:nvPicPr>
          <p:cNvPr id="143364" name="Picture 4" descr="http://www.gxhn.com/pche1/04/RAM.jpg"/>
          <p:cNvPicPr>
            <a:picLocks noChangeAspect="1" noChangeArrowheads="1"/>
          </p:cNvPicPr>
          <p:nvPr/>
        </p:nvPicPr>
        <p:blipFill>
          <a:blip r:embed="rId3" r:link="rId4" cstate="print"/>
          <a:srcRect/>
          <a:stretch>
            <a:fillRect/>
          </a:stretch>
        </p:blipFill>
        <p:spPr bwMode="auto">
          <a:xfrm>
            <a:off x="2744653" y="2357437"/>
            <a:ext cx="6254886" cy="2190752"/>
          </a:xfrm>
          <a:prstGeom prst="rect">
            <a:avLst/>
          </a:prstGeom>
          <a:noFill/>
        </p:spPr>
      </p:pic>
      <p:sp>
        <p:nvSpPr>
          <p:cNvPr id="8"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88068" name="Picture 4">
            <a:extLst>
              <a:ext uri="{FF2B5EF4-FFF2-40B4-BE49-F238E27FC236}">
                <a16:creationId xmlns:a16="http://schemas.microsoft.com/office/drawing/2014/main" id="{9CCC7D99-D676-459A-ABD7-72650DE3B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275606"/>
            <a:ext cx="7056784" cy="329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13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28596" y="1071552"/>
            <a:ext cx="5935663" cy="583404"/>
          </a:xfrm>
          <a:noFill/>
        </p:spPr>
        <p:txBody>
          <a:bodyPr>
            <a:normAutofit fontScale="90000"/>
          </a:bodyPr>
          <a:lstStyle/>
          <a:p>
            <a:pPr algn="l" eaLnBrk="1" hangingPunct="1"/>
            <a:r>
              <a:rPr lang="zh-CN" altLang="en-US" sz="3600" b="1" dirty="0">
                <a:solidFill>
                  <a:srgbClr val="FF0000"/>
                </a:solidFill>
                <a:latin typeface="黑体" pitchFamily="49" charset="-122"/>
                <a:ea typeface="黑体" pitchFamily="49" charset="-122"/>
              </a:rPr>
              <a:t>高速缓存（</a:t>
            </a:r>
            <a:r>
              <a:rPr lang="en-US" altLang="zh-CN" sz="3600" b="1" dirty="0">
                <a:solidFill>
                  <a:srgbClr val="FF0000"/>
                </a:solidFill>
                <a:latin typeface="黑体" pitchFamily="49" charset="-122"/>
                <a:ea typeface="黑体" pitchFamily="49" charset="-122"/>
              </a:rPr>
              <a:t>Cache</a:t>
            </a:r>
            <a:r>
              <a:rPr lang="zh-CN" altLang="en-US" sz="3600" b="1" dirty="0">
                <a:solidFill>
                  <a:srgbClr val="FF0000"/>
                </a:solidFill>
                <a:latin typeface="黑体" pitchFamily="49" charset="-122"/>
                <a:ea typeface="黑体" pitchFamily="49" charset="-122"/>
              </a:rPr>
              <a:t>）</a:t>
            </a:r>
          </a:p>
        </p:txBody>
      </p:sp>
      <p:sp>
        <p:nvSpPr>
          <p:cNvPr id="125955" name="Rectangle 3"/>
          <p:cNvSpPr>
            <a:spLocks noGrp="1" noChangeArrowheads="1"/>
          </p:cNvSpPr>
          <p:nvPr>
            <p:ph type="body" idx="1"/>
          </p:nvPr>
        </p:nvSpPr>
        <p:spPr>
          <a:xfrm>
            <a:off x="250826" y="1660915"/>
            <a:ext cx="8740775" cy="1990955"/>
          </a:xfrm>
        </p:spPr>
        <p:txBody>
          <a:bodyPr>
            <a:normAutofit fontScale="85000" lnSpcReduction="10000"/>
          </a:bodyPr>
          <a:lstStyle/>
          <a:p>
            <a:pPr eaLnBrk="1" hangingPunct="1">
              <a:lnSpc>
                <a:spcPct val="150000"/>
              </a:lnSpc>
              <a:buFont typeface="Wingdings" pitchFamily="2" charset="2"/>
              <a:buChar char="ü"/>
            </a:pPr>
            <a:r>
              <a:rPr lang="zh-CN" altLang="en-US" sz="2600" kern="1200" dirty="0"/>
              <a:t>为了解决</a:t>
            </a:r>
            <a:r>
              <a:rPr lang="en-US" altLang="zh-CN" sz="2600" kern="1200" dirty="0"/>
              <a:t>CPU</a:t>
            </a:r>
            <a:r>
              <a:rPr lang="zh-CN" altLang="en-US" sz="2600" kern="1200" dirty="0"/>
              <a:t>与内存之间的速度不匹配而影响系统运行速度的问题。</a:t>
            </a:r>
          </a:p>
          <a:p>
            <a:pPr eaLnBrk="1" hangingPunct="1">
              <a:lnSpc>
                <a:spcPct val="150000"/>
              </a:lnSpc>
              <a:buFont typeface="Wingdings" pitchFamily="2" charset="2"/>
              <a:buChar char="ü"/>
            </a:pPr>
            <a:r>
              <a:rPr lang="en-US" altLang="zh-CN" sz="2600" kern="1200" dirty="0"/>
              <a:t>Cache</a:t>
            </a:r>
            <a:r>
              <a:rPr lang="zh-CN" altLang="en-US" sz="2600" kern="1200" dirty="0"/>
              <a:t>的储存容量</a:t>
            </a:r>
            <a:r>
              <a:rPr lang="en-US" altLang="zh-CN" sz="2600" kern="1200" dirty="0"/>
              <a:t>256K</a:t>
            </a:r>
            <a:r>
              <a:rPr lang="zh-CN" altLang="en-US" sz="2600" kern="1200" dirty="0"/>
              <a:t>、</a:t>
            </a:r>
            <a:r>
              <a:rPr lang="en-US" altLang="zh-CN" sz="2600" kern="1200" dirty="0"/>
              <a:t>512K</a:t>
            </a:r>
            <a:r>
              <a:rPr lang="zh-CN" altLang="en-US" sz="2600" kern="1200" dirty="0"/>
              <a:t>、</a:t>
            </a:r>
            <a:r>
              <a:rPr lang="en-US" altLang="zh-CN" sz="2600" kern="1200" dirty="0"/>
              <a:t>2M</a:t>
            </a:r>
            <a:r>
              <a:rPr lang="zh-CN" altLang="en-US" sz="2600" kern="1200" dirty="0"/>
              <a:t>等。</a:t>
            </a:r>
          </a:p>
          <a:p>
            <a:pPr eaLnBrk="1" hangingPunct="1">
              <a:lnSpc>
                <a:spcPct val="150000"/>
              </a:lnSpc>
              <a:buFont typeface="Wingdings" pitchFamily="2" charset="2"/>
              <a:buChar char="ü"/>
            </a:pPr>
            <a:r>
              <a:rPr lang="en-US" altLang="zh-CN" sz="2600" kern="1200" dirty="0"/>
              <a:t>Cache</a:t>
            </a:r>
            <a:r>
              <a:rPr lang="zh-CN" altLang="en-US" sz="2600" kern="1200" dirty="0"/>
              <a:t>的储存容量不是越大越好。</a:t>
            </a:r>
          </a:p>
        </p:txBody>
      </p:sp>
      <p:grpSp>
        <p:nvGrpSpPr>
          <p:cNvPr id="2" name="Group 4"/>
          <p:cNvGrpSpPr>
            <a:grpSpLocks noChangeAspect="1"/>
          </p:cNvGrpSpPr>
          <p:nvPr/>
        </p:nvGrpSpPr>
        <p:grpSpPr bwMode="auto">
          <a:xfrm>
            <a:off x="579583" y="3651870"/>
            <a:ext cx="7704658" cy="585788"/>
            <a:chOff x="3600" y="6588"/>
            <a:chExt cx="4980" cy="468"/>
          </a:xfrm>
          <a:solidFill>
            <a:schemeClr val="accent5">
              <a:lumMod val="40000"/>
              <a:lumOff val="60000"/>
            </a:schemeClr>
          </a:solidFill>
        </p:grpSpPr>
        <p:sp>
          <p:nvSpPr>
            <p:cNvPr id="373765" name="Text Box 5"/>
            <p:cNvSpPr txBox="1">
              <a:spLocks noChangeAspect="1" noChangeArrowheads="1"/>
            </p:cNvSpPr>
            <p:nvPr/>
          </p:nvSpPr>
          <p:spPr bwMode="auto">
            <a:xfrm>
              <a:off x="3600" y="6588"/>
              <a:ext cx="1020" cy="468"/>
            </a:xfrm>
            <a:prstGeom prst="rect">
              <a:avLst/>
            </a:prstGeom>
            <a:grpFill/>
            <a:ln w="9525">
              <a:solidFill>
                <a:srgbClr val="000000"/>
              </a:solidFill>
              <a:miter lim="800000"/>
              <a:headEnd/>
              <a:tailEnd/>
            </a:ln>
            <a:effectLst>
              <a:outerShdw dist="53882" dir="2700000" algn="ctr" rotWithShape="0">
                <a:srgbClr val="003300"/>
              </a:outerShdw>
            </a:effectLst>
          </p:spPr>
          <p:txBody>
            <a:bodyPr tIns="154800" anchor="ctr"/>
            <a:lstStyle/>
            <a:p>
              <a:pPr algn="ctr" eaLnBrk="0" hangingPunct="0">
                <a:defRPr/>
              </a:pPr>
              <a:r>
                <a:rPr kumimoji="0" lang="en-US" altLang="zh-CN" sz="2800" b="1">
                  <a:solidFill>
                    <a:srgbClr val="000000"/>
                  </a:solidFill>
                  <a:ea typeface="宋体" pitchFamily="2" charset="-122"/>
                </a:rPr>
                <a:t>CPU</a:t>
              </a:r>
              <a:endParaRPr kumimoji="0" lang="en-US" altLang="zh-CN" sz="2800" b="1">
                <a:ea typeface="宋体" pitchFamily="2" charset="-122"/>
              </a:endParaRPr>
            </a:p>
          </p:txBody>
        </p:sp>
        <p:sp>
          <p:nvSpPr>
            <p:cNvPr id="373766" name="Text Box 6"/>
            <p:cNvSpPr txBox="1">
              <a:spLocks noChangeAspect="1" noChangeArrowheads="1"/>
            </p:cNvSpPr>
            <p:nvPr/>
          </p:nvSpPr>
          <p:spPr bwMode="auto">
            <a:xfrm>
              <a:off x="5640" y="6588"/>
              <a:ext cx="1020" cy="468"/>
            </a:xfrm>
            <a:prstGeom prst="rect">
              <a:avLst/>
            </a:prstGeom>
            <a:grpFill/>
            <a:ln w="9525">
              <a:solidFill>
                <a:srgbClr val="000000"/>
              </a:solidFill>
              <a:miter lim="800000"/>
              <a:headEnd/>
              <a:tailEnd/>
            </a:ln>
            <a:effectLst>
              <a:outerShdw dist="53882" dir="2700000" algn="ctr" rotWithShape="0">
                <a:srgbClr val="003300"/>
              </a:outerShdw>
            </a:effectLst>
          </p:spPr>
          <p:txBody>
            <a:bodyPr tIns="154800" anchor="ctr"/>
            <a:lstStyle/>
            <a:p>
              <a:pPr algn="ctr" eaLnBrk="0" hangingPunct="0">
                <a:defRPr/>
              </a:pPr>
              <a:r>
                <a:rPr kumimoji="0" lang="en-US" altLang="zh-CN" sz="2800" b="1" dirty="0">
                  <a:solidFill>
                    <a:srgbClr val="993300"/>
                  </a:solidFill>
                  <a:ea typeface="宋体" pitchFamily="2" charset="-122"/>
                </a:rPr>
                <a:t>Cache</a:t>
              </a:r>
            </a:p>
          </p:txBody>
        </p:sp>
        <p:sp>
          <p:nvSpPr>
            <p:cNvPr id="373767" name="Text Box 7"/>
            <p:cNvSpPr txBox="1">
              <a:spLocks noChangeAspect="1" noChangeArrowheads="1"/>
            </p:cNvSpPr>
            <p:nvPr/>
          </p:nvSpPr>
          <p:spPr bwMode="auto">
            <a:xfrm>
              <a:off x="7560" y="6588"/>
              <a:ext cx="1020" cy="468"/>
            </a:xfrm>
            <a:prstGeom prst="rect">
              <a:avLst/>
            </a:prstGeom>
            <a:grpFill/>
            <a:ln w="9525">
              <a:solidFill>
                <a:srgbClr val="000000"/>
              </a:solidFill>
              <a:miter lim="800000"/>
              <a:headEnd/>
              <a:tailEnd/>
            </a:ln>
            <a:effectLst>
              <a:outerShdw dist="53882" dir="2700000" algn="ctr" rotWithShape="0">
                <a:srgbClr val="003300"/>
              </a:outerShdw>
            </a:effectLst>
          </p:spPr>
          <p:txBody>
            <a:bodyPr tIns="154800" anchor="ctr"/>
            <a:lstStyle/>
            <a:p>
              <a:pPr algn="ctr" eaLnBrk="0" hangingPunct="0">
                <a:defRPr/>
              </a:pPr>
              <a:r>
                <a:rPr kumimoji="0" lang="en-US" altLang="zh-CN" sz="2800" b="1" dirty="0">
                  <a:solidFill>
                    <a:srgbClr val="FF0000"/>
                  </a:solidFill>
                  <a:ea typeface="宋体" pitchFamily="2" charset="-122"/>
                </a:rPr>
                <a:t>RAM</a:t>
              </a:r>
            </a:p>
          </p:txBody>
        </p:sp>
        <p:sp>
          <p:nvSpPr>
            <p:cNvPr id="373768" name="AutoShape 8"/>
            <p:cNvSpPr>
              <a:spLocks noChangeAspect="1" noChangeArrowheads="1"/>
            </p:cNvSpPr>
            <p:nvPr/>
          </p:nvSpPr>
          <p:spPr bwMode="auto">
            <a:xfrm>
              <a:off x="6660" y="6744"/>
              <a:ext cx="900" cy="156"/>
            </a:xfrm>
            <a:prstGeom prst="leftRightArrow">
              <a:avLst>
                <a:gd name="adj1" fmla="val 50000"/>
                <a:gd name="adj2" fmla="val 115385"/>
              </a:avLst>
            </a:prstGeom>
            <a:grpFill/>
            <a:ln w="9525">
              <a:solidFill>
                <a:srgbClr val="000000"/>
              </a:solidFill>
              <a:miter lim="800000"/>
              <a:headEnd/>
              <a:tailEnd/>
            </a:ln>
            <a:effectLst>
              <a:outerShdw dist="53882" dir="2700000" algn="ctr" rotWithShape="0">
                <a:srgbClr val="003300"/>
              </a:outerShdw>
            </a:effectLst>
          </p:spPr>
          <p:txBody>
            <a:bodyPr tIns="154800" anchor="ctr"/>
            <a:lstStyle/>
            <a:p>
              <a:pPr>
                <a:defRPr/>
              </a:pPr>
              <a:endParaRPr lang="zh-CN" altLang="en-US">
                <a:ea typeface="宋体" pitchFamily="2" charset="-122"/>
              </a:endParaRPr>
            </a:p>
          </p:txBody>
        </p:sp>
        <p:sp>
          <p:nvSpPr>
            <p:cNvPr id="373769" name="AutoShape 9"/>
            <p:cNvSpPr>
              <a:spLocks noChangeAspect="1" noChangeArrowheads="1"/>
            </p:cNvSpPr>
            <p:nvPr/>
          </p:nvSpPr>
          <p:spPr bwMode="auto">
            <a:xfrm>
              <a:off x="4680" y="6744"/>
              <a:ext cx="900" cy="156"/>
            </a:xfrm>
            <a:prstGeom prst="leftRightArrow">
              <a:avLst>
                <a:gd name="adj1" fmla="val 50000"/>
                <a:gd name="adj2" fmla="val 115385"/>
              </a:avLst>
            </a:prstGeom>
            <a:grpFill/>
            <a:ln w="9525">
              <a:solidFill>
                <a:srgbClr val="000000"/>
              </a:solidFill>
              <a:miter lim="800000"/>
              <a:headEnd/>
              <a:tailEnd/>
            </a:ln>
            <a:effectLst>
              <a:outerShdw dist="53882" dir="2700000" algn="ctr" rotWithShape="0">
                <a:srgbClr val="003300"/>
              </a:outerShdw>
            </a:effectLst>
          </p:spPr>
          <p:txBody>
            <a:bodyPr tIns="154800" anchor="ctr"/>
            <a:lstStyle/>
            <a:p>
              <a:pPr>
                <a:defRPr/>
              </a:pPr>
              <a:endParaRPr lang="zh-CN" altLang="en-US">
                <a:ea typeface="宋体" pitchFamily="2" charset="-122"/>
              </a:endParaRPr>
            </a:p>
          </p:txBody>
        </p:sp>
      </p:grpSp>
      <p:sp>
        <p:nvSpPr>
          <p:cNvPr id="13"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a:t>
            </a:r>
            <a:endParaRPr lang="en-US" altLang="zh-CN" sz="3600" b="1" kern="0" dirty="0">
              <a:solidFill>
                <a:srgbClr val="FFFFFF"/>
              </a:solidFill>
              <a:ea typeface="宋体" pitchFamily="2" charset="-122"/>
            </a:endParaRPr>
          </a:p>
        </p:txBody>
      </p:sp>
      <p:pic>
        <p:nvPicPr>
          <p:cNvPr id="223" name="Picture 9" descr="Eniac3"/>
          <p:cNvPicPr>
            <a:picLocks noChangeAspect="1" noChangeArrowheads="1"/>
          </p:cNvPicPr>
          <p:nvPr/>
        </p:nvPicPr>
        <p:blipFill>
          <a:blip r:embed="rId2" cstate="print"/>
          <a:srcRect/>
          <a:stretch>
            <a:fillRect/>
          </a:stretch>
        </p:blipFill>
        <p:spPr bwMode="auto">
          <a:xfrm>
            <a:off x="251520" y="1131590"/>
            <a:ext cx="2498791" cy="1933392"/>
          </a:xfrm>
          <a:prstGeom prst="rect">
            <a:avLst/>
          </a:prstGeom>
          <a:noFill/>
          <a:ln w="9525">
            <a:noFill/>
            <a:miter lim="800000"/>
            <a:headEnd/>
            <a:tailEnd/>
          </a:ln>
        </p:spPr>
      </p:pic>
      <p:pic>
        <p:nvPicPr>
          <p:cNvPr id="225" name="Picture 9"/>
          <p:cNvPicPr>
            <a:picLocks noChangeAspect="1" noChangeArrowheads="1"/>
          </p:cNvPicPr>
          <p:nvPr/>
        </p:nvPicPr>
        <p:blipFill>
          <a:blip r:embed="rId3" cstate="print"/>
          <a:srcRect/>
          <a:stretch>
            <a:fillRect/>
          </a:stretch>
        </p:blipFill>
        <p:spPr bwMode="auto">
          <a:xfrm>
            <a:off x="3059832" y="1131591"/>
            <a:ext cx="3096344" cy="1944216"/>
          </a:xfrm>
          <a:prstGeom prst="rect">
            <a:avLst/>
          </a:prstGeom>
          <a:noFill/>
          <a:ln w="12700" cap="sq">
            <a:noFill/>
            <a:miter lim="800000"/>
            <a:headEnd type="none" w="sm" len="sm"/>
            <a:tailEnd type="none" w="sm" len="sm"/>
          </a:ln>
        </p:spPr>
      </p:pic>
      <p:pic>
        <p:nvPicPr>
          <p:cNvPr id="226" name="Picture 8"/>
          <p:cNvPicPr>
            <a:picLocks noChangeAspect="1" noChangeArrowheads="1"/>
          </p:cNvPicPr>
          <p:nvPr/>
        </p:nvPicPr>
        <p:blipFill>
          <a:blip r:embed="rId4" cstate="print"/>
          <a:srcRect/>
          <a:stretch>
            <a:fillRect/>
          </a:stretch>
        </p:blipFill>
        <p:spPr bwMode="auto">
          <a:xfrm>
            <a:off x="251520" y="3363838"/>
            <a:ext cx="2520280" cy="1140738"/>
          </a:xfrm>
          <a:prstGeom prst="rect">
            <a:avLst/>
          </a:prstGeom>
          <a:noFill/>
          <a:ln w="12700" cap="sq">
            <a:noFill/>
            <a:miter lim="800000"/>
            <a:headEnd type="none" w="sm" len="sm"/>
            <a:tailEnd type="none" w="sm" len="sm"/>
          </a:ln>
        </p:spPr>
      </p:pic>
      <p:pic>
        <p:nvPicPr>
          <p:cNvPr id="227" name="Picture 10" descr="c:\users\administrator.win7u-20140920a\appdata\roaming\360se6\User Data\temp\u=1128392123,217248114&amp;fm=21&amp;gp=0.jpg"/>
          <p:cNvPicPr>
            <a:picLocks noChangeAspect="1" noChangeArrowheads="1"/>
          </p:cNvPicPr>
          <p:nvPr/>
        </p:nvPicPr>
        <p:blipFill>
          <a:blip r:embed="rId5" cstate="print"/>
          <a:srcRect/>
          <a:stretch>
            <a:fillRect/>
          </a:stretch>
        </p:blipFill>
        <p:spPr bwMode="auto">
          <a:xfrm>
            <a:off x="6440101" y="1131591"/>
            <a:ext cx="2452379" cy="1944216"/>
          </a:xfrm>
          <a:prstGeom prst="rect">
            <a:avLst/>
          </a:prstGeom>
          <a:noFill/>
        </p:spPr>
      </p:pic>
      <p:pic>
        <p:nvPicPr>
          <p:cNvPr id="228" name="Picture 4" descr="c:\users\administrator.win7u-20140920a\appdata\roaming\360se6\User Data\temp\u=274747128,840969140&amp;fm=21&amp;gp=0.jpg"/>
          <p:cNvPicPr>
            <a:picLocks noChangeAspect="1" noChangeArrowheads="1"/>
          </p:cNvPicPr>
          <p:nvPr/>
        </p:nvPicPr>
        <p:blipFill>
          <a:blip r:embed="rId6" cstate="print"/>
          <a:srcRect/>
          <a:stretch>
            <a:fillRect/>
          </a:stretch>
        </p:blipFill>
        <p:spPr bwMode="auto">
          <a:xfrm>
            <a:off x="3131840" y="3363838"/>
            <a:ext cx="3024336" cy="1310310"/>
          </a:xfrm>
          <a:prstGeom prst="rect">
            <a:avLst/>
          </a:prstGeom>
          <a:noFill/>
        </p:spPr>
      </p:pic>
      <p:pic>
        <p:nvPicPr>
          <p:cNvPr id="49154" name="Picture 2" descr="https://timgsa.baidu.com/timg?image&amp;quality=80&amp;size=b9999_10000&amp;sec=1536234901936&amp;di=07a51982d93883596d95e5415592be35&amp;imgtype=0&amp;src=http%3A%2F%2Fpic.baike.soso.com%2Fp%2F20110729%2F20110729042253-933856071.jpg"/>
          <p:cNvPicPr>
            <a:picLocks noChangeAspect="1" noChangeArrowheads="1"/>
          </p:cNvPicPr>
          <p:nvPr/>
        </p:nvPicPr>
        <p:blipFill>
          <a:blip r:embed="rId7" cstate="print"/>
          <a:srcRect/>
          <a:stretch>
            <a:fillRect/>
          </a:stretch>
        </p:blipFill>
        <p:spPr bwMode="auto">
          <a:xfrm>
            <a:off x="6444208" y="3363838"/>
            <a:ext cx="2448272" cy="1236033"/>
          </a:xfrm>
          <a:prstGeom prst="rect">
            <a:avLst/>
          </a:prstGeom>
          <a:noFill/>
        </p:spPr>
      </p:pic>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idx="1"/>
          </p:nvPr>
        </p:nvSpPr>
        <p:spPr>
          <a:xfrm>
            <a:off x="214282" y="1526921"/>
            <a:ext cx="8643998" cy="3133061"/>
          </a:xfrm>
        </p:spPr>
        <p:txBody>
          <a:bodyPr>
            <a:normAutofit fontScale="92500" lnSpcReduction="20000"/>
          </a:bodyPr>
          <a:lstStyle/>
          <a:p>
            <a:pPr>
              <a:lnSpc>
                <a:spcPct val="130000"/>
              </a:lnSpc>
              <a:buClr>
                <a:srgbClr val="9A483A"/>
              </a:buClr>
              <a:buFont typeface="Wingdings" pitchFamily="2" charset="2"/>
              <a:buChar char="v"/>
            </a:pPr>
            <a:r>
              <a:rPr lang="zh-CN" altLang="en-US" sz="2400" kern="1200" dirty="0"/>
              <a:t>内存之外的存储器称为外存储器，外存储器不能被</a:t>
            </a:r>
            <a:r>
              <a:rPr lang="en-US" altLang="zh-CN" sz="2400" kern="1200" dirty="0"/>
              <a:t>CPU</a:t>
            </a:r>
            <a:r>
              <a:rPr lang="zh-CN" altLang="en-US" sz="2400" kern="1200" dirty="0"/>
              <a:t>直接访问。外存储器通常指磁盘、磁带、光盘等。磁盘又分为软磁盘和硬磁盘。</a:t>
            </a:r>
          </a:p>
          <a:p>
            <a:pPr>
              <a:lnSpc>
                <a:spcPct val="130000"/>
              </a:lnSpc>
              <a:buClr>
                <a:srgbClr val="9A483A"/>
              </a:buClr>
              <a:buFont typeface="Wingdings" pitchFamily="2" charset="2"/>
              <a:buChar char="v"/>
            </a:pPr>
            <a:r>
              <a:rPr lang="zh-CN" altLang="en-US" sz="2400" kern="1200" dirty="0"/>
              <a:t>磁盘驱动器</a:t>
            </a:r>
          </a:p>
          <a:p>
            <a:pPr>
              <a:lnSpc>
                <a:spcPct val="130000"/>
              </a:lnSpc>
              <a:buFont typeface="Wingdings" pitchFamily="2" charset="2"/>
              <a:buNone/>
            </a:pPr>
            <a:r>
              <a:rPr lang="zh-CN" altLang="en-US" sz="2400" kern="1200" dirty="0"/>
              <a:t>    磁盘是在磁盘驱动器的带动下工作的。驱动器的功能是：</a:t>
            </a:r>
          </a:p>
          <a:p>
            <a:pPr lvl="1">
              <a:lnSpc>
                <a:spcPct val="130000"/>
              </a:lnSpc>
            </a:pPr>
            <a:r>
              <a:rPr lang="zh-CN" altLang="en-US" sz="2400" kern="1200" dirty="0">
                <a:ea typeface="+mn-ea"/>
                <a:cs typeface="+mn-cs"/>
              </a:rPr>
              <a:t>控制磁盘的机械运动与磁头的定位，执行有关数据的传输命令。</a:t>
            </a:r>
          </a:p>
          <a:p>
            <a:pPr lvl="1">
              <a:lnSpc>
                <a:spcPct val="130000"/>
              </a:lnSpc>
            </a:pPr>
            <a:r>
              <a:rPr lang="zh-CN" altLang="en-US" sz="2400" kern="1200" dirty="0">
                <a:ea typeface="+mn-ea"/>
                <a:cs typeface="+mn-cs"/>
              </a:rPr>
              <a:t>完成数据的存取操作。</a:t>
            </a:r>
          </a:p>
          <a:p>
            <a:pPr>
              <a:lnSpc>
                <a:spcPct val="130000"/>
              </a:lnSpc>
              <a:buFont typeface="Wingdings" pitchFamily="2" charset="2"/>
              <a:buChar char="v"/>
            </a:pPr>
            <a:r>
              <a:rPr lang="zh-CN" altLang="en-US" sz="2400" kern="1200" dirty="0"/>
              <a:t>有哪些常用外存储器？</a:t>
            </a:r>
            <a:r>
              <a:rPr lang="en-US" altLang="zh-CN" sz="2400" kern="1200" dirty="0"/>
              <a:t>……</a:t>
            </a:r>
          </a:p>
        </p:txBody>
      </p:sp>
      <p:sp>
        <p:nvSpPr>
          <p:cNvPr id="6" name="Rectangle 2"/>
          <p:cNvSpPr>
            <a:spLocks noGrp="1" noChangeArrowheads="1"/>
          </p:cNvSpPr>
          <p:nvPr>
            <p:ph type="title"/>
          </p:nvPr>
        </p:nvSpPr>
        <p:spPr>
          <a:xfrm>
            <a:off x="357158" y="912366"/>
            <a:ext cx="6477000" cy="651272"/>
          </a:xfrm>
        </p:spPr>
        <p:txBody>
          <a:bodyPr/>
          <a:lstStyle/>
          <a:p>
            <a:pPr algn="l"/>
            <a:r>
              <a:rPr lang="zh-CN" altLang="en-US" sz="3600" dirty="0">
                <a:solidFill>
                  <a:srgbClr val="FF0000"/>
                </a:solidFill>
                <a:latin typeface="黑体" pitchFamily="49" charset="-122"/>
                <a:ea typeface="黑体" pitchFamily="49" charset="-122"/>
              </a:rPr>
              <a:t>外存储器</a:t>
            </a:r>
            <a:endParaRPr lang="en-US" altLang="zh-CN" sz="3600" dirty="0">
              <a:solidFill>
                <a:srgbClr val="FF0000"/>
              </a:solidFill>
              <a:latin typeface="黑体" pitchFamily="49" charset="-122"/>
              <a:ea typeface="黑体" pitchFamily="49" charset="-122"/>
            </a:endParaRPr>
          </a:p>
        </p:txBody>
      </p:sp>
      <p:sp>
        <p:nvSpPr>
          <p:cNvPr id="8"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zoom dir="in"/>
    <p:sndAc>
      <p:stSnd>
        <p:snd r:embed="rId2" name="CAMERA.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idx="1"/>
          </p:nvPr>
        </p:nvSpPr>
        <p:spPr>
          <a:xfrm>
            <a:off x="285720" y="1089428"/>
            <a:ext cx="8572560" cy="2286000"/>
          </a:xfrm>
        </p:spPr>
        <p:txBody>
          <a:bodyPr>
            <a:normAutofit fontScale="85000" lnSpcReduction="20000"/>
          </a:bodyPr>
          <a:lstStyle/>
          <a:p>
            <a:pPr>
              <a:lnSpc>
                <a:spcPct val="150000"/>
              </a:lnSpc>
              <a:buClr>
                <a:srgbClr val="9A483A"/>
              </a:buClr>
              <a:buFont typeface="Wingdings" pitchFamily="2" charset="2"/>
              <a:buChar char="v"/>
            </a:pPr>
            <a:r>
              <a:rPr lang="zh-CN" altLang="en-US" sz="2800" b="1" kern="1200" dirty="0">
                <a:solidFill>
                  <a:srgbClr val="FF0000"/>
                </a:solidFill>
                <a:latin typeface="黑体" pitchFamily="49" charset="-122"/>
                <a:ea typeface="黑体" pitchFamily="49" charset="-122"/>
              </a:rPr>
              <a:t>磁盘</a:t>
            </a:r>
            <a:r>
              <a:rPr lang="zh-CN" altLang="en-US" sz="2400" kern="1200" dirty="0"/>
              <a:t>的每个盘片的两个表面都涂附了一层磁性材料，作为存储信息的介质。读写磁盘时，磁头直接接触盘面。</a:t>
            </a:r>
          </a:p>
          <a:p>
            <a:pPr>
              <a:lnSpc>
                <a:spcPct val="150000"/>
              </a:lnSpc>
              <a:buClr>
                <a:srgbClr val="9A483A"/>
              </a:buClr>
              <a:buFont typeface="Wingdings" pitchFamily="2" charset="2"/>
              <a:buChar char="v"/>
            </a:pPr>
            <a:r>
              <a:rPr lang="zh-CN" altLang="en-US" sz="2400" kern="1200" dirty="0"/>
              <a:t>为便于寻址，每个盘面划分出许多不同半径的同心圆，称为磁道，每条磁道上又划分出等分的区段，称为扇区。磁道和扇区都分别编号，便于管理。</a:t>
            </a:r>
          </a:p>
        </p:txBody>
      </p:sp>
      <p:grpSp>
        <p:nvGrpSpPr>
          <p:cNvPr id="2" name="Group 3"/>
          <p:cNvGrpSpPr>
            <a:grpSpLocks/>
          </p:cNvGrpSpPr>
          <p:nvPr/>
        </p:nvGrpSpPr>
        <p:grpSpPr bwMode="auto">
          <a:xfrm>
            <a:off x="1524000" y="2625154"/>
            <a:ext cx="6413501" cy="2178844"/>
            <a:chOff x="960" y="2215"/>
            <a:chExt cx="4040" cy="1830"/>
          </a:xfrm>
        </p:grpSpPr>
        <p:sp>
          <p:nvSpPr>
            <p:cNvPr id="51205" name="Rectangle 4"/>
            <p:cNvSpPr>
              <a:spLocks noChangeArrowheads="1"/>
            </p:cNvSpPr>
            <p:nvPr/>
          </p:nvSpPr>
          <p:spPr bwMode="auto">
            <a:xfrm>
              <a:off x="960" y="2748"/>
              <a:ext cx="1632" cy="1088"/>
            </a:xfrm>
            <a:prstGeom prst="rect">
              <a:avLst/>
            </a:prstGeom>
            <a:noFill/>
            <a:ln w="9525">
              <a:noFill/>
              <a:miter lim="800000"/>
              <a:headEnd/>
              <a:tailEnd/>
            </a:ln>
          </p:spPr>
          <p:txBody>
            <a:bodyPr lIns="91435" tIns="45718" rIns="91435" bIns="45718" anchor="ctr"/>
            <a:lstStyle/>
            <a:p>
              <a:pPr eaLnBrk="1" hangingPunct="1"/>
              <a:r>
                <a:rPr kumimoji="1" lang="zh-CN" altLang="en-US" sz="2800" b="1">
                  <a:solidFill>
                    <a:srgbClr val="A50021"/>
                  </a:solidFill>
                  <a:ea typeface="隶书" pitchFamily="49" charset="-122"/>
                </a:rPr>
                <a:t>硬盘的磁道、扇区示意图</a:t>
              </a:r>
            </a:p>
          </p:txBody>
        </p:sp>
        <p:grpSp>
          <p:nvGrpSpPr>
            <p:cNvPr id="3" name="Group 5"/>
            <p:cNvGrpSpPr>
              <a:grpSpLocks/>
            </p:cNvGrpSpPr>
            <p:nvPr/>
          </p:nvGrpSpPr>
          <p:grpSpPr bwMode="auto">
            <a:xfrm>
              <a:off x="2496" y="2847"/>
              <a:ext cx="1728" cy="1137"/>
              <a:chOff x="1440" y="2016"/>
              <a:chExt cx="1872" cy="528"/>
            </a:xfrm>
          </p:grpSpPr>
          <p:sp>
            <p:nvSpPr>
              <p:cNvPr id="51235" name="Oval 6"/>
              <p:cNvSpPr>
                <a:spLocks noChangeArrowheads="1"/>
              </p:cNvSpPr>
              <p:nvPr/>
            </p:nvSpPr>
            <p:spPr bwMode="auto">
              <a:xfrm>
                <a:off x="1440" y="2016"/>
                <a:ext cx="1872" cy="528"/>
              </a:xfrm>
              <a:prstGeom prst="ellipse">
                <a:avLst/>
              </a:prstGeom>
              <a:solidFill>
                <a:srgbClr val="C0C0C0"/>
              </a:solidFill>
              <a:ln w="9525">
                <a:noFill/>
                <a:round/>
                <a:headEnd/>
                <a:tailEnd/>
              </a:ln>
              <a:effectLst/>
            </p:spPr>
            <p:txBody>
              <a:bodyPr wrap="none" anchor="ctr"/>
              <a:lstStyle/>
              <a:p>
                <a:endParaRPr lang="zh-CN" altLang="en-US"/>
              </a:p>
            </p:txBody>
          </p:sp>
          <p:grpSp>
            <p:nvGrpSpPr>
              <p:cNvPr id="4" name="Group 7"/>
              <p:cNvGrpSpPr>
                <a:grpSpLocks/>
              </p:cNvGrpSpPr>
              <p:nvPr/>
            </p:nvGrpSpPr>
            <p:grpSpPr bwMode="auto">
              <a:xfrm>
                <a:off x="1482" y="2026"/>
                <a:ext cx="1788" cy="508"/>
                <a:chOff x="2436" y="2371"/>
                <a:chExt cx="1063" cy="302"/>
              </a:xfrm>
            </p:grpSpPr>
            <p:sp>
              <p:nvSpPr>
                <p:cNvPr id="51237" name="Freeform 8"/>
                <p:cNvSpPr>
                  <a:spLocks/>
                </p:cNvSpPr>
                <p:nvPr/>
              </p:nvSpPr>
              <p:spPr bwMode="auto">
                <a:xfrm>
                  <a:off x="2909" y="2510"/>
                  <a:ext cx="39" cy="6"/>
                </a:xfrm>
                <a:custGeom>
                  <a:avLst/>
                  <a:gdLst>
                    <a:gd name="T0" fmla="*/ 39 w 549"/>
                    <a:gd name="T1" fmla="*/ 0 h 81"/>
                    <a:gd name="T2" fmla="*/ 37 w 549"/>
                    <a:gd name="T3" fmla="*/ 0 h 81"/>
                    <a:gd name="T4" fmla="*/ 34 w 549"/>
                    <a:gd name="T5" fmla="*/ 0 h 81"/>
                    <a:gd name="T6" fmla="*/ 31 w 549"/>
                    <a:gd name="T7" fmla="*/ 0 h 81"/>
                    <a:gd name="T8" fmla="*/ 28 w 549"/>
                    <a:gd name="T9" fmla="*/ 0 h 81"/>
                    <a:gd name="T10" fmla="*/ 25 w 549"/>
                    <a:gd name="T11" fmla="*/ 0 h 81"/>
                    <a:gd name="T12" fmla="*/ 22 w 549"/>
                    <a:gd name="T13" fmla="*/ 0 h 81"/>
                    <a:gd name="T14" fmla="*/ 19 w 549"/>
                    <a:gd name="T15" fmla="*/ 0 h 81"/>
                    <a:gd name="T16" fmla="*/ 15 w 549"/>
                    <a:gd name="T17" fmla="*/ 1 h 81"/>
                    <a:gd name="T18" fmla="*/ 12 w 549"/>
                    <a:gd name="T19" fmla="*/ 1 h 81"/>
                    <a:gd name="T20" fmla="*/ 10 w 549"/>
                    <a:gd name="T21" fmla="*/ 1 h 81"/>
                    <a:gd name="T22" fmla="*/ 7 w 549"/>
                    <a:gd name="T23" fmla="*/ 2 h 81"/>
                    <a:gd name="T24" fmla="*/ 5 w 549"/>
                    <a:gd name="T25" fmla="*/ 2 h 81"/>
                    <a:gd name="T26" fmla="*/ 3 w 549"/>
                    <a:gd name="T27" fmla="*/ 3 h 81"/>
                    <a:gd name="T28" fmla="*/ 1 w 549"/>
                    <a:gd name="T29" fmla="*/ 4 h 81"/>
                    <a:gd name="T30" fmla="*/ 0 w 549"/>
                    <a:gd name="T31" fmla="*/ 5 h 81"/>
                    <a:gd name="T32" fmla="*/ 0 w 549"/>
                    <a:gd name="T33" fmla="*/ 6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81">
                      <a:moveTo>
                        <a:pt x="549" y="1"/>
                      </a:moveTo>
                      <a:lnTo>
                        <a:pt x="518" y="0"/>
                      </a:lnTo>
                      <a:lnTo>
                        <a:pt x="481" y="0"/>
                      </a:lnTo>
                      <a:lnTo>
                        <a:pt x="442" y="0"/>
                      </a:lnTo>
                      <a:lnTo>
                        <a:pt x="399" y="1"/>
                      </a:lnTo>
                      <a:lnTo>
                        <a:pt x="354" y="1"/>
                      </a:lnTo>
                      <a:lnTo>
                        <a:pt x="308" y="3"/>
                      </a:lnTo>
                      <a:lnTo>
                        <a:pt x="262" y="5"/>
                      </a:lnTo>
                      <a:lnTo>
                        <a:pt x="217" y="7"/>
                      </a:lnTo>
                      <a:lnTo>
                        <a:pt x="174" y="12"/>
                      </a:lnTo>
                      <a:lnTo>
                        <a:pt x="134" y="17"/>
                      </a:lnTo>
                      <a:lnTo>
                        <a:pt x="96" y="23"/>
                      </a:lnTo>
                      <a:lnTo>
                        <a:pt x="64" y="31"/>
                      </a:lnTo>
                      <a:lnTo>
                        <a:pt x="37" y="40"/>
                      </a:lnTo>
                      <a:lnTo>
                        <a:pt x="17" y="52"/>
                      </a:lnTo>
                      <a:lnTo>
                        <a:pt x="4" y="65"/>
                      </a:lnTo>
                      <a:lnTo>
                        <a:pt x="0" y="81"/>
                      </a:lnTo>
                    </a:path>
                  </a:pathLst>
                </a:custGeom>
                <a:noFill/>
                <a:ln w="6350">
                  <a:solidFill>
                    <a:schemeClr val="tx2"/>
                  </a:solidFill>
                  <a:round/>
                  <a:headEnd/>
                  <a:tailEnd/>
                </a:ln>
              </p:spPr>
              <p:txBody>
                <a:bodyPr/>
                <a:lstStyle/>
                <a:p>
                  <a:endParaRPr lang="zh-CN" altLang="en-US"/>
                </a:p>
              </p:txBody>
            </p:sp>
            <p:sp>
              <p:nvSpPr>
                <p:cNvPr id="51238" name="Freeform 9"/>
                <p:cNvSpPr>
                  <a:spLocks/>
                </p:cNvSpPr>
                <p:nvPr/>
              </p:nvSpPr>
              <p:spPr bwMode="auto">
                <a:xfrm>
                  <a:off x="2948" y="2508"/>
                  <a:ext cx="1" cy="4"/>
                </a:xfrm>
                <a:custGeom>
                  <a:avLst/>
                  <a:gdLst>
                    <a:gd name="T0" fmla="*/ 0 w 1"/>
                    <a:gd name="T1" fmla="*/ 0 h 54"/>
                    <a:gd name="T2" fmla="*/ 0 w 1"/>
                    <a:gd name="T3" fmla="*/ 4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39" name="Freeform 10"/>
                <p:cNvSpPr>
                  <a:spLocks/>
                </p:cNvSpPr>
                <p:nvPr/>
              </p:nvSpPr>
              <p:spPr bwMode="auto">
                <a:xfrm>
                  <a:off x="2907" y="2516"/>
                  <a:ext cx="4" cy="1"/>
                </a:xfrm>
                <a:custGeom>
                  <a:avLst/>
                  <a:gdLst>
                    <a:gd name="T0" fmla="*/ 4 w 54"/>
                    <a:gd name="T1" fmla="*/ 0 h 1"/>
                    <a:gd name="T2" fmla="*/ 0 w 54"/>
                    <a:gd name="T3" fmla="*/ 0 h 1"/>
                    <a:gd name="T4" fmla="*/ 4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round/>
                  <a:headEnd/>
                  <a:tailEnd/>
                </a:ln>
              </p:spPr>
              <p:txBody>
                <a:bodyPr/>
                <a:lstStyle/>
                <a:p>
                  <a:endParaRPr lang="zh-CN" altLang="en-US"/>
                </a:p>
              </p:txBody>
            </p:sp>
            <p:sp>
              <p:nvSpPr>
                <p:cNvPr id="51240" name="Freeform 11"/>
                <p:cNvSpPr>
                  <a:spLocks/>
                </p:cNvSpPr>
                <p:nvPr/>
              </p:nvSpPr>
              <p:spPr bwMode="auto">
                <a:xfrm>
                  <a:off x="2909" y="2516"/>
                  <a:ext cx="39" cy="17"/>
                </a:xfrm>
                <a:custGeom>
                  <a:avLst/>
                  <a:gdLst>
                    <a:gd name="T0" fmla="*/ 0 w 549"/>
                    <a:gd name="T1" fmla="*/ 0 h 242"/>
                    <a:gd name="T2" fmla="*/ 0 w 549"/>
                    <a:gd name="T3" fmla="*/ 1 h 242"/>
                    <a:gd name="T4" fmla="*/ 0 w 549"/>
                    <a:gd name="T5" fmla="*/ 2 h 242"/>
                    <a:gd name="T6" fmla="*/ 1 w 549"/>
                    <a:gd name="T7" fmla="*/ 4 h 242"/>
                    <a:gd name="T8" fmla="*/ 1 w 549"/>
                    <a:gd name="T9" fmla="*/ 5 h 242"/>
                    <a:gd name="T10" fmla="*/ 2 w 549"/>
                    <a:gd name="T11" fmla="*/ 7 h 242"/>
                    <a:gd name="T12" fmla="*/ 4 w 549"/>
                    <a:gd name="T13" fmla="*/ 8 h 242"/>
                    <a:gd name="T14" fmla="*/ 5 w 549"/>
                    <a:gd name="T15" fmla="*/ 9 h 242"/>
                    <a:gd name="T16" fmla="*/ 7 w 549"/>
                    <a:gd name="T17" fmla="*/ 11 h 242"/>
                    <a:gd name="T18" fmla="*/ 10 w 549"/>
                    <a:gd name="T19" fmla="*/ 12 h 242"/>
                    <a:gd name="T20" fmla="*/ 12 w 549"/>
                    <a:gd name="T21" fmla="*/ 13 h 242"/>
                    <a:gd name="T22" fmla="*/ 16 w 549"/>
                    <a:gd name="T23" fmla="*/ 14 h 242"/>
                    <a:gd name="T24" fmla="*/ 19 w 549"/>
                    <a:gd name="T25" fmla="*/ 15 h 242"/>
                    <a:gd name="T26" fmla="*/ 23 w 549"/>
                    <a:gd name="T27" fmla="*/ 16 h 242"/>
                    <a:gd name="T28" fmla="*/ 28 w 549"/>
                    <a:gd name="T29" fmla="*/ 16 h 242"/>
                    <a:gd name="T30" fmla="*/ 33 w 549"/>
                    <a:gd name="T31" fmla="*/ 17 h 242"/>
                    <a:gd name="T32" fmla="*/ 39 w 549"/>
                    <a:gd name="T33" fmla="*/ 17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 h="242">
                      <a:moveTo>
                        <a:pt x="0" y="0"/>
                      </a:moveTo>
                      <a:lnTo>
                        <a:pt x="1" y="17"/>
                      </a:lnTo>
                      <a:lnTo>
                        <a:pt x="4" y="35"/>
                      </a:lnTo>
                      <a:lnTo>
                        <a:pt x="12" y="56"/>
                      </a:lnTo>
                      <a:lnTo>
                        <a:pt x="21" y="75"/>
                      </a:lnTo>
                      <a:lnTo>
                        <a:pt x="35" y="95"/>
                      </a:lnTo>
                      <a:lnTo>
                        <a:pt x="53" y="116"/>
                      </a:lnTo>
                      <a:lnTo>
                        <a:pt x="77" y="135"/>
                      </a:lnTo>
                      <a:lnTo>
                        <a:pt x="104" y="154"/>
                      </a:lnTo>
                      <a:lnTo>
                        <a:pt x="137" y="172"/>
                      </a:lnTo>
                      <a:lnTo>
                        <a:pt x="175" y="188"/>
                      </a:lnTo>
                      <a:lnTo>
                        <a:pt x="220" y="203"/>
                      </a:lnTo>
                      <a:lnTo>
                        <a:pt x="272" y="216"/>
                      </a:lnTo>
                      <a:lnTo>
                        <a:pt x="330" y="227"/>
                      </a:lnTo>
                      <a:lnTo>
                        <a:pt x="395" y="234"/>
                      </a:lnTo>
                      <a:lnTo>
                        <a:pt x="468" y="240"/>
                      </a:lnTo>
                      <a:lnTo>
                        <a:pt x="549" y="242"/>
                      </a:lnTo>
                    </a:path>
                  </a:pathLst>
                </a:custGeom>
                <a:noFill/>
                <a:ln w="6350">
                  <a:solidFill>
                    <a:schemeClr val="tx2"/>
                  </a:solidFill>
                  <a:round/>
                  <a:headEnd/>
                  <a:tailEnd/>
                </a:ln>
              </p:spPr>
              <p:txBody>
                <a:bodyPr/>
                <a:lstStyle/>
                <a:p>
                  <a:endParaRPr lang="zh-CN" altLang="en-US"/>
                </a:p>
              </p:txBody>
            </p:sp>
            <p:sp>
              <p:nvSpPr>
                <p:cNvPr id="51241" name="Freeform 12"/>
                <p:cNvSpPr>
                  <a:spLocks/>
                </p:cNvSpPr>
                <p:nvPr/>
              </p:nvSpPr>
              <p:spPr bwMode="auto">
                <a:xfrm>
                  <a:off x="2907" y="2516"/>
                  <a:ext cx="4" cy="1"/>
                </a:xfrm>
                <a:custGeom>
                  <a:avLst/>
                  <a:gdLst>
                    <a:gd name="T0" fmla="*/ 0 w 54"/>
                    <a:gd name="T1" fmla="*/ 0 h 1"/>
                    <a:gd name="T2" fmla="*/ 4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round/>
                  <a:headEnd/>
                  <a:tailEnd/>
                </a:ln>
              </p:spPr>
              <p:txBody>
                <a:bodyPr/>
                <a:lstStyle/>
                <a:p>
                  <a:endParaRPr lang="zh-CN" altLang="en-US"/>
                </a:p>
              </p:txBody>
            </p:sp>
            <p:sp>
              <p:nvSpPr>
                <p:cNvPr id="51242" name="Freeform 13"/>
                <p:cNvSpPr>
                  <a:spLocks/>
                </p:cNvSpPr>
                <p:nvPr/>
              </p:nvSpPr>
              <p:spPr bwMode="auto">
                <a:xfrm>
                  <a:off x="2948" y="2531"/>
                  <a:ext cx="1" cy="4"/>
                </a:xfrm>
                <a:custGeom>
                  <a:avLst/>
                  <a:gdLst>
                    <a:gd name="T0" fmla="*/ 0 w 1"/>
                    <a:gd name="T1" fmla="*/ 0 h 55"/>
                    <a:gd name="T2" fmla="*/ 0 w 1"/>
                    <a:gd name="T3" fmla="*/ 4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round/>
                  <a:headEnd/>
                  <a:tailEnd/>
                </a:ln>
              </p:spPr>
              <p:txBody>
                <a:bodyPr/>
                <a:lstStyle/>
                <a:p>
                  <a:endParaRPr lang="zh-CN" altLang="en-US"/>
                </a:p>
              </p:txBody>
            </p:sp>
            <p:sp>
              <p:nvSpPr>
                <p:cNvPr id="51243" name="Freeform 14"/>
                <p:cNvSpPr>
                  <a:spLocks/>
                </p:cNvSpPr>
                <p:nvPr/>
              </p:nvSpPr>
              <p:spPr bwMode="auto">
                <a:xfrm>
                  <a:off x="2948" y="2516"/>
                  <a:ext cx="79" cy="17"/>
                </a:xfrm>
                <a:custGeom>
                  <a:avLst/>
                  <a:gdLst>
                    <a:gd name="T0" fmla="*/ 0 w 1099"/>
                    <a:gd name="T1" fmla="*/ 17 h 242"/>
                    <a:gd name="T2" fmla="*/ 6 w 1099"/>
                    <a:gd name="T3" fmla="*/ 17 h 242"/>
                    <a:gd name="T4" fmla="*/ 13 w 1099"/>
                    <a:gd name="T5" fmla="*/ 17 h 242"/>
                    <a:gd name="T6" fmla="*/ 19 w 1099"/>
                    <a:gd name="T7" fmla="*/ 16 h 242"/>
                    <a:gd name="T8" fmla="*/ 26 w 1099"/>
                    <a:gd name="T9" fmla="*/ 16 h 242"/>
                    <a:gd name="T10" fmla="*/ 33 w 1099"/>
                    <a:gd name="T11" fmla="*/ 16 h 242"/>
                    <a:gd name="T12" fmla="*/ 39 w 1099"/>
                    <a:gd name="T13" fmla="*/ 15 h 242"/>
                    <a:gd name="T14" fmla="*/ 46 w 1099"/>
                    <a:gd name="T15" fmla="*/ 14 h 242"/>
                    <a:gd name="T16" fmla="*/ 52 w 1099"/>
                    <a:gd name="T17" fmla="*/ 13 h 242"/>
                    <a:gd name="T18" fmla="*/ 57 w 1099"/>
                    <a:gd name="T19" fmla="*/ 12 h 242"/>
                    <a:gd name="T20" fmla="*/ 63 w 1099"/>
                    <a:gd name="T21" fmla="*/ 11 h 242"/>
                    <a:gd name="T22" fmla="*/ 67 w 1099"/>
                    <a:gd name="T23" fmla="*/ 9 h 242"/>
                    <a:gd name="T24" fmla="*/ 71 w 1099"/>
                    <a:gd name="T25" fmla="*/ 8 h 242"/>
                    <a:gd name="T26" fmla="*/ 74 w 1099"/>
                    <a:gd name="T27" fmla="*/ 6 h 242"/>
                    <a:gd name="T28" fmla="*/ 77 w 1099"/>
                    <a:gd name="T29" fmla="*/ 4 h 242"/>
                    <a:gd name="T30" fmla="*/ 78 w 1099"/>
                    <a:gd name="T31" fmla="*/ 2 h 242"/>
                    <a:gd name="T32" fmla="*/ 79 w 1099"/>
                    <a:gd name="T33" fmla="*/ 0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242">
                      <a:moveTo>
                        <a:pt x="0" y="242"/>
                      </a:moveTo>
                      <a:lnTo>
                        <a:pt x="87" y="241"/>
                      </a:lnTo>
                      <a:lnTo>
                        <a:pt x="176" y="239"/>
                      </a:lnTo>
                      <a:lnTo>
                        <a:pt x="268" y="234"/>
                      </a:lnTo>
                      <a:lnTo>
                        <a:pt x="362" y="229"/>
                      </a:lnTo>
                      <a:lnTo>
                        <a:pt x="455" y="222"/>
                      </a:lnTo>
                      <a:lnTo>
                        <a:pt x="546" y="212"/>
                      </a:lnTo>
                      <a:lnTo>
                        <a:pt x="634" y="200"/>
                      </a:lnTo>
                      <a:lnTo>
                        <a:pt x="719" y="187"/>
                      </a:lnTo>
                      <a:lnTo>
                        <a:pt x="797" y="171"/>
                      </a:lnTo>
                      <a:lnTo>
                        <a:pt x="870" y="154"/>
                      </a:lnTo>
                      <a:lnTo>
                        <a:pt x="935" y="134"/>
                      </a:lnTo>
                      <a:lnTo>
                        <a:pt x="991" y="112"/>
                      </a:lnTo>
                      <a:lnTo>
                        <a:pt x="1036" y="88"/>
                      </a:lnTo>
                      <a:lnTo>
                        <a:pt x="1070" y="61"/>
                      </a:lnTo>
                      <a:lnTo>
                        <a:pt x="1091" y="31"/>
                      </a:lnTo>
                      <a:lnTo>
                        <a:pt x="1099" y="0"/>
                      </a:lnTo>
                    </a:path>
                  </a:pathLst>
                </a:custGeom>
                <a:noFill/>
                <a:ln w="6350">
                  <a:solidFill>
                    <a:schemeClr val="tx2"/>
                  </a:solidFill>
                  <a:round/>
                  <a:headEnd/>
                  <a:tailEnd/>
                </a:ln>
              </p:spPr>
              <p:txBody>
                <a:bodyPr/>
                <a:lstStyle/>
                <a:p>
                  <a:endParaRPr lang="zh-CN" altLang="en-US"/>
                </a:p>
              </p:txBody>
            </p:sp>
            <p:sp>
              <p:nvSpPr>
                <p:cNvPr id="51244" name="Freeform 15"/>
                <p:cNvSpPr>
                  <a:spLocks/>
                </p:cNvSpPr>
                <p:nvPr/>
              </p:nvSpPr>
              <p:spPr bwMode="auto">
                <a:xfrm>
                  <a:off x="2948" y="2531"/>
                  <a:ext cx="1" cy="4"/>
                </a:xfrm>
                <a:custGeom>
                  <a:avLst/>
                  <a:gdLst>
                    <a:gd name="T0" fmla="*/ 0 w 1"/>
                    <a:gd name="T1" fmla="*/ 4 h 55"/>
                    <a:gd name="T2" fmla="*/ 0 w 1"/>
                    <a:gd name="T3" fmla="*/ 0 h 55"/>
                    <a:gd name="T4" fmla="*/ 0 w 1"/>
                    <a:gd name="T5" fmla="*/ 4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round/>
                  <a:headEnd/>
                  <a:tailEnd/>
                </a:ln>
              </p:spPr>
              <p:txBody>
                <a:bodyPr/>
                <a:lstStyle/>
                <a:p>
                  <a:endParaRPr lang="zh-CN" altLang="en-US"/>
                </a:p>
              </p:txBody>
            </p:sp>
            <p:sp>
              <p:nvSpPr>
                <p:cNvPr id="51245" name="Freeform 16"/>
                <p:cNvSpPr>
                  <a:spLocks/>
                </p:cNvSpPr>
                <p:nvPr/>
              </p:nvSpPr>
              <p:spPr bwMode="auto">
                <a:xfrm>
                  <a:off x="3025" y="2516"/>
                  <a:ext cx="4" cy="1"/>
                </a:xfrm>
                <a:custGeom>
                  <a:avLst/>
                  <a:gdLst>
                    <a:gd name="T0" fmla="*/ 0 w 54"/>
                    <a:gd name="T1" fmla="*/ 0 h 1"/>
                    <a:gd name="T2" fmla="*/ 4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round/>
                  <a:headEnd/>
                  <a:tailEnd/>
                </a:ln>
              </p:spPr>
              <p:txBody>
                <a:bodyPr/>
                <a:lstStyle/>
                <a:p>
                  <a:endParaRPr lang="zh-CN" altLang="en-US"/>
                </a:p>
              </p:txBody>
            </p:sp>
            <p:sp>
              <p:nvSpPr>
                <p:cNvPr id="51246" name="Freeform 17"/>
                <p:cNvSpPr>
                  <a:spLocks/>
                </p:cNvSpPr>
                <p:nvPr/>
              </p:nvSpPr>
              <p:spPr bwMode="auto">
                <a:xfrm>
                  <a:off x="2948" y="2487"/>
                  <a:ext cx="79" cy="29"/>
                </a:xfrm>
                <a:custGeom>
                  <a:avLst/>
                  <a:gdLst>
                    <a:gd name="T0" fmla="*/ 79 w 1099"/>
                    <a:gd name="T1" fmla="*/ 29 h 400"/>
                    <a:gd name="T2" fmla="*/ 79 w 1099"/>
                    <a:gd name="T3" fmla="*/ 27 h 400"/>
                    <a:gd name="T4" fmla="*/ 78 w 1099"/>
                    <a:gd name="T5" fmla="*/ 24 h 400"/>
                    <a:gd name="T6" fmla="*/ 76 w 1099"/>
                    <a:gd name="T7" fmla="*/ 22 h 400"/>
                    <a:gd name="T8" fmla="*/ 74 w 1099"/>
                    <a:gd name="T9" fmla="*/ 19 h 400"/>
                    <a:gd name="T10" fmla="*/ 72 w 1099"/>
                    <a:gd name="T11" fmla="*/ 17 h 400"/>
                    <a:gd name="T12" fmla="*/ 68 w 1099"/>
                    <a:gd name="T13" fmla="*/ 14 h 400"/>
                    <a:gd name="T14" fmla="*/ 64 w 1099"/>
                    <a:gd name="T15" fmla="*/ 12 h 400"/>
                    <a:gd name="T16" fmla="*/ 60 w 1099"/>
                    <a:gd name="T17" fmla="*/ 10 h 400"/>
                    <a:gd name="T18" fmla="*/ 55 w 1099"/>
                    <a:gd name="T19" fmla="*/ 8 h 400"/>
                    <a:gd name="T20" fmla="*/ 49 w 1099"/>
                    <a:gd name="T21" fmla="*/ 6 h 400"/>
                    <a:gd name="T22" fmla="*/ 42 w 1099"/>
                    <a:gd name="T23" fmla="*/ 4 h 400"/>
                    <a:gd name="T24" fmla="*/ 35 w 1099"/>
                    <a:gd name="T25" fmla="*/ 3 h 400"/>
                    <a:gd name="T26" fmla="*/ 27 w 1099"/>
                    <a:gd name="T27" fmla="*/ 2 h 400"/>
                    <a:gd name="T28" fmla="*/ 19 w 1099"/>
                    <a:gd name="T29" fmla="*/ 1 h 400"/>
                    <a:gd name="T30" fmla="*/ 10 w 1099"/>
                    <a:gd name="T31" fmla="*/ 0 h 400"/>
                    <a:gd name="T32" fmla="*/ 0 w 1099"/>
                    <a:gd name="T33" fmla="*/ 0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99" h="400">
                      <a:moveTo>
                        <a:pt x="1099" y="400"/>
                      </a:moveTo>
                      <a:lnTo>
                        <a:pt x="1095" y="366"/>
                      </a:lnTo>
                      <a:lnTo>
                        <a:pt x="1082" y="332"/>
                      </a:lnTo>
                      <a:lnTo>
                        <a:pt x="1061" y="297"/>
                      </a:lnTo>
                      <a:lnTo>
                        <a:pt x="1032" y="263"/>
                      </a:lnTo>
                      <a:lnTo>
                        <a:pt x="996" y="229"/>
                      </a:lnTo>
                      <a:lnTo>
                        <a:pt x="950" y="196"/>
                      </a:lnTo>
                      <a:lnTo>
                        <a:pt x="896" y="164"/>
                      </a:lnTo>
                      <a:lnTo>
                        <a:pt x="832" y="134"/>
                      </a:lnTo>
                      <a:lnTo>
                        <a:pt x="760" y="106"/>
                      </a:lnTo>
                      <a:lnTo>
                        <a:pt x="679" y="80"/>
                      </a:lnTo>
                      <a:lnTo>
                        <a:pt x="589" y="57"/>
                      </a:lnTo>
                      <a:lnTo>
                        <a:pt x="490" y="37"/>
                      </a:lnTo>
                      <a:lnTo>
                        <a:pt x="381" y="21"/>
                      </a:lnTo>
                      <a:lnTo>
                        <a:pt x="263" y="10"/>
                      </a:lnTo>
                      <a:lnTo>
                        <a:pt x="136" y="2"/>
                      </a:lnTo>
                      <a:lnTo>
                        <a:pt x="0" y="0"/>
                      </a:lnTo>
                    </a:path>
                  </a:pathLst>
                </a:custGeom>
                <a:noFill/>
                <a:ln w="6350">
                  <a:solidFill>
                    <a:schemeClr val="tx2"/>
                  </a:solidFill>
                  <a:round/>
                  <a:headEnd/>
                  <a:tailEnd/>
                </a:ln>
              </p:spPr>
              <p:txBody>
                <a:bodyPr/>
                <a:lstStyle/>
                <a:p>
                  <a:endParaRPr lang="zh-CN" altLang="en-US"/>
                </a:p>
              </p:txBody>
            </p:sp>
            <p:sp>
              <p:nvSpPr>
                <p:cNvPr id="51247" name="Freeform 18"/>
                <p:cNvSpPr>
                  <a:spLocks/>
                </p:cNvSpPr>
                <p:nvPr/>
              </p:nvSpPr>
              <p:spPr bwMode="auto">
                <a:xfrm>
                  <a:off x="3025" y="2516"/>
                  <a:ext cx="4" cy="1"/>
                </a:xfrm>
                <a:custGeom>
                  <a:avLst/>
                  <a:gdLst>
                    <a:gd name="T0" fmla="*/ 4 w 54"/>
                    <a:gd name="T1" fmla="*/ 0 h 1"/>
                    <a:gd name="T2" fmla="*/ 0 w 54"/>
                    <a:gd name="T3" fmla="*/ 0 h 1"/>
                    <a:gd name="T4" fmla="*/ 4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round/>
                  <a:headEnd/>
                  <a:tailEnd/>
                </a:ln>
              </p:spPr>
              <p:txBody>
                <a:bodyPr/>
                <a:lstStyle/>
                <a:p>
                  <a:endParaRPr lang="zh-CN" altLang="en-US"/>
                </a:p>
              </p:txBody>
            </p:sp>
            <p:sp>
              <p:nvSpPr>
                <p:cNvPr id="51248" name="Freeform 19"/>
                <p:cNvSpPr>
                  <a:spLocks/>
                </p:cNvSpPr>
                <p:nvPr/>
              </p:nvSpPr>
              <p:spPr bwMode="auto">
                <a:xfrm>
                  <a:off x="2948" y="2486"/>
                  <a:ext cx="1" cy="3"/>
                </a:xfrm>
                <a:custGeom>
                  <a:avLst/>
                  <a:gdLst>
                    <a:gd name="T0" fmla="*/ 0 w 1"/>
                    <a:gd name="T1" fmla="*/ 3 h 54"/>
                    <a:gd name="T2" fmla="*/ 0 w 1"/>
                    <a:gd name="T3" fmla="*/ 0 h 54"/>
                    <a:gd name="T4" fmla="*/ 0 w 1"/>
                    <a:gd name="T5" fmla="*/ 3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249" name="Freeform 20"/>
                <p:cNvSpPr>
                  <a:spLocks/>
                </p:cNvSpPr>
                <p:nvPr/>
              </p:nvSpPr>
              <p:spPr bwMode="auto">
                <a:xfrm>
                  <a:off x="2831" y="2487"/>
                  <a:ext cx="117" cy="29"/>
                </a:xfrm>
                <a:custGeom>
                  <a:avLst/>
                  <a:gdLst>
                    <a:gd name="T0" fmla="*/ 117 w 1647"/>
                    <a:gd name="T1" fmla="*/ 0 h 400"/>
                    <a:gd name="T2" fmla="*/ 107 w 1647"/>
                    <a:gd name="T3" fmla="*/ 0 h 400"/>
                    <a:gd name="T4" fmla="*/ 97 w 1647"/>
                    <a:gd name="T5" fmla="*/ 0 h 400"/>
                    <a:gd name="T6" fmla="*/ 86 w 1647"/>
                    <a:gd name="T7" fmla="*/ 1 h 400"/>
                    <a:gd name="T8" fmla="*/ 76 w 1647"/>
                    <a:gd name="T9" fmla="*/ 2 h 400"/>
                    <a:gd name="T10" fmla="*/ 66 w 1647"/>
                    <a:gd name="T11" fmla="*/ 3 h 400"/>
                    <a:gd name="T12" fmla="*/ 56 w 1647"/>
                    <a:gd name="T13" fmla="*/ 4 h 400"/>
                    <a:gd name="T14" fmla="*/ 47 w 1647"/>
                    <a:gd name="T15" fmla="*/ 6 h 400"/>
                    <a:gd name="T16" fmla="*/ 38 w 1647"/>
                    <a:gd name="T17" fmla="*/ 7 h 400"/>
                    <a:gd name="T18" fmla="*/ 30 w 1647"/>
                    <a:gd name="T19" fmla="*/ 9 h 400"/>
                    <a:gd name="T20" fmla="*/ 23 w 1647"/>
                    <a:gd name="T21" fmla="*/ 11 h 400"/>
                    <a:gd name="T22" fmla="*/ 16 w 1647"/>
                    <a:gd name="T23" fmla="*/ 14 h 400"/>
                    <a:gd name="T24" fmla="*/ 11 w 1647"/>
                    <a:gd name="T25" fmla="*/ 16 h 400"/>
                    <a:gd name="T26" fmla="*/ 6 w 1647"/>
                    <a:gd name="T27" fmla="*/ 19 h 400"/>
                    <a:gd name="T28" fmla="*/ 3 w 1647"/>
                    <a:gd name="T29" fmla="*/ 22 h 400"/>
                    <a:gd name="T30" fmla="*/ 1 w 1647"/>
                    <a:gd name="T31" fmla="*/ 26 h 400"/>
                    <a:gd name="T32" fmla="*/ 0 w 1647"/>
                    <a:gd name="T33" fmla="*/ 29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400">
                      <a:moveTo>
                        <a:pt x="1647" y="0"/>
                      </a:moveTo>
                      <a:lnTo>
                        <a:pt x="1504" y="1"/>
                      </a:lnTo>
                      <a:lnTo>
                        <a:pt x="1359" y="5"/>
                      </a:lnTo>
                      <a:lnTo>
                        <a:pt x="1214" y="14"/>
                      </a:lnTo>
                      <a:lnTo>
                        <a:pt x="1070" y="25"/>
                      </a:lnTo>
                      <a:lnTo>
                        <a:pt x="930" y="39"/>
                      </a:lnTo>
                      <a:lnTo>
                        <a:pt x="793" y="57"/>
                      </a:lnTo>
                      <a:lnTo>
                        <a:pt x="662" y="77"/>
                      </a:lnTo>
                      <a:lnTo>
                        <a:pt x="539" y="101"/>
                      </a:lnTo>
                      <a:lnTo>
                        <a:pt x="425" y="127"/>
                      </a:lnTo>
                      <a:lnTo>
                        <a:pt x="321" y="157"/>
                      </a:lnTo>
                      <a:lnTo>
                        <a:pt x="229" y="189"/>
                      </a:lnTo>
                      <a:lnTo>
                        <a:pt x="151" y="226"/>
                      </a:lnTo>
                      <a:lnTo>
                        <a:pt x="87" y="264"/>
                      </a:lnTo>
                      <a:lnTo>
                        <a:pt x="40" y="307"/>
                      </a:lnTo>
                      <a:lnTo>
                        <a:pt x="10" y="352"/>
                      </a:lnTo>
                      <a:lnTo>
                        <a:pt x="0" y="400"/>
                      </a:lnTo>
                    </a:path>
                  </a:pathLst>
                </a:custGeom>
                <a:noFill/>
                <a:ln w="6350">
                  <a:solidFill>
                    <a:schemeClr val="tx2"/>
                  </a:solidFill>
                  <a:round/>
                  <a:headEnd/>
                  <a:tailEnd/>
                </a:ln>
              </p:spPr>
              <p:txBody>
                <a:bodyPr/>
                <a:lstStyle/>
                <a:p>
                  <a:endParaRPr lang="zh-CN" altLang="en-US"/>
                </a:p>
              </p:txBody>
            </p:sp>
            <p:sp>
              <p:nvSpPr>
                <p:cNvPr id="51250" name="Freeform 21"/>
                <p:cNvSpPr>
                  <a:spLocks/>
                </p:cNvSpPr>
                <p:nvPr/>
              </p:nvSpPr>
              <p:spPr bwMode="auto">
                <a:xfrm>
                  <a:off x="2948" y="2486"/>
                  <a:ext cx="1" cy="3"/>
                </a:xfrm>
                <a:custGeom>
                  <a:avLst/>
                  <a:gdLst>
                    <a:gd name="T0" fmla="*/ 0 w 1"/>
                    <a:gd name="T1" fmla="*/ 0 h 54"/>
                    <a:gd name="T2" fmla="*/ 0 w 1"/>
                    <a:gd name="T3" fmla="*/ 3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51" name="Freeform 22"/>
                <p:cNvSpPr>
                  <a:spLocks/>
                </p:cNvSpPr>
                <p:nvPr/>
              </p:nvSpPr>
              <p:spPr bwMode="auto">
                <a:xfrm>
                  <a:off x="2829" y="2516"/>
                  <a:ext cx="3" cy="1"/>
                </a:xfrm>
                <a:custGeom>
                  <a:avLst/>
                  <a:gdLst>
                    <a:gd name="T0" fmla="*/ 3 w 54"/>
                    <a:gd name="T1" fmla="*/ 0 h 1"/>
                    <a:gd name="T2" fmla="*/ 0 w 54"/>
                    <a:gd name="T3" fmla="*/ 0 h 1"/>
                    <a:gd name="T4" fmla="*/ 3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round/>
                  <a:headEnd/>
                  <a:tailEnd/>
                </a:ln>
              </p:spPr>
              <p:txBody>
                <a:bodyPr/>
                <a:lstStyle/>
                <a:p>
                  <a:endParaRPr lang="zh-CN" altLang="en-US"/>
                </a:p>
              </p:txBody>
            </p:sp>
            <p:sp>
              <p:nvSpPr>
                <p:cNvPr id="51252" name="Freeform 23"/>
                <p:cNvSpPr>
                  <a:spLocks/>
                </p:cNvSpPr>
                <p:nvPr/>
              </p:nvSpPr>
              <p:spPr bwMode="auto">
                <a:xfrm>
                  <a:off x="2831" y="2516"/>
                  <a:ext cx="117" cy="40"/>
                </a:xfrm>
                <a:custGeom>
                  <a:avLst/>
                  <a:gdLst>
                    <a:gd name="T0" fmla="*/ 0 w 1647"/>
                    <a:gd name="T1" fmla="*/ 0 h 563"/>
                    <a:gd name="T2" fmla="*/ 0 w 1647"/>
                    <a:gd name="T3" fmla="*/ 3 h 563"/>
                    <a:gd name="T4" fmla="*/ 2 w 1647"/>
                    <a:gd name="T5" fmla="*/ 7 h 563"/>
                    <a:gd name="T6" fmla="*/ 4 w 1647"/>
                    <a:gd name="T7" fmla="*/ 11 h 563"/>
                    <a:gd name="T8" fmla="*/ 8 w 1647"/>
                    <a:gd name="T9" fmla="*/ 14 h 563"/>
                    <a:gd name="T10" fmla="*/ 12 w 1647"/>
                    <a:gd name="T11" fmla="*/ 18 h 563"/>
                    <a:gd name="T12" fmla="*/ 17 w 1647"/>
                    <a:gd name="T13" fmla="*/ 21 h 563"/>
                    <a:gd name="T14" fmla="*/ 23 w 1647"/>
                    <a:gd name="T15" fmla="*/ 24 h 563"/>
                    <a:gd name="T16" fmla="*/ 30 w 1647"/>
                    <a:gd name="T17" fmla="*/ 27 h 563"/>
                    <a:gd name="T18" fmla="*/ 38 w 1647"/>
                    <a:gd name="T19" fmla="*/ 30 h 563"/>
                    <a:gd name="T20" fmla="*/ 47 w 1647"/>
                    <a:gd name="T21" fmla="*/ 32 h 563"/>
                    <a:gd name="T22" fmla="*/ 57 w 1647"/>
                    <a:gd name="T23" fmla="*/ 35 h 563"/>
                    <a:gd name="T24" fmla="*/ 67 w 1647"/>
                    <a:gd name="T25" fmla="*/ 36 h 563"/>
                    <a:gd name="T26" fmla="*/ 78 w 1647"/>
                    <a:gd name="T27" fmla="*/ 38 h 563"/>
                    <a:gd name="T28" fmla="*/ 90 w 1647"/>
                    <a:gd name="T29" fmla="*/ 39 h 563"/>
                    <a:gd name="T30" fmla="*/ 103 w 1647"/>
                    <a:gd name="T31" fmla="*/ 40 h 563"/>
                    <a:gd name="T32" fmla="*/ 117 w 1647"/>
                    <a:gd name="T33" fmla="*/ 4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7" h="563">
                      <a:moveTo>
                        <a:pt x="0" y="0"/>
                      </a:moveTo>
                      <a:lnTo>
                        <a:pt x="7" y="49"/>
                      </a:lnTo>
                      <a:lnTo>
                        <a:pt x="27" y="101"/>
                      </a:lnTo>
                      <a:lnTo>
                        <a:pt x="61" y="151"/>
                      </a:lnTo>
                      <a:lnTo>
                        <a:pt x="108" y="200"/>
                      </a:lnTo>
                      <a:lnTo>
                        <a:pt x="168" y="248"/>
                      </a:lnTo>
                      <a:lnTo>
                        <a:pt x="242" y="294"/>
                      </a:lnTo>
                      <a:lnTo>
                        <a:pt x="328" y="339"/>
                      </a:lnTo>
                      <a:lnTo>
                        <a:pt x="427" y="381"/>
                      </a:lnTo>
                      <a:lnTo>
                        <a:pt x="537" y="419"/>
                      </a:lnTo>
                      <a:lnTo>
                        <a:pt x="660" y="455"/>
                      </a:lnTo>
                      <a:lnTo>
                        <a:pt x="796" y="486"/>
                      </a:lnTo>
                      <a:lnTo>
                        <a:pt x="943" y="511"/>
                      </a:lnTo>
                      <a:lnTo>
                        <a:pt x="1102" y="533"/>
                      </a:lnTo>
                      <a:lnTo>
                        <a:pt x="1272" y="549"/>
                      </a:lnTo>
                      <a:lnTo>
                        <a:pt x="1453" y="558"/>
                      </a:lnTo>
                      <a:lnTo>
                        <a:pt x="1647" y="563"/>
                      </a:lnTo>
                    </a:path>
                  </a:pathLst>
                </a:custGeom>
                <a:noFill/>
                <a:ln w="6350">
                  <a:solidFill>
                    <a:schemeClr val="tx2"/>
                  </a:solidFill>
                  <a:round/>
                  <a:headEnd/>
                  <a:tailEnd/>
                </a:ln>
              </p:spPr>
              <p:txBody>
                <a:bodyPr/>
                <a:lstStyle/>
                <a:p>
                  <a:endParaRPr lang="zh-CN" altLang="en-US"/>
                </a:p>
              </p:txBody>
            </p:sp>
            <p:sp>
              <p:nvSpPr>
                <p:cNvPr id="51253" name="Freeform 24"/>
                <p:cNvSpPr>
                  <a:spLocks/>
                </p:cNvSpPr>
                <p:nvPr/>
              </p:nvSpPr>
              <p:spPr bwMode="auto">
                <a:xfrm>
                  <a:off x="2829" y="2516"/>
                  <a:ext cx="3" cy="1"/>
                </a:xfrm>
                <a:custGeom>
                  <a:avLst/>
                  <a:gdLst>
                    <a:gd name="T0" fmla="*/ 0 w 54"/>
                    <a:gd name="T1" fmla="*/ 0 h 1"/>
                    <a:gd name="T2" fmla="*/ 3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round/>
                  <a:headEnd/>
                  <a:tailEnd/>
                </a:ln>
              </p:spPr>
              <p:txBody>
                <a:bodyPr/>
                <a:lstStyle/>
                <a:p>
                  <a:endParaRPr lang="zh-CN" altLang="en-US"/>
                </a:p>
              </p:txBody>
            </p:sp>
            <p:sp>
              <p:nvSpPr>
                <p:cNvPr id="51254" name="Freeform 25"/>
                <p:cNvSpPr>
                  <a:spLocks/>
                </p:cNvSpPr>
                <p:nvPr/>
              </p:nvSpPr>
              <p:spPr bwMode="auto">
                <a:xfrm>
                  <a:off x="2948" y="2554"/>
                  <a:ext cx="1" cy="4"/>
                </a:xfrm>
                <a:custGeom>
                  <a:avLst/>
                  <a:gdLst>
                    <a:gd name="T0" fmla="*/ 0 w 1"/>
                    <a:gd name="T1" fmla="*/ 0 h 55"/>
                    <a:gd name="T2" fmla="*/ 0 w 1"/>
                    <a:gd name="T3" fmla="*/ 4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round/>
                  <a:headEnd/>
                  <a:tailEnd/>
                </a:ln>
              </p:spPr>
              <p:txBody>
                <a:bodyPr/>
                <a:lstStyle/>
                <a:p>
                  <a:endParaRPr lang="zh-CN" altLang="en-US"/>
                </a:p>
              </p:txBody>
            </p:sp>
            <p:sp>
              <p:nvSpPr>
                <p:cNvPr id="51255" name="Freeform 26"/>
                <p:cNvSpPr>
                  <a:spLocks/>
                </p:cNvSpPr>
                <p:nvPr/>
              </p:nvSpPr>
              <p:spPr bwMode="auto">
                <a:xfrm>
                  <a:off x="2948" y="2516"/>
                  <a:ext cx="157" cy="40"/>
                </a:xfrm>
                <a:custGeom>
                  <a:avLst/>
                  <a:gdLst>
                    <a:gd name="T0" fmla="*/ 0 w 2196"/>
                    <a:gd name="T1" fmla="*/ 40 h 563"/>
                    <a:gd name="T2" fmla="*/ 14 w 2196"/>
                    <a:gd name="T3" fmla="*/ 40 h 563"/>
                    <a:gd name="T4" fmla="*/ 28 w 2196"/>
                    <a:gd name="T5" fmla="*/ 39 h 563"/>
                    <a:gd name="T6" fmla="*/ 42 w 2196"/>
                    <a:gd name="T7" fmla="*/ 38 h 563"/>
                    <a:gd name="T8" fmla="*/ 56 w 2196"/>
                    <a:gd name="T9" fmla="*/ 37 h 563"/>
                    <a:gd name="T10" fmla="*/ 70 w 2196"/>
                    <a:gd name="T11" fmla="*/ 36 h 563"/>
                    <a:gd name="T12" fmla="*/ 83 w 2196"/>
                    <a:gd name="T13" fmla="*/ 34 h 563"/>
                    <a:gd name="T14" fmla="*/ 95 w 2196"/>
                    <a:gd name="T15" fmla="*/ 32 h 563"/>
                    <a:gd name="T16" fmla="*/ 107 w 2196"/>
                    <a:gd name="T17" fmla="*/ 29 h 563"/>
                    <a:gd name="T18" fmla="*/ 117 w 2196"/>
                    <a:gd name="T19" fmla="*/ 27 h 563"/>
                    <a:gd name="T20" fmla="*/ 127 w 2196"/>
                    <a:gd name="T21" fmla="*/ 24 h 563"/>
                    <a:gd name="T22" fmla="*/ 136 w 2196"/>
                    <a:gd name="T23" fmla="*/ 20 h 563"/>
                    <a:gd name="T24" fmla="*/ 143 w 2196"/>
                    <a:gd name="T25" fmla="*/ 17 h 563"/>
                    <a:gd name="T26" fmla="*/ 149 w 2196"/>
                    <a:gd name="T27" fmla="*/ 13 h 563"/>
                    <a:gd name="T28" fmla="*/ 153 w 2196"/>
                    <a:gd name="T29" fmla="*/ 9 h 563"/>
                    <a:gd name="T30" fmla="*/ 156 w 2196"/>
                    <a:gd name="T31" fmla="*/ 5 h 563"/>
                    <a:gd name="T32" fmla="*/ 157 w 2196"/>
                    <a:gd name="T33" fmla="*/ 0 h 5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563">
                      <a:moveTo>
                        <a:pt x="0" y="563"/>
                      </a:moveTo>
                      <a:lnTo>
                        <a:pt x="198" y="560"/>
                      </a:lnTo>
                      <a:lnTo>
                        <a:pt x="397" y="552"/>
                      </a:lnTo>
                      <a:lnTo>
                        <a:pt x="594" y="540"/>
                      </a:lnTo>
                      <a:lnTo>
                        <a:pt x="789" y="524"/>
                      </a:lnTo>
                      <a:lnTo>
                        <a:pt x="977" y="503"/>
                      </a:lnTo>
                      <a:lnTo>
                        <a:pt x="1159" y="477"/>
                      </a:lnTo>
                      <a:lnTo>
                        <a:pt x="1331" y="447"/>
                      </a:lnTo>
                      <a:lnTo>
                        <a:pt x="1494" y="414"/>
                      </a:lnTo>
                      <a:lnTo>
                        <a:pt x="1643" y="376"/>
                      </a:lnTo>
                      <a:lnTo>
                        <a:pt x="1778" y="333"/>
                      </a:lnTo>
                      <a:lnTo>
                        <a:pt x="1898" y="287"/>
                      </a:lnTo>
                      <a:lnTo>
                        <a:pt x="2001" y="236"/>
                      </a:lnTo>
                      <a:lnTo>
                        <a:pt x="2083" y="183"/>
                      </a:lnTo>
                      <a:lnTo>
                        <a:pt x="2144" y="125"/>
                      </a:lnTo>
                      <a:lnTo>
                        <a:pt x="2182" y="64"/>
                      </a:lnTo>
                      <a:lnTo>
                        <a:pt x="2196" y="0"/>
                      </a:lnTo>
                    </a:path>
                  </a:pathLst>
                </a:custGeom>
                <a:noFill/>
                <a:ln w="6350">
                  <a:solidFill>
                    <a:schemeClr val="tx2"/>
                  </a:solidFill>
                  <a:round/>
                  <a:headEnd/>
                  <a:tailEnd/>
                </a:ln>
              </p:spPr>
              <p:txBody>
                <a:bodyPr/>
                <a:lstStyle/>
                <a:p>
                  <a:endParaRPr lang="zh-CN" altLang="en-US"/>
                </a:p>
              </p:txBody>
            </p:sp>
            <p:sp>
              <p:nvSpPr>
                <p:cNvPr id="51256" name="Freeform 27"/>
                <p:cNvSpPr>
                  <a:spLocks/>
                </p:cNvSpPr>
                <p:nvPr/>
              </p:nvSpPr>
              <p:spPr bwMode="auto">
                <a:xfrm>
                  <a:off x="2948" y="2554"/>
                  <a:ext cx="1" cy="4"/>
                </a:xfrm>
                <a:custGeom>
                  <a:avLst/>
                  <a:gdLst>
                    <a:gd name="T0" fmla="*/ 0 w 1"/>
                    <a:gd name="T1" fmla="*/ 4 h 55"/>
                    <a:gd name="T2" fmla="*/ 0 w 1"/>
                    <a:gd name="T3" fmla="*/ 0 h 55"/>
                    <a:gd name="T4" fmla="*/ 0 w 1"/>
                    <a:gd name="T5" fmla="*/ 4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round/>
                  <a:headEnd/>
                  <a:tailEnd/>
                </a:ln>
              </p:spPr>
              <p:txBody>
                <a:bodyPr/>
                <a:lstStyle/>
                <a:p>
                  <a:endParaRPr lang="zh-CN" altLang="en-US"/>
                </a:p>
              </p:txBody>
            </p:sp>
            <p:sp>
              <p:nvSpPr>
                <p:cNvPr id="51257" name="Freeform 28"/>
                <p:cNvSpPr>
                  <a:spLocks/>
                </p:cNvSpPr>
                <p:nvPr/>
              </p:nvSpPr>
              <p:spPr bwMode="auto">
                <a:xfrm>
                  <a:off x="3103"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58" name="Freeform 29"/>
                <p:cNvSpPr>
                  <a:spLocks/>
                </p:cNvSpPr>
                <p:nvPr/>
              </p:nvSpPr>
              <p:spPr bwMode="auto">
                <a:xfrm>
                  <a:off x="2948" y="2464"/>
                  <a:ext cx="157" cy="52"/>
                </a:xfrm>
                <a:custGeom>
                  <a:avLst/>
                  <a:gdLst>
                    <a:gd name="T0" fmla="*/ 157 w 2196"/>
                    <a:gd name="T1" fmla="*/ 52 h 722"/>
                    <a:gd name="T2" fmla="*/ 156 w 2196"/>
                    <a:gd name="T3" fmla="*/ 47 h 722"/>
                    <a:gd name="T4" fmla="*/ 154 w 2196"/>
                    <a:gd name="T5" fmla="*/ 42 h 722"/>
                    <a:gd name="T6" fmla="*/ 151 w 2196"/>
                    <a:gd name="T7" fmla="*/ 38 h 722"/>
                    <a:gd name="T8" fmla="*/ 146 w 2196"/>
                    <a:gd name="T9" fmla="*/ 33 h 722"/>
                    <a:gd name="T10" fmla="*/ 140 w 2196"/>
                    <a:gd name="T11" fmla="*/ 29 h 722"/>
                    <a:gd name="T12" fmla="*/ 133 w 2196"/>
                    <a:gd name="T13" fmla="*/ 24 h 722"/>
                    <a:gd name="T14" fmla="*/ 124 w 2196"/>
                    <a:gd name="T15" fmla="*/ 20 h 722"/>
                    <a:gd name="T16" fmla="*/ 115 w 2196"/>
                    <a:gd name="T17" fmla="*/ 16 h 722"/>
                    <a:gd name="T18" fmla="*/ 104 w 2196"/>
                    <a:gd name="T19" fmla="*/ 13 h 722"/>
                    <a:gd name="T20" fmla="*/ 92 w 2196"/>
                    <a:gd name="T21" fmla="*/ 10 h 722"/>
                    <a:gd name="T22" fmla="*/ 79 w 2196"/>
                    <a:gd name="T23" fmla="*/ 7 h 722"/>
                    <a:gd name="T24" fmla="*/ 65 w 2196"/>
                    <a:gd name="T25" fmla="*/ 5 h 722"/>
                    <a:gd name="T26" fmla="*/ 50 w 2196"/>
                    <a:gd name="T27" fmla="*/ 3 h 722"/>
                    <a:gd name="T28" fmla="*/ 35 w 2196"/>
                    <a:gd name="T29" fmla="*/ 1 h 722"/>
                    <a:gd name="T30" fmla="*/ 18 w 2196"/>
                    <a:gd name="T31" fmla="*/ 0 h 722"/>
                    <a:gd name="T32" fmla="*/ 0 w 2196"/>
                    <a:gd name="T33" fmla="*/ 0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96" h="722">
                      <a:moveTo>
                        <a:pt x="2196" y="722"/>
                      </a:moveTo>
                      <a:lnTo>
                        <a:pt x="2185" y="656"/>
                      </a:lnTo>
                      <a:lnTo>
                        <a:pt x="2156" y="589"/>
                      </a:lnTo>
                      <a:lnTo>
                        <a:pt x="2109" y="524"/>
                      </a:lnTo>
                      <a:lnTo>
                        <a:pt x="2043" y="460"/>
                      </a:lnTo>
                      <a:lnTo>
                        <a:pt x="1959" y="398"/>
                      </a:lnTo>
                      <a:lnTo>
                        <a:pt x="1859" y="338"/>
                      </a:lnTo>
                      <a:lnTo>
                        <a:pt x="1741" y="281"/>
                      </a:lnTo>
                      <a:lnTo>
                        <a:pt x="1607" y="229"/>
                      </a:lnTo>
                      <a:lnTo>
                        <a:pt x="1457" y="180"/>
                      </a:lnTo>
                      <a:lnTo>
                        <a:pt x="1291" y="135"/>
                      </a:lnTo>
                      <a:lnTo>
                        <a:pt x="1111" y="96"/>
                      </a:lnTo>
                      <a:lnTo>
                        <a:pt x="916" y="63"/>
                      </a:lnTo>
                      <a:lnTo>
                        <a:pt x="706" y="36"/>
                      </a:lnTo>
                      <a:lnTo>
                        <a:pt x="484" y="16"/>
                      </a:lnTo>
                      <a:lnTo>
                        <a:pt x="248" y="3"/>
                      </a:lnTo>
                      <a:lnTo>
                        <a:pt x="0" y="0"/>
                      </a:lnTo>
                    </a:path>
                  </a:pathLst>
                </a:custGeom>
                <a:noFill/>
                <a:ln w="6350">
                  <a:solidFill>
                    <a:schemeClr val="tx2"/>
                  </a:solidFill>
                  <a:round/>
                  <a:headEnd/>
                  <a:tailEnd/>
                </a:ln>
              </p:spPr>
              <p:txBody>
                <a:bodyPr/>
                <a:lstStyle/>
                <a:p>
                  <a:endParaRPr lang="zh-CN" altLang="en-US"/>
                </a:p>
              </p:txBody>
            </p:sp>
            <p:sp>
              <p:nvSpPr>
                <p:cNvPr id="51259" name="Freeform 30"/>
                <p:cNvSpPr>
                  <a:spLocks/>
                </p:cNvSpPr>
                <p:nvPr/>
              </p:nvSpPr>
              <p:spPr bwMode="auto">
                <a:xfrm>
                  <a:off x="3103"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60" name="Freeform 31"/>
                <p:cNvSpPr>
                  <a:spLocks/>
                </p:cNvSpPr>
                <p:nvPr/>
              </p:nvSpPr>
              <p:spPr bwMode="auto">
                <a:xfrm>
                  <a:off x="2948" y="2463"/>
                  <a:ext cx="1" cy="3"/>
                </a:xfrm>
                <a:custGeom>
                  <a:avLst/>
                  <a:gdLst>
                    <a:gd name="T0" fmla="*/ 0 w 1"/>
                    <a:gd name="T1" fmla="*/ 3 h 54"/>
                    <a:gd name="T2" fmla="*/ 0 w 1"/>
                    <a:gd name="T3" fmla="*/ 0 h 54"/>
                    <a:gd name="T4" fmla="*/ 0 w 1"/>
                    <a:gd name="T5" fmla="*/ 3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261" name="Freeform 32"/>
                <p:cNvSpPr>
                  <a:spLocks/>
                </p:cNvSpPr>
                <p:nvPr/>
              </p:nvSpPr>
              <p:spPr bwMode="auto">
                <a:xfrm>
                  <a:off x="2752" y="2464"/>
                  <a:ext cx="196" cy="52"/>
                </a:xfrm>
                <a:custGeom>
                  <a:avLst/>
                  <a:gdLst>
                    <a:gd name="T0" fmla="*/ 196 w 2746"/>
                    <a:gd name="T1" fmla="*/ 0 h 722"/>
                    <a:gd name="T2" fmla="*/ 178 w 2746"/>
                    <a:gd name="T3" fmla="*/ 0 h 722"/>
                    <a:gd name="T4" fmla="*/ 160 w 2746"/>
                    <a:gd name="T5" fmla="*/ 1 h 722"/>
                    <a:gd name="T6" fmla="*/ 142 w 2746"/>
                    <a:gd name="T7" fmla="*/ 2 h 722"/>
                    <a:gd name="T8" fmla="*/ 124 w 2746"/>
                    <a:gd name="T9" fmla="*/ 4 h 722"/>
                    <a:gd name="T10" fmla="*/ 108 w 2746"/>
                    <a:gd name="T11" fmla="*/ 6 h 722"/>
                    <a:gd name="T12" fmla="*/ 91 w 2746"/>
                    <a:gd name="T13" fmla="*/ 8 h 722"/>
                    <a:gd name="T14" fmla="*/ 76 w 2746"/>
                    <a:gd name="T15" fmla="*/ 11 h 722"/>
                    <a:gd name="T16" fmla="*/ 62 w 2746"/>
                    <a:gd name="T17" fmla="*/ 14 h 722"/>
                    <a:gd name="T18" fmla="*/ 48 w 2746"/>
                    <a:gd name="T19" fmla="*/ 18 h 722"/>
                    <a:gd name="T20" fmla="*/ 36 w 2746"/>
                    <a:gd name="T21" fmla="*/ 22 h 722"/>
                    <a:gd name="T22" fmla="*/ 26 w 2746"/>
                    <a:gd name="T23" fmla="*/ 26 h 722"/>
                    <a:gd name="T24" fmla="*/ 17 w 2746"/>
                    <a:gd name="T25" fmla="*/ 30 h 722"/>
                    <a:gd name="T26" fmla="*/ 10 w 2746"/>
                    <a:gd name="T27" fmla="*/ 35 h 722"/>
                    <a:gd name="T28" fmla="*/ 4 w 2746"/>
                    <a:gd name="T29" fmla="*/ 41 h 722"/>
                    <a:gd name="T30" fmla="*/ 1 w 2746"/>
                    <a:gd name="T31" fmla="*/ 46 h 722"/>
                    <a:gd name="T32" fmla="*/ 0 w 2746"/>
                    <a:gd name="T33" fmla="*/ 52 h 7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722">
                      <a:moveTo>
                        <a:pt x="2746" y="0"/>
                      </a:moveTo>
                      <a:lnTo>
                        <a:pt x="2490" y="3"/>
                      </a:lnTo>
                      <a:lnTo>
                        <a:pt x="2238" y="13"/>
                      </a:lnTo>
                      <a:lnTo>
                        <a:pt x="1987" y="28"/>
                      </a:lnTo>
                      <a:lnTo>
                        <a:pt x="1743" y="50"/>
                      </a:lnTo>
                      <a:lnTo>
                        <a:pt x="1507" y="78"/>
                      </a:lnTo>
                      <a:lnTo>
                        <a:pt x="1279" y="111"/>
                      </a:lnTo>
                      <a:lnTo>
                        <a:pt x="1064" y="151"/>
                      </a:lnTo>
                      <a:lnTo>
                        <a:pt x="863" y="196"/>
                      </a:lnTo>
                      <a:lnTo>
                        <a:pt x="678" y="245"/>
                      </a:lnTo>
                      <a:lnTo>
                        <a:pt x="511" y="300"/>
                      </a:lnTo>
                      <a:lnTo>
                        <a:pt x="363" y="358"/>
                      </a:lnTo>
                      <a:lnTo>
                        <a:pt x="238" y="423"/>
                      </a:lnTo>
                      <a:lnTo>
                        <a:pt x="136" y="491"/>
                      </a:lnTo>
                      <a:lnTo>
                        <a:pt x="62" y="564"/>
                      </a:lnTo>
                      <a:lnTo>
                        <a:pt x="15" y="641"/>
                      </a:lnTo>
                      <a:lnTo>
                        <a:pt x="0" y="722"/>
                      </a:lnTo>
                    </a:path>
                  </a:pathLst>
                </a:custGeom>
                <a:noFill/>
                <a:ln w="6350">
                  <a:solidFill>
                    <a:schemeClr val="tx2"/>
                  </a:solidFill>
                  <a:round/>
                  <a:headEnd/>
                  <a:tailEnd/>
                </a:ln>
              </p:spPr>
              <p:txBody>
                <a:bodyPr/>
                <a:lstStyle/>
                <a:p>
                  <a:endParaRPr lang="zh-CN" altLang="en-US"/>
                </a:p>
              </p:txBody>
            </p:sp>
            <p:sp>
              <p:nvSpPr>
                <p:cNvPr id="51262" name="Freeform 33"/>
                <p:cNvSpPr>
                  <a:spLocks/>
                </p:cNvSpPr>
                <p:nvPr/>
              </p:nvSpPr>
              <p:spPr bwMode="auto">
                <a:xfrm>
                  <a:off x="2948" y="2463"/>
                  <a:ext cx="1" cy="3"/>
                </a:xfrm>
                <a:custGeom>
                  <a:avLst/>
                  <a:gdLst>
                    <a:gd name="T0" fmla="*/ 0 w 1"/>
                    <a:gd name="T1" fmla="*/ 0 h 54"/>
                    <a:gd name="T2" fmla="*/ 0 w 1"/>
                    <a:gd name="T3" fmla="*/ 3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63" name="Freeform 34"/>
                <p:cNvSpPr>
                  <a:spLocks/>
                </p:cNvSpPr>
                <p:nvPr/>
              </p:nvSpPr>
              <p:spPr bwMode="auto">
                <a:xfrm>
                  <a:off x="2750" y="2516"/>
                  <a:ext cx="4" cy="1"/>
                </a:xfrm>
                <a:custGeom>
                  <a:avLst/>
                  <a:gdLst>
                    <a:gd name="T0" fmla="*/ 4 w 54"/>
                    <a:gd name="T1" fmla="*/ 0 h 1"/>
                    <a:gd name="T2" fmla="*/ 0 w 54"/>
                    <a:gd name="T3" fmla="*/ 0 h 1"/>
                    <a:gd name="T4" fmla="*/ 4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round/>
                  <a:headEnd/>
                  <a:tailEnd/>
                </a:ln>
              </p:spPr>
              <p:txBody>
                <a:bodyPr/>
                <a:lstStyle/>
                <a:p>
                  <a:endParaRPr lang="zh-CN" altLang="en-US"/>
                </a:p>
              </p:txBody>
            </p:sp>
            <p:sp>
              <p:nvSpPr>
                <p:cNvPr id="51264" name="Freeform 35"/>
                <p:cNvSpPr>
                  <a:spLocks/>
                </p:cNvSpPr>
                <p:nvPr/>
              </p:nvSpPr>
              <p:spPr bwMode="auto">
                <a:xfrm>
                  <a:off x="2752" y="2516"/>
                  <a:ext cx="196" cy="63"/>
                </a:xfrm>
                <a:custGeom>
                  <a:avLst/>
                  <a:gdLst>
                    <a:gd name="T0" fmla="*/ 0 w 2746"/>
                    <a:gd name="T1" fmla="*/ 0 h 885"/>
                    <a:gd name="T2" fmla="*/ 1 w 2746"/>
                    <a:gd name="T3" fmla="*/ 6 h 885"/>
                    <a:gd name="T4" fmla="*/ 3 w 2746"/>
                    <a:gd name="T5" fmla="*/ 12 h 885"/>
                    <a:gd name="T6" fmla="*/ 8 w 2746"/>
                    <a:gd name="T7" fmla="*/ 17 h 885"/>
                    <a:gd name="T8" fmla="*/ 14 w 2746"/>
                    <a:gd name="T9" fmla="*/ 23 h 885"/>
                    <a:gd name="T10" fmla="*/ 22 w 2746"/>
                    <a:gd name="T11" fmla="*/ 28 h 885"/>
                    <a:gd name="T12" fmla="*/ 31 w 2746"/>
                    <a:gd name="T13" fmla="*/ 34 h 885"/>
                    <a:gd name="T14" fmla="*/ 41 w 2746"/>
                    <a:gd name="T15" fmla="*/ 39 h 885"/>
                    <a:gd name="T16" fmla="*/ 54 w 2746"/>
                    <a:gd name="T17" fmla="*/ 43 h 885"/>
                    <a:gd name="T18" fmla="*/ 67 w 2746"/>
                    <a:gd name="T19" fmla="*/ 48 h 885"/>
                    <a:gd name="T20" fmla="*/ 82 w 2746"/>
                    <a:gd name="T21" fmla="*/ 51 h 885"/>
                    <a:gd name="T22" fmla="*/ 98 w 2746"/>
                    <a:gd name="T23" fmla="*/ 55 h 885"/>
                    <a:gd name="T24" fmla="*/ 115 w 2746"/>
                    <a:gd name="T25" fmla="*/ 58 h 885"/>
                    <a:gd name="T26" fmla="*/ 134 w 2746"/>
                    <a:gd name="T27" fmla="*/ 60 h 885"/>
                    <a:gd name="T28" fmla="*/ 154 w 2746"/>
                    <a:gd name="T29" fmla="*/ 62 h 885"/>
                    <a:gd name="T30" fmla="*/ 174 w 2746"/>
                    <a:gd name="T31" fmla="*/ 63 h 885"/>
                    <a:gd name="T32" fmla="*/ 196 w 2746"/>
                    <a:gd name="T33" fmla="*/ 63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46" h="885">
                      <a:moveTo>
                        <a:pt x="0" y="0"/>
                      </a:moveTo>
                      <a:lnTo>
                        <a:pt x="12" y="82"/>
                      </a:lnTo>
                      <a:lnTo>
                        <a:pt x="49" y="165"/>
                      </a:lnTo>
                      <a:lnTo>
                        <a:pt x="110" y="245"/>
                      </a:lnTo>
                      <a:lnTo>
                        <a:pt x="195" y="324"/>
                      </a:lnTo>
                      <a:lnTo>
                        <a:pt x="302" y="400"/>
                      </a:lnTo>
                      <a:lnTo>
                        <a:pt x="430" y="474"/>
                      </a:lnTo>
                      <a:lnTo>
                        <a:pt x="580" y="542"/>
                      </a:lnTo>
                      <a:lnTo>
                        <a:pt x="750" y="608"/>
                      </a:lnTo>
                      <a:lnTo>
                        <a:pt x="939" y="668"/>
                      </a:lnTo>
                      <a:lnTo>
                        <a:pt x="1147" y="721"/>
                      </a:lnTo>
                      <a:lnTo>
                        <a:pt x="1373" y="768"/>
                      </a:lnTo>
                      <a:lnTo>
                        <a:pt x="1616" y="808"/>
                      </a:lnTo>
                      <a:lnTo>
                        <a:pt x="1875" y="841"/>
                      </a:lnTo>
                      <a:lnTo>
                        <a:pt x="2151" y="864"/>
                      </a:lnTo>
                      <a:lnTo>
                        <a:pt x="2441" y="879"/>
                      </a:lnTo>
                      <a:lnTo>
                        <a:pt x="2746" y="885"/>
                      </a:lnTo>
                    </a:path>
                  </a:pathLst>
                </a:custGeom>
                <a:noFill/>
                <a:ln w="6350">
                  <a:solidFill>
                    <a:schemeClr val="tx2"/>
                  </a:solidFill>
                  <a:round/>
                  <a:headEnd/>
                  <a:tailEnd/>
                </a:ln>
              </p:spPr>
              <p:txBody>
                <a:bodyPr/>
                <a:lstStyle/>
                <a:p>
                  <a:endParaRPr lang="zh-CN" altLang="en-US"/>
                </a:p>
              </p:txBody>
            </p:sp>
            <p:sp>
              <p:nvSpPr>
                <p:cNvPr id="51265" name="Freeform 36"/>
                <p:cNvSpPr>
                  <a:spLocks/>
                </p:cNvSpPr>
                <p:nvPr/>
              </p:nvSpPr>
              <p:spPr bwMode="auto">
                <a:xfrm>
                  <a:off x="2750" y="2516"/>
                  <a:ext cx="4" cy="1"/>
                </a:xfrm>
                <a:custGeom>
                  <a:avLst/>
                  <a:gdLst>
                    <a:gd name="T0" fmla="*/ 0 w 54"/>
                    <a:gd name="T1" fmla="*/ 0 h 1"/>
                    <a:gd name="T2" fmla="*/ 4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round/>
                  <a:headEnd/>
                  <a:tailEnd/>
                </a:ln>
              </p:spPr>
              <p:txBody>
                <a:bodyPr/>
                <a:lstStyle/>
                <a:p>
                  <a:endParaRPr lang="zh-CN" altLang="en-US"/>
                </a:p>
              </p:txBody>
            </p:sp>
            <p:sp>
              <p:nvSpPr>
                <p:cNvPr id="51266" name="Freeform 37"/>
                <p:cNvSpPr>
                  <a:spLocks/>
                </p:cNvSpPr>
                <p:nvPr/>
              </p:nvSpPr>
              <p:spPr bwMode="auto">
                <a:xfrm>
                  <a:off x="2948" y="2577"/>
                  <a:ext cx="1" cy="4"/>
                </a:xfrm>
                <a:custGeom>
                  <a:avLst/>
                  <a:gdLst>
                    <a:gd name="T0" fmla="*/ 0 w 1"/>
                    <a:gd name="T1" fmla="*/ 0 h 55"/>
                    <a:gd name="T2" fmla="*/ 0 w 1"/>
                    <a:gd name="T3" fmla="*/ 4 h 55"/>
                    <a:gd name="T4" fmla="*/ 0 w 1"/>
                    <a:gd name="T5" fmla="*/ 0 h 55"/>
                    <a:gd name="T6" fmla="*/ 0 60000 65536"/>
                    <a:gd name="T7" fmla="*/ 0 60000 65536"/>
                    <a:gd name="T8" fmla="*/ 0 60000 65536"/>
                  </a:gdLst>
                  <a:ahLst/>
                  <a:cxnLst>
                    <a:cxn ang="T6">
                      <a:pos x="T0" y="T1"/>
                    </a:cxn>
                    <a:cxn ang="T7">
                      <a:pos x="T2" y="T3"/>
                    </a:cxn>
                    <a:cxn ang="T8">
                      <a:pos x="T4" y="T5"/>
                    </a:cxn>
                  </a:cxnLst>
                  <a:rect l="0" t="0" r="r" b="b"/>
                  <a:pathLst>
                    <a:path w="1" h="55">
                      <a:moveTo>
                        <a:pt x="0" y="0"/>
                      </a:moveTo>
                      <a:lnTo>
                        <a:pt x="0" y="55"/>
                      </a:lnTo>
                      <a:lnTo>
                        <a:pt x="0" y="0"/>
                      </a:lnTo>
                      <a:close/>
                    </a:path>
                  </a:pathLst>
                </a:custGeom>
                <a:noFill/>
                <a:ln w="0">
                  <a:solidFill>
                    <a:schemeClr val="tx2"/>
                  </a:solidFill>
                  <a:round/>
                  <a:headEnd/>
                  <a:tailEnd/>
                </a:ln>
              </p:spPr>
              <p:txBody>
                <a:bodyPr/>
                <a:lstStyle/>
                <a:p>
                  <a:endParaRPr lang="zh-CN" altLang="en-US"/>
                </a:p>
              </p:txBody>
            </p:sp>
            <p:sp>
              <p:nvSpPr>
                <p:cNvPr id="51267" name="Freeform 38"/>
                <p:cNvSpPr>
                  <a:spLocks/>
                </p:cNvSpPr>
                <p:nvPr/>
              </p:nvSpPr>
              <p:spPr bwMode="auto">
                <a:xfrm>
                  <a:off x="2948" y="2516"/>
                  <a:ext cx="235" cy="63"/>
                </a:xfrm>
                <a:custGeom>
                  <a:avLst/>
                  <a:gdLst>
                    <a:gd name="T0" fmla="*/ 0 w 3295"/>
                    <a:gd name="T1" fmla="*/ 63 h 885"/>
                    <a:gd name="T2" fmla="*/ 22 w 3295"/>
                    <a:gd name="T3" fmla="*/ 63 h 885"/>
                    <a:gd name="T4" fmla="*/ 44 w 3295"/>
                    <a:gd name="T5" fmla="*/ 62 h 885"/>
                    <a:gd name="T6" fmla="*/ 66 w 3295"/>
                    <a:gd name="T7" fmla="*/ 60 h 885"/>
                    <a:gd name="T8" fmla="*/ 87 w 3295"/>
                    <a:gd name="T9" fmla="*/ 58 h 885"/>
                    <a:gd name="T10" fmla="*/ 107 w 3295"/>
                    <a:gd name="T11" fmla="*/ 56 h 885"/>
                    <a:gd name="T12" fmla="*/ 126 w 3295"/>
                    <a:gd name="T13" fmla="*/ 53 h 885"/>
                    <a:gd name="T14" fmla="*/ 145 w 3295"/>
                    <a:gd name="T15" fmla="*/ 49 h 885"/>
                    <a:gd name="T16" fmla="*/ 162 w 3295"/>
                    <a:gd name="T17" fmla="*/ 46 h 885"/>
                    <a:gd name="T18" fmla="*/ 178 w 3295"/>
                    <a:gd name="T19" fmla="*/ 41 h 885"/>
                    <a:gd name="T20" fmla="*/ 192 w 3295"/>
                    <a:gd name="T21" fmla="*/ 36 h 885"/>
                    <a:gd name="T22" fmla="*/ 204 w 3295"/>
                    <a:gd name="T23" fmla="*/ 31 h 885"/>
                    <a:gd name="T24" fmla="*/ 215 w 3295"/>
                    <a:gd name="T25" fmla="*/ 26 h 885"/>
                    <a:gd name="T26" fmla="*/ 223 w 3295"/>
                    <a:gd name="T27" fmla="*/ 20 h 885"/>
                    <a:gd name="T28" fmla="*/ 230 w 3295"/>
                    <a:gd name="T29" fmla="*/ 13 h 885"/>
                    <a:gd name="T30" fmla="*/ 234 w 3295"/>
                    <a:gd name="T31" fmla="*/ 7 h 885"/>
                    <a:gd name="T32" fmla="*/ 235 w 3295"/>
                    <a:gd name="T33" fmla="*/ 0 h 8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885">
                      <a:moveTo>
                        <a:pt x="0" y="885"/>
                      </a:moveTo>
                      <a:lnTo>
                        <a:pt x="310" y="880"/>
                      </a:lnTo>
                      <a:lnTo>
                        <a:pt x="618" y="868"/>
                      </a:lnTo>
                      <a:lnTo>
                        <a:pt x="920" y="848"/>
                      </a:lnTo>
                      <a:lnTo>
                        <a:pt x="1215" y="821"/>
                      </a:lnTo>
                      <a:lnTo>
                        <a:pt x="1500" y="786"/>
                      </a:lnTo>
                      <a:lnTo>
                        <a:pt x="1772" y="745"/>
                      </a:lnTo>
                      <a:lnTo>
                        <a:pt x="2030" y="695"/>
                      </a:lnTo>
                      <a:lnTo>
                        <a:pt x="2269" y="641"/>
                      </a:lnTo>
                      <a:lnTo>
                        <a:pt x="2491" y="580"/>
                      </a:lnTo>
                      <a:lnTo>
                        <a:pt x="2690" y="512"/>
                      </a:lnTo>
                      <a:lnTo>
                        <a:pt x="2864" y="440"/>
                      </a:lnTo>
                      <a:lnTo>
                        <a:pt x="3013" y="362"/>
                      </a:lnTo>
                      <a:lnTo>
                        <a:pt x="3132" y="278"/>
                      </a:lnTo>
                      <a:lnTo>
                        <a:pt x="3221" y="189"/>
                      </a:lnTo>
                      <a:lnTo>
                        <a:pt x="3275" y="97"/>
                      </a:lnTo>
                      <a:lnTo>
                        <a:pt x="3295" y="0"/>
                      </a:lnTo>
                    </a:path>
                  </a:pathLst>
                </a:custGeom>
                <a:noFill/>
                <a:ln w="6350">
                  <a:solidFill>
                    <a:schemeClr val="tx2"/>
                  </a:solidFill>
                  <a:round/>
                  <a:headEnd/>
                  <a:tailEnd/>
                </a:ln>
              </p:spPr>
              <p:txBody>
                <a:bodyPr/>
                <a:lstStyle/>
                <a:p>
                  <a:endParaRPr lang="zh-CN" altLang="en-US"/>
                </a:p>
              </p:txBody>
            </p:sp>
            <p:sp>
              <p:nvSpPr>
                <p:cNvPr id="51268" name="Freeform 39"/>
                <p:cNvSpPr>
                  <a:spLocks/>
                </p:cNvSpPr>
                <p:nvPr/>
              </p:nvSpPr>
              <p:spPr bwMode="auto">
                <a:xfrm>
                  <a:off x="2948" y="2577"/>
                  <a:ext cx="1" cy="4"/>
                </a:xfrm>
                <a:custGeom>
                  <a:avLst/>
                  <a:gdLst>
                    <a:gd name="T0" fmla="*/ 0 w 1"/>
                    <a:gd name="T1" fmla="*/ 4 h 55"/>
                    <a:gd name="T2" fmla="*/ 0 w 1"/>
                    <a:gd name="T3" fmla="*/ 0 h 55"/>
                    <a:gd name="T4" fmla="*/ 0 w 1"/>
                    <a:gd name="T5" fmla="*/ 4 h 55"/>
                    <a:gd name="T6" fmla="*/ 0 60000 65536"/>
                    <a:gd name="T7" fmla="*/ 0 60000 65536"/>
                    <a:gd name="T8" fmla="*/ 0 60000 65536"/>
                  </a:gdLst>
                  <a:ahLst/>
                  <a:cxnLst>
                    <a:cxn ang="T6">
                      <a:pos x="T0" y="T1"/>
                    </a:cxn>
                    <a:cxn ang="T7">
                      <a:pos x="T2" y="T3"/>
                    </a:cxn>
                    <a:cxn ang="T8">
                      <a:pos x="T4" y="T5"/>
                    </a:cxn>
                  </a:cxnLst>
                  <a:rect l="0" t="0" r="r" b="b"/>
                  <a:pathLst>
                    <a:path w="1" h="55">
                      <a:moveTo>
                        <a:pt x="0" y="55"/>
                      </a:moveTo>
                      <a:lnTo>
                        <a:pt x="0" y="0"/>
                      </a:lnTo>
                      <a:lnTo>
                        <a:pt x="0" y="55"/>
                      </a:lnTo>
                      <a:close/>
                    </a:path>
                  </a:pathLst>
                </a:custGeom>
                <a:noFill/>
                <a:ln w="0">
                  <a:solidFill>
                    <a:schemeClr val="tx2"/>
                  </a:solidFill>
                  <a:round/>
                  <a:headEnd/>
                  <a:tailEnd/>
                </a:ln>
              </p:spPr>
              <p:txBody>
                <a:bodyPr/>
                <a:lstStyle/>
                <a:p>
                  <a:endParaRPr lang="zh-CN" altLang="en-US"/>
                </a:p>
              </p:txBody>
            </p:sp>
            <p:sp>
              <p:nvSpPr>
                <p:cNvPr id="51269" name="Freeform 40"/>
                <p:cNvSpPr>
                  <a:spLocks/>
                </p:cNvSpPr>
                <p:nvPr/>
              </p:nvSpPr>
              <p:spPr bwMode="auto">
                <a:xfrm>
                  <a:off x="3182" y="2516"/>
                  <a:ext cx="3" cy="1"/>
                </a:xfrm>
                <a:custGeom>
                  <a:avLst/>
                  <a:gdLst>
                    <a:gd name="T0" fmla="*/ 0 w 53"/>
                    <a:gd name="T1" fmla="*/ 0 h 1"/>
                    <a:gd name="T2" fmla="*/ 3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70" name="Freeform 41"/>
                <p:cNvSpPr>
                  <a:spLocks/>
                </p:cNvSpPr>
                <p:nvPr/>
              </p:nvSpPr>
              <p:spPr bwMode="auto">
                <a:xfrm>
                  <a:off x="2948" y="2442"/>
                  <a:ext cx="235" cy="74"/>
                </a:xfrm>
                <a:custGeom>
                  <a:avLst/>
                  <a:gdLst>
                    <a:gd name="T0" fmla="*/ 235 w 3295"/>
                    <a:gd name="T1" fmla="*/ 74 h 1043"/>
                    <a:gd name="T2" fmla="*/ 234 w 3295"/>
                    <a:gd name="T3" fmla="*/ 67 h 1043"/>
                    <a:gd name="T4" fmla="*/ 231 w 3295"/>
                    <a:gd name="T5" fmla="*/ 60 h 1043"/>
                    <a:gd name="T6" fmla="*/ 225 w 3295"/>
                    <a:gd name="T7" fmla="*/ 53 h 1043"/>
                    <a:gd name="T8" fmla="*/ 218 w 3295"/>
                    <a:gd name="T9" fmla="*/ 47 h 1043"/>
                    <a:gd name="T10" fmla="*/ 209 w 3295"/>
                    <a:gd name="T11" fmla="*/ 40 h 1043"/>
                    <a:gd name="T12" fmla="*/ 197 w 3295"/>
                    <a:gd name="T13" fmla="*/ 34 h 1043"/>
                    <a:gd name="T14" fmla="*/ 185 w 3295"/>
                    <a:gd name="T15" fmla="*/ 28 h 1043"/>
                    <a:gd name="T16" fmla="*/ 170 w 3295"/>
                    <a:gd name="T17" fmla="*/ 23 h 1043"/>
                    <a:gd name="T18" fmla="*/ 154 w 3295"/>
                    <a:gd name="T19" fmla="*/ 18 h 1043"/>
                    <a:gd name="T20" fmla="*/ 136 w 3295"/>
                    <a:gd name="T21" fmla="*/ 13 h 1043"/>
                    <a:gd name="T22" fmla="*/ 117 w 3295"/>
                    <a:gd name="T23" fmla="*/ 10 h 1043"/>
                    <a:gd name="T24" fmla="*/ 96 w 3295"/>
                    <a:gd name="T25" fmla="*/ 6 h 1043"/>
                    <a:gd name="T26" fmla="*/ 74 w 3295"/>
                    <a:gd name="T27" fmla="*/ 4 h 1043"/>
                    <a:gd name="T28" fmla="*/ 50 w 3295"/>
                    <a:gd name="T29" fmla="*/ 2 h 1043"/>
                    <a:gd name="T30" fmla="*/ 26 w 3295"/>
                    <a:gd name="T31" fmla="*/ 0 h 1043"/>
                    <a:gd name="T32" fmla="*/ 0 w 3295"/>
                    <a:gd name="T33" fmla="*/ 0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95" h="1043">
                      <a:moveTo>
                        <a:pt x="3295" y="1043"/>
                      </a:moveTo>
                      <a:lnTo>
                        <a:pt x="3279" y="944"/>
                      </a:lnTo>
                      <a:lnTo>
                        <a:pt x="3233" y="845"/>
                      </a:lnTo>
                      <a:lnTo>
                        <a:pt x="3159" y="750"/>
                      </a:lnTo>
                      <a:lnTo>
                        <a:pt x="3055" y="656"/>
                      </a:lnTo>
                      <a:lnTo>
                        <a:pt x="2925" y="566"/>
                      </a:lnTo>
                      <a:lnTo>
                        <a:pt x="2769" y="479"/>
                      </a:lnTo>
                      <a:lnTo>
                        <a:pt x="2588" y="398"/>
                      </a:lnTo>
                      <a:lnTo>
                        <a:pt x="2383" y="322"/>
                      </a:lnTo>
                      <a:lnTo>
                        <a:pt x="2155" y="253"/>
                      </a:lnTo>
                      <a:lnTo>
                        <a:pt x="1905" y="190"/>
                      </a:lnTo>
                      <a:lnTo>
                        <a:pt x="1634" y="135"/>
                      </a:lnTo>
                      <a:lnTo>
                        <a:pt x="1343" y="88"/>
                      </a:lnTo>
                      <a:lnTo>
                        <a:pt x="1032" y="50"/>
                      </a:lnTo>
                      <a:lnTo>
                        <a:pt x="705" y="23"/>
                      </a:lnTo>
                      <a:lnTo>
                        <a:pt x="359" y="6"/>
                      </a:lnTo>
                      <a:lnTo>
                        <a:pt x="0" y="0"/>
                      </a:lnTo>
                    </a:path>
                  </a:pathLst>
                </a:custGeom>
                <a:noFill/>
                <a:ln w="6350">
                  <a:solidFill>
                    <a:schemeClr val="tx2"/>
                  </a:solidFill>
                  <a:round/>
                  <a:headEnd/>
                  <a:tailEnd/>
                </a:ln>
              </p:spPr>
              <p:txBody>
                <a:bodyPr/>
                <a:lstStyle/>
                <a:p>
                  <a:endParaRPr lang="zh-CN" altLang="en-US"/>
                </a:p>
              </p:txBody>
            </p:sp>
            <p:sp>
              <p:nvSpPr>
                <p:cNvPr id="51271" name="Freeform 42"/>
                <p:cNvSpPr>
                  <a:spLocks/>
                </p:cNvSpPr>
                <p:nvPr/>
              </p:nvSpPr>
              <p:spPr bwMode="auto">
                <a:xfrm>
                  <a:off x="3182" y="2516"/>
                  <a:ext cx="3" cy="1"/>
                </a:xfrm>
                <a:custGeom>
                  <a:avLst/>
                  <a:gdLst>
                    <a:gd name="T0" fmla="*/ 3 w 53"/>
                    <a:gd name="T1" fmla="*/ 0 h 1"/>
                    <a:gd name="T2" fmla="*/ 0 w 53"/>
                    <a:gd name="T3" fmla="*/ 0 h 1"/>
                    <a:gd name="T4" fmla="*/ 3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72" name="Freeform 43"/>
                <p:cNvSpPr>
                  <a:spLocks/>
                </p:cNvSpPr>
                <p:nvPr/>
              </p:nvSpPr>
              <p:spPr bwMode="auto">
                <a:xfrm>
                  <a:off x="2948" y="2440"/>
                  <a:ext cx="1" cy="3"/>
                </a:xfrm>
                <a:custGeom>
                  <a:avLst/>
                  <a:gdLst>
                    <a:gd name="T0" fmla="*/ 0 w 1"/>
                    <a:gd name="T1" fmla="*/ 3 h 54"/>
                    <a:gd name="T2" fmla="*/ 0 w 1"/>
                    <a:gd name="T3" fmla="*/ 0 h 54"/>
                    <a:gd name="T4" fmla="*/ 0 w 1"/>
                    <a:gd name="T5" fmla="*/ 3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273" name="Freeform 44"/>
                <p:cNvSpPr>
                  <a:spLocks/>
                </p:cNvSpPr>
                <p:nvPr/>
              </p:nvSpPr>
              <p:spPr bwMode="auto">
                <a:xfrm>
                  <a:off x="2674" y="2442"/>
                  <a:ext cx="274" cy="74"/>
                </a:xfrm>
                <a:custGeom>
                  <a:avLst/>
                  <a:gdLst>
                    <a:gd name="T0" fmla="*/ 274 w 3844"/>
                    <a:gd name="T1" fmla="*/ 0 h 1043"/>
                    <a:gd name="T2" fmla="*/ 248 w 3844"/>
                    <a:gd name="T3" fmla="*/ 0 h 1043"/>
                    <a:gd name="T4" fmla="*/ 222 w 3844"/>
                    <a:gd name="T5" fmla="*/ 1 h 1043"/>
                    <a:gd name="T6" fmla="*/ 197 w 3844"/>
                    <a:gd name="T7" fmla="*/ 3 h 1043"/>
                    <a:gd name="T8" fmla="*/ 172 w 3844"/>
                    <a:gd name="T9" fmla="*/ 5 h 1043"/>
                    <a:gd name="T10" fmla="*/ 148 w 3844"/>
                    <a:gd name="T11" fmla="*/ 8 h 1043"/>
                    <a:gd name="T12" fmla="*/ 126 w 3844"/>
                    <a:gd name="T13" fmla="*/ 12 h 1043"/>
                    <a:gd name="T14" fmla="*/ 104 w 3844"/>
                    <a:gd name="T15" fmla="*/ 16 h 1043"/>
                    <a:gd name="T16" fmla="*/ 84 w 3844"/>
                    <a:gd name="T17" fmla="*/ 21 h 1043"/>
                    <a:gd name="T18" fmla="*/ 66 w 3844"/>
                    <a:gd name="T19" fmla="*/ 26 h 1043"/>
                    <a:gd name="T20" fmla="*/ 50 w 3844"/>
                    <a:gd name="T21" fmla="*/ 31 h 1043"/>
                    <a:gd name="T22" fmla="*/ 35 w 3844"/>
                    <a:gd name="T23" fmla="*/ 37 h 1043"/>
                    <a:gd name="T24" fmla="*/ 23 w 3844"/>
                    <a:gd name="T25" fmla="*/ 44 h 1043"/>
                    <a:gd name="T26" fmla="*/ 13 w 3844"/>
                    <a:gd name="T27" fmla="*/ 51 h 1043"/>
                    <a:gd name="T28" fmla="*/ 6 w 3844"/>
                    <a:gd name="T29" fmla="*/ 58 h 1043"/>
                    <a:gd name="T30" fmla="*/ 2 w 3844"/>
                    <a:gd name="T31" fmla="*/ 66 h 1043"/>
                    <a:gd name="T32" fmla="*/ 0 w 3844"/>
                    <a:gd name="T33" fmla="*/ 74 h 10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043">
                      <a:moveTo>
                        <a:pt x="3844" y="0"/>
                      </a:moveTo>
                      <a:lnTo>
                        <a:pt x="3477" y="4"/>
                      </a:lnTo>
                      <a:lnTo>
                        <a:pt x="3114" y="19"/>
                      </a:lnTo>
                      <a:lnTo>
                        <a:pt x="2760" y="43"/>
                      </a:lnTo>
                      <a:lnTo>
                        <a:pt x="2414" y="76"/>
                      </a:lnTo>
                      <a:lnTo>
                        <a:pt x="2082" y="117"/>
                      </a:lnTo>
                      <a:lnTo>
                        <a:pt x="1765" y="167"/>
                      </a:lnTo>
                      <a:lnTo>
                        <a:pt x="1464" y="224"/>
                      </a:lnTo>
                      <a:lnTo>
                        <a:pt x="1185" y="289"/>
                      </a:lnTo>
                      <a:lnTo>
                        <a:pt x="929" y="362"/>
                      </a:lnTo>
                      <a:lnTo>
                        <a:pt x="698" y="441"/>
                      </a:lnTo>
                      <a:lnTo>
                        <a:pt x="496" y="526"/>
                      </a:lnTo>
                      <a:lnTo>
                        <a:pt x="325" y="618"/>
                      </a:lnTo>
                      <a:lnTo>
                        <a:pt x="186" y="717"/>
                      </a:lnTo>
                      <a:lnTo>
                        <a:pt x="85" y="821"/>
                      </a:lnTo>
                      <a:lnTo>
                        <a:pt x="22" y="929"/>
                      </a:lnTo>
                      <a:lnTo>
                        <a:pt x="0" y="1043"/>
                      </a:lnTo>
                    </a:path>
                  </a:pathLst>
                </a:custGeom>
                <a:noFill/>
                <a:ln w="6350">
                  <a:solidFill>
                    <a:schemeClr val="tx2"/>
                  </a:solidFill>
                  <a:round/>
                  <a:headEnd/>
                  <a:tailEnd/>
                </a:ln>
              </p:spPr>
              <p:txBody>
                <a:bodyPr/>
                <a:lstStyle/>
                <a:p>
                  <a:endParaRPr lang="zh-CN" altLang="en-US"/>
                </a:p>
              </p:txBody>
            </p:sp>
            <p:sp>
              <p:nvSpPr>
                <p:cNvPr id="51274" name="Freeform 45"/>
                <p:cNvSpPr>
                  <a:spLocks/>
                </p:cNvSpPr>
                <p:nvPr/>
              </p:nvSpPr>
              <p:spPr bwMode="auto">
                <a:xfrm>
                  <a:off x="2948" y="2440"/>
                  <a:ext cx="1" cy="3"/>
                </a:xfrm>
                <a:custGeom>
                  <a:avLst/>
                  <a:gdLst>
                    <a:gd name="T0" fmla="*/ 0 w 1"/>
                    <a:gd name="T1" fmla="*/ 0 h 54"/>
                    <a:gd name="T2" fmla="*/ 0 w 1"/>
                    <a:gd name="T3" fmla="*/ 3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75" name="Freeform 46"/>
                <p:cNvSpPr>
                  <a:spLocks/>
                </p:cNvSpPr>
                <p:nvPr/>
              </p:nvSpPr>
              <p:spPr bwMode="auto">
                <a:xfrm>
                  <a:off x="2672"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76" name="Freeform 47"/>
                <p:cNvSpPr>
                  <a:spLocks/>
                </p:cNvSpPr>
                <p:nvPr/>
              </p:nvSpPr>
              <p:spPr bwMode="auto">
                <a:xfrm>
                  <a:off x="2674" y="2516"/>
                  <a:ext cx="274" cy="86"/>
                </a:xfrm>
                <a:custGeom>
                  <a:avLst/>
                  <a:gdLst>
                    <a:gd name="T0" fmla="*/ 0 w 3844"/>
                    <a:gd name="T1" fmla="*/ 0 h 1206"/>
                    <a:gd name="T2" fmla="*/ 1 w 3844"/>
                    <a:gd name="T3" fmla="*/ 8 h 1206"/>
                    <a:gd name="T4" fmla="*/ 5 w 3844"/>
                    <a:gd name="T5" fmla="*/ 16 h 1206"/>
                    <a:gd name="T6" fmla="*/ 11 w 3844"/>
                    <a:gd name="T7" fmla="*/ 24 h 1206"/>
                    <a:gd name="T8" fmla="*/ 20 w 3844"/>
                    <a:gd name="T9" fmla="*/ 32 h 1206"/>
                    <a:gd name="T10" fmla="*/ 31 w 3844"/>
                    <a:gd name="T11" fmla="*/ 39 h 1206"/>
                    <a:gd name="T12" fmla="*/ 44 w 3844"/>
                    <a:gd name="T13" fmla="*/ 47 h 1206"/>
                    <a:gd name="T14" fmla="*/ 59 w 3844"/>
                    <a:gd name="T15" fmla="*/ 53 h 1206"/>
                    <a:gd name="T16" fmla="*/ 76 w 3844"/>
                    <a:gd name="T17" fmla="*/ 59 h 1206"/>
                    <a:gd name="T18" fmla="*/ 96 w 3844"/>
                    <a:gd name="T19" fmla="*/ 65 h 1206"/>
                    <a:gd name="T20" fmla="*/ 116 w 3844"/>
                    <a:gd name="T21" fmla="*/ 70 h 1206"/>
                    <a:gd name="T22" fmla="*/ 139 w 3844"/>
                    <a:gd name="T23" fmla="*/ 75 h 1206"/>
                    <a:gd name="T24" fmla="*/ 163 w 3844"/>
                    <a:gd name="T25" fmla="*/ 79 h 1206"/>
                    <a:gd name="T26" fmla="*/ 189 w 3844"/>
                    <a:gd name="T27" fmla="*/ 82 h 1206"/>
                    <a:gd name="T28" fmla="*/ 216 w 3844"/>
                    <a:gd name="T29" fmla="*/ 84 h 1206"/>
                    <a:gd name="T30" fmla="*/ 244 w 3844"/>
                    <a:gd name="T31" fmla="*/ 85 h 1206"/>
                    <a:gd name="T32" fmla="*/ 274 w 3844"/>
                    <a:gd name="T33" fmla="*/ 86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44" h="1206">
                      <a:moveTo>
                        <a:pt x="0" y="0"/>
                      </a:moveTo>
                      <a:lnTo>
                        <a:pt x="18" y="116"/>
                      </a:lnTo>
                      <a:lnTo>
                        <a:pt x="72" y="229"/>
                      </a:lnTo>
                      <a:lnTo>
                        <a:pt x="161" y="341"/>
                      </a:lnTo>
                      <a:lnTo>
                        <a:pt x="282" y="449"/>
                      </a:lnTo>
                      <a:lnTo>
                        <a:pt x="435" y="553"/>
                      </a:lnTo>
                      <a:lnTo>
                        <a:pt x="619" y="654"/>
                      </a:lnTo>
                      <a:lnTo>
                        <a:pt x="832" y="747"/>
                      </a:lnTo>
                      <a:lnTo>
                        <a:pt x="1072" y="834"/>
                      </a:lnTo>
                      <a:lnTo>
                        <a:pt x="1340" y="915"/>
                      </a:lnTo>
                      <a:lnTo>
                        <a:pt x="1632" y="987"/>
                      </a:lnTo>
                      <a:lnTo>
                        <a:pt x="1949" y="1051"/>
                      </a:lnTo>
                      <a:lnTo>
                        <a:pt x="2288" y="1104"/>
                      </a:lnTo>
                      <a:lnTo>
                        <a:pt x="2648" y="1147"/>
                      </a:lnTo>
                      <a:lnTo>
                        <a:pt x="3029" y="1179"/>
                      </a:lnTo>
                      <a:lnTo>
                        <a:pt x="3427" y="1198"/>
                      </a:lnTo>
                      <a:lnTo>
                        <a:pt x="3844" y="1206"/>
                      </a:lnTo>
                    </a:path>
                  </a:pathLst>
                </a:custGeom>
                <a:noFill/>
                <a:ln w="6350">
                  <a:solidFill>
                    <a:schemeClr val="tx2"/>
                  </a:solidFill>
                  <a:round/>
                  <a:headEnd/>
                  <a:tailEnd/>
                </a:ln>
              </p:spPr>
              <p:txBody>
                <a:bodyPr/>
                <a:lstStyle/>
                <a:p>
                  <a:endParaRPr lang="zh-CN" altLang="en-US"/>
                </a:p>
              </p:txBody>
            </p:sp>
            <p:sp>
              <p:nvSpPr>
                <p:cNvPr id="51277" name="Freeform 48"/>
                <p:cNvSpPr>
                  <a:spLocks/>
                </p:cNvSpPr>
                <p:nvPr/>
              </p:nvSpPr>
              <p:spPr bwMode="auto">
                <a:xfrm>
                  <a:off x="2672"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78" name="Freeform 49"/>
                <p:cNvSpPr>
                  <a:spLocks/>
                </p:cNvSpPr>
                <p:nvPr/>
              </p:nvSpPr>
              <p:spPr bwMode="auto">
                <a:xfrm>
                  <a:off x="2948" y="2600"/>
                  <a:ext cx="1" cy="4"/>
                </a:xfrm>
                <a:custGeom>
                  <a:avLst/>
                  <a:gdLst>
                    <a:gd name="T0" fmla="*/ 0 w 1"/>
                    <a:gd name="T1" fmla="*/ 0 h 54"/>
                    <a:gd name="T2" fmla="*/ 0 w 1"/>
                    <a:gd name="T3" fmla="*/ 4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79" name="Freeform 50"/>
                <p:cNvSpPr>
                  <a:spLocks/>
                </p:cNvSpPr>
                <p:nvPr/>
              </p:nvSpPr>
              <p:spPr bwMode="auto">
                <a:xfrm>
                  <a:off x="2948" y="2516"/>
                  <a:ext cx="314" cy="86"/>
                </a:xfrm>
                <a:custGeom>
                  <a:avLst/>
                  <a:gdLst>
                    <a:gd name="T0" fmla="*/ 0 w 4392"/>
                    <a:gd name="T1" fmla="*/ 86 h 1206"/>
                    <a:gd name="T2" fmla="*/ 30 w 4392"/>
                    <a:gd name="T3" fmla="*/ 86 h 1206"/>
                    <a:gd name="T4" fmla="*/ 60 w 4392"/>
                    <a:gd name="T5" fmla="*/ 84 h 1206"/>
                    <a:gd name="T6" fmla="*/ 89 w 4392"/>
                    <a:gd name="T7" fmla="*/ 82 h 1206"/>
                    <a:gd name="T8" fmla="*/ 117 w 4392"/>
                    <a:gd name="T9" fmla="*/ 80 h 1206"/>
                    <a:gd name="T10" fmla="*/ 145 w 4392"/>
                    <a:gd name="T11" fmla="*/ 76 h 1206"/>
                    <a:gd name="T12" fmla="*/ 171 w 4392"/>
                    <a:gd name="T13" fmla="*/ 72 h 1206"/>
                    <a:gd name="T14" fmla="*/ 195 w 4392"/>
                    <a:gd name="T15" fmla="*/ 67 h 1206"/>
                    <a:gd name="T16" fmla="*/ 218 w 4392"/>
                    <a:gd name="T17" fmla="*/ 62 h 1206"/>
                    <a:gd name="T18" fmla="*/ 239 w 4392"/>
                    <a:gd name="T19" fmla="*/ 56 h 1206"/>
                    <a:gd name="T20" fmla="*/ 257 w 4392"/>
                    <a:gd name="T21" fmla="*/ 49 h 1206"/>
                    <a:gd name="T22" fmla="*/ 274 w 4392"/>
                    <a:gd name="T23" fmla="*/ 42 h 1206"/>
                    <a:gd name="T24" fmla="*/ 288 w 4392"/>
                    <a:gd name="T25" fmla="*/ 35 h 1206"/>
                    <a:gd name="T26" fmla="*/ 299 w 4392"/>
                    <a:gd name="T27" fmla="*/ 27 h 1206"/>
                    <a:gd name="T28" fmla="*/ 307 w 4392"/>
                    <a:gd name="T29" fmla="*/ 18 h 1206"/>
                    <a:gd name="T30" fmla="*/ 312 w 4392"/>
                    <a:gd name="T31" fmla="*/ 9 h 1206"/>
                    <a:gd name="T32" fmla="*/ 314 w 4392"/>
                    <a:gd name="T33" fmla="*/ 0 h 1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206">
                      <a:moveTo>
                        <a:pt x="0" y="1206"/>
                      </a:moveTo>
                      <a:lnTo>
                        <a:pt x="422" y="1199"/>
                      </a:lnTo>
                      <a:lnTo>
                        <a:pt x="839" y="1182"/>
                      </a:lnTo>
                      <a:lnTo>
                        <a:pt x="1245" y="1154"/>
                      </a:lnTo>
                      <a:lnTo>
                        <a:pt x="1641" y="1117"/>
                      </a:lnTo>
                      <a:lnTo>
                        <a:pt x="2022" y="1068"/>
                      </a:lnTo>
                      <a:lnTo>
                        <a:pt x="2385" y="1010"/>
                      </a:lnTo>
                      <a:lnTo>
                        <a:pt x="2726" y="944"/>
                      </a:lnTo>
                      <a:lnTo>
                        <a:pt x="3045" y="868"/>
                      </a:lnTo>
                      <a:lnTo>
                        <a:pt x="3337" y="784"/>
                      </a:lnTo>
                      <a:lnTo>
                        <a:pt x="3600" y="692"/>
                      </a:lnTo>
                      <a:lnTo>
                        <a:pt x="3830" y="593"/>
                      </a:lnTo>
                      <a:lnTo>
                        <a:pt x="4024" y="487"/>
                      </a:lnTo>
                      <a:lnTo>
                        <a:pt x="4181" y="373"/>
                      </a:lnTo>
                      <a:lnTo>
                        <a:pt x="4296" y="255"/>
                      </a:lnTo>
                      <a:lnTo>
                        <a:pt x="4368" y="130"/>
                      </a:lnTo>
                      <a:lnTo>
                        <a:pt x="4392" y="0"/>
                      </a:lnTo>
                    </a:path>
                  </a:pathLst>
                </a:custGeom>
                <a:noFill/>
                <a:ln w="6350">
                  <a:solidFill>
                    <a:schemeClr val="tx2"/>
                  </a:solidFill>
                  <a:round/>
                  <a:headEnd/>
                  <a:tailEnd/>
                </a:ln>
              </p:spPr>
              <p:txBody>
                <a:bodyPr/>
                <a:lstStyle/>
                <a:p>
                  <a:endParaRPr lang="zh-CN" altLang="en-US"/>
                </a:p>
              </p:txBody>
            </p:sp>
            <p:sp>
              <p:nvSpPr>
                <p:cNvPr id="51280" name="Freeform 51"/>
                <p:cNvSpPr>
                  <a:spLocks/>
                </p:cNvSpPr>
                <p:nvPr/>
              </p:nvSpPr>
              <p:spPr bwMode="auto">
                <a:xfrm>
                  <a:off x="2948" y="2600"/>
                  <a:ext cx="1" cy="4"/>
                </a:xfrm>
                <a:custGeom>
                  <a:avLst/>
                  <a:gdLst>
                    <a:gd name="T0" fmla="*/ 0 w 1"/>
                    <a:gd name="T1" fmla="*/ 4 h 54"/>
                    <a:gd name="T2" fmla="*/ 0 w 1"/>
                    <a:gd name="T3" fmla="*/ 0 h 54"/>
                    <a:gd name="T4" fmla="*/ 0 w 1"/>
                    <a:gd name="T5" fmla="*/ 4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281" name="Freeform 52"/>
                <p:cNvSpPr>
                  <a:spLocks/>
                </p:cNvSpPr>
                <p:nvPr/>
              </p:nvSpPr>
              <p:spPr bwMode="auto">
                <a:xfrm>
                  <a:off x="3260"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82" name="Freeform 53"/>
                <p:cNvSpPr>
                  <a:spLocks/>
                </p:cNvSpPr>
                <p:nvPr/>
              </p:nvSpPr>
              <p:spPr bwMode="auto">
                <a:xfrm>
                  <a:off x="2948" y="2419"/>
                  <a:ext cx="314" cy="97"/>
                </a:xfrm>
                <a:custGeom>
                  <a:avLst/>
                  <a:gdLst>
                    <a:gd name="T0" fmla="*/ 314 w 4392"/>
                    <a:gd name="T1" fmla="*/ 97 h 1364"/>
                    <a:gd name="T2" fmla="*/ 312 w 4392"/>
                    <a:gd name="T3" fmla="*/ 88 h 1364"/>
                    <a:gd name="T4" fmla="*/ 308 w 4392"/>
                    <a:gd name="T5" fmla="*/ 78 h 1364"/>
                    <a:gd name="T6" fmla="*/ 301 w 4392"/>
                    <a:gd name="T7" fmla="*/ 69 h 1364"/>
                    <a:gd name="T8" fmla="*/ 291 w 4392"/>
                    <a:gd name="T9" fmla="*/ 61 h 1364"/>
                    <a:gd name="T10" fmla="*/ 278 w 4392"/>
                    <a:gd name="T11" fmla="*/ 52 h 1364"/>
                    <a:gd name="T12" fmla="*/ 263 w 4392"/>
                    <a:gd name="T13" fmla="*/ 44 h 1364"/>
                    <a:gd name="T14" fmla="*/ 246 w 4392"/>
                    <a:gd name="T15" fmla="*/ 37 h 1364"/>
                    <a:gd name="T16" fmla="*/ 226 w 4392"/>
                    <a:gd name="T17" fmla="*/ 30 h 1364"/>
                    <a:gd name="T18" fmla="*/ 204 w 4392"/>
                    <a:gd name="T19" fmla="*/ 23 h 1364"/>
                    <a:gd name="T20" fmla="*/ 180 w 4392"/>
                    <a:gd name="T21" fmla="*/ 17 h 1364"/>
                    <a:gd name="T22" fmla="*/ 154 w 4392"/>
                    <a:gd name="T23" fmla="*/ 12 h 1364"/>
                    <a:gd name="T24" fmla="*/ 126 w 4392"/>
                    <a:gd name="T25" fmla="*/ 8 h 1364"/>
                    <a:gd name="T26" fmla="*/ 97 w 4392"/>
                    <a:gd name="T27" fmla="*/ 5 h 1364"/>
                    <a:gd name="T28" fmla="*/ 66 w 4392"/>
                    <a:gd name="T29" fmla="*/ 2 h 1364"/>
                    <a:gd name="T30" fmla="*/ 34 w 4392"/>
                    <a:gd name="T31" fmla="*/ 1 h 1364"/>
                    <a:gd name="T32" fmla="*/ 0 w 4392"/>
                    <a:gd name="T33" fmla="*/ 0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392" h="1364">
                      <a:moveTo>
                        <a:pt x="4392" y="1364"/>
                      </a:moveTo>
                      <a:lnTo>
                        <a:pt x="4371" y="1231"/>
                      </a:lnTo>
                      <a:lnTo>
                        <a:pt x="4309" y="1102"/>
                      </a:lnTo>
                      <a:lnTo>
                        <a:pt x="4206" y="976"/>
                      </a:lnTo>
                      <a:lnTo>
                        <a:pt x="4066" y="853"/>
                      </a:lnTo>
                      <a:lnTo>
                        <a:pt x="3891" y="734"/>
                      </a:lnTo>
                      <a:lnTo>
                        <a:pt x="3679" y="622"/>
                      </a:lnTo>
                      <a:lnTo>
                        <a:pt x="3435" y="516"/>
                      </a:lnTo>
                      <a:lnTo>
                        <a:pt x="3159" y="417"/>
                      </a:lnTo>
                      <a:lnTo>
                        <a:pt x="2852" y="327"/>
                      </a:lnTo>
                      <a:lnTo>
                        <a:pt x="2518" y="245"/>
                      </a:lnTo>
                      <a:lnTo>
                        <a:pt x="2156" y="174"/>
                      </a:lnTo>
                      <a:lnTo>
                        <a:pt x="1769" y="114"/>
                      </a:lnTo>
                      <a:lnTo>
                        <a:pt x="1358" y="66"/>
                      </a:lnTo>
                      <a:lnTo>
                        <a:pt x="925" y="29"/>
                      </a:lnTo>
                      <a:lnTo>
                        <a:pt x="472" y="8"/>
                      </a:lnTo>
                      <a:lnTo>
                        <a:pt x="0" y="0"/>
                      </a:lnTo>
                    </a:path>
                  </a:pathLst>
                </a:custGeom>
                <a:noFill/>
                <a:ln w="6350">
                  <a:solidFill>
                    <a:schemeClr val="tx2"/>
                  </a:solidFill>
                  <a:round/>
                  <a:headEnd/>
                  <a:tailEnd/>
                </a:ln>
              </p:spPr>
              <p:txBody>
                <a:bodyPr/>
                <a:lstStyle/>
                <a:p>
                  <a:endParaRPr lang="zh-CN" altLang="en-US"/>
                </a:p>
              </p:txBody>
            </p:sp>
            <p:sp>
              <p:nvSpPr>
                <p:cNvPr id="51283" name="Freeform 54"/>
                <p:cNvSpPr>
                  <a:spLocks/>
                </p:cNvSpPr>
                <p:nvPr/>
              </p:nvSpPr>
              <p:spPr bwMode="auto">
                <a:xfrm>
                  <a:off x="3260"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84" name="Freeform 55"/>
                <p:cNvSpPr>
                  <a:spLocks/>
                </p:cNvSpPr>
                <p:nvPr/>
              </p:nvSpPr>
              <p:spPr bwMode="auto">
                <a:xfrm>
                  <a:off x="2948" y="2417"/>
                  <a:ext cx="1" cy="4"/>
                </a:xfrm>
                <a:custGeom>
                  <a:avLst/>
                  <a:gdLst>
                    <a:gd name="T0" fmla="*/ 0 w 1"/>
                    <a:gd name="T1" fmla="*/ 4 h 53"/>
                    <a:gd name="T2" fmla="*/ 0 w 1"/>
                    <a:gd name="T3" fmla="*/ 0 h 53"/>
                    <a:gd name="T4" fmla="*/ 0 w 1"/>
                    <a:gd name="T5" fmla="*/ 4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round/>
                  <a:headEnd/>
                  <a:tailEnd/>
                </a:ln>
              </p:spPr>
              <p:txBody>
                <a:bodyPr/>
                <a:lstStyle/>
                <a:p>
                  <a:endParaRPr lang="zh-CN" altLang="en-US"/>
                </a:p>
              </p:txBody>
            </p:sp>
            <p:sp>
              <p:nvSpPr>
                <p:cNvPr id="51285" name="Freeform 56"/>
                <p:cNvSpPr>
                  <a:spLocks/>
                </p:cNvSpPr>
                <p:nvPr/>
              </p:nvSpPr>
              <p:spPr bwMode="auto">
                <a:xfrm>
                  <a:off x="2595" y="2419"/>
                  <a:ext cx="353" cy="97"/>
                </a:xfrm>
                <a:custGeom>
                  <a:avLst/>
                  <a:gdLst>
                    <a:gd name="T0" fmla="*/ 353 w 4943"/>
                    <a:gd name="T1" fmla="*/ 0 h 1364"/>
                    <a:gd name="T2" fmla="*/ 319 w 4943"/>
                    <a:gd name="T3" fmla="*/ 0 h 1364"/>
                    <a:gd name="T4" fmla="*/ 285 w 4943"/>
                    <a:gd name="T5" fmla="*/ 2 h 1364"/>
                    <a:gd name="T6" fmla="*/ 252 w 4943"/>
                    <a:gd name="T7" fmla="*/ 4 h 1364"/>
                    <a:gd name="T8" fmla="*/ 220 w 4943"/>
                    <a:gd name="T9" fmla="*/ 7 h 1364"/>
                    <a:gd name="T10" fmla="*/ 190 w 4943"/>
                    <a:gd name="T11" fmla="*/ 11 h 1364"/>
                    <a:gd name="T12" fmla="*/ 161 w 4943"/>
                    <a:gd name="T13" fmla="*/ 16 h 1364"/>
                    <a:gd name="T14" fmla="*/ 133 w 4943"/>
                    <a:gd name="T15" fmla="*/ 21 h 1364"/>
                    <a:gd name="T16" fmla="*/ 108 w 4943"/>
                    <a:gd name="T17" fmla="*/ 27 h 1364"/>
                    <a:gd name="T18" fmla="*/ 84 w 4943"/>
                    <a:gd name="T19" fmla="*/ 34 h 1364"/>
                    <a:gd name="T20" fmla="*/ 63 w 4943"/>
                    <a:gd name="T21" fmla="*/ 41 h 1364"/>
                    <a:gd name="T22" fmla="*/ 45 w 4943"/>
                    <a:gd name="T23" fmla="*/ 49 h 1364"/>
                    <a:gd name="T24" fmla="*/ 29 w 4943"/>
                    <a:gd name="T25" fmla="*/ 58 h 1364"/>
                    <a:gd name="T26" fmla="*/ 17 w 4943"/>
                    <a:gd name="T27" fmla="*/ 67 h 1364"/>
                    <a:gd name="T28" fmla="*/ 8 w 4943"/>
                    <a:gd name="T29" fmla="*/ 77 h 1364"/>
                    <a:gd name="T30" fmla="*/ 2 w 4943"/>
                    <a:gd name="T31" fmla="*/ 87 h 1364"/>
                    <a:gd name="T32" fmla="*/ 0 w 4943"/>
                    <a:gd name="T33" fmla="*/ 97 h 13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364">
                      <a:moveTo>
                        <a:pt x="4943" y="0"/>
                      </a:moveTo>
                      <a:lnTo>
                        <a:pt x="4464" y="7"/>
                      </a:lnTo>
                      <a:lnTo>
                        <a:pt x="3993" y="26"/>
                      </a:lnTo>
                      <a:lnTo>
                        <a:pt x="3533" y="58"/>
                      </a:lnTo>
                      <a:lnTo>
                        <a:pt x="3087" y="101"/>
                      </a:lnTo>
                      <a:lnTo>
                        <a:pt x="2658" y="156"/>
                      </a:lnTo>
                      <a:lnTo>
                        <a:pt x="2251" y="222"/>
                      </a:lnTo>
                      <a:lnTo>
                        <a:pt x="1867" y="298"/>
                      </a:lnTo>
                      <a:lnTo>
                        <a:pt x="1508" y="384"/>
                      </a:lnTo>
                      <a:lnTo>
                        <a:pt x="1181" y="479"/>
                      </a:lnTo>
                      <a:lnTo>
                        <a:pt x="886" y="583"/>
                      </a:lnTo>
                      <a:lnTo>
                        <a:pt x="630" y="696"/>
                      </a:lnTo>
                      <a:lnTo>
                        <a:pt x="411" y="815"/>
                      </a:lnTo>
                      <a:lnTo>
                        <a:pt x="236" y="943"/>
                      </a:lnTo>
                      <a:lnTo>
                        <a:pt x="107" y="1077"/>
                      </a:lnTo>
                      <a:lnTo>
                        <a:pt x="27" y="1218"/>
                      </a:lnTo>
                      <a:lnTo>
                        <a:pt x="0" y="1364"/>
                      </a:lnTo>
                    </a:path>
                  </a:pathLst>
                </a:custGeom>
                <a:noFill/>
                <a:ln w="6350">
                  <a:solidFill>
                    <a:schemeClr val="tx2"/>
                  </a:solidFill>
                  <a:round/>
                  <a:headEnd/>
                  <a:tailEnd/>
                </a:ln>
              </p:spPr>
              <p:txBody>
                <a:bodyPr/>
                <a:lstStyle/>
                <a:p>
                  <a:endParaRPr lang="zh-CN" altLang="en-US"/>
                </a:p>
              </p:txBody>
            </p:sp>
            <p:sp>
              <p:nvSpPr>
                <p:cNvPr id="51286" name="Freeform 57"/>
                <p:cNvSpPr>
                  <a:spLocks/>
                </p:cNvSpPr>
                <p:nvPr/>
              </p:nvSpPr>
              <p:spPr bwMode="auto">
                <a:xfrm>
                  <a:off x="2948" y="2417"/>
                  <a:ext cx="1" cy="4"/>
                </a:xfrm>
                <a:custGeom>
                  <a:avLst/>
                  <a:gdLst>
                    <a:gd name="T0" fmla="*/ 0 w 1"/>
                    <a:gd name="T1" fmla="*/ 0 h 53"/>
                    <a:gd name="T2" fmla="*/ 0 w 1"/>
                    <a:gd name="T3" fmla="*/ 4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round/>
                  <a:headEnd/>
                  <a:tailEnd/>
                </a:ln>
              </p:spPr>
              <p:txBody>
                <a:bodyPr/>
                <a:lstStyle/>
                <a:p>
                  <a:endParaRPr lang="zh-CN" altLang="en-US"/>
                </a:p>
              </p:txBody>
            </p:sp>
            <p:sp>
              <p:nvSpPr>
                <p:cNvPr id="51287" name="Freeform 58"/>
                <p:cNvSpPr>
                  <a:spLocks/>
                </p:cNvSpPr>
                <p:nvPr/>
              </p:nvSpPr>
              <p:spPr bwMode="auto">
                <a:xfrm>
                  <a:off x="2593"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88" name="Freeform 59"/>
                <p:cNvSpPr>
                  <a:spLocks/>
                </p:cNvSpPr>
                <p:nvPr/>
              </p:nvSpPr>
              <p:spPr bwMode="auto">
                <a:xfrm>
                  <a:off x="2595" y="2516"/>
                  <a:ext cx="353" cy="109"/>
                </a:xfrm>
                <a:custGeom>
                  <a:avLst/>
                  <a:gdLst>
                    <a:gd name="T0" fmla="*/ 0 w 4943"/>
                    <a:gd name="T1" fmla="*/ 0 h 1527"/>
                    <a:gd name="T2" fmla="*/ 2 w 4943"/>
                    <a:gd name="T3" fmla="*/ 11 h 1527"/>
                    <a:gd name="T4" fmla="*/ 7 w 4943"/>
                    <a:gd name="T5" fmla="*/ 21 h 1527"/>
                    <a:gd name="T6" fmla="*/ 15 w 4943"/>
                    <a:gd name="T7" fmla="*/ 31 h 1527"/>
                    <a:gd name="T8" fmla="*/ 26 w 4943"/>
                    <a:gd name="T9" fmla="*/ 41 h 1527"/>
                    <a:gd name="T10" fmla="*/ 41 w 4943"/>
                    <a:gd name="T11" fmla="*/ 50 h 1527"/>
                    <a:gd name="T12" fmla="*/ 58 w 4943"/>
                    <a:gd name="T13" fmla="*/ 59 h 1527"/>
                    <a:gd name="T14" fmla="*/ 77 w 4943"/>
                    <a:gd name="T15" fmla="*/ 68 h 1527"/>
                    <a:gd name="T16" fmla="*/ 100 w 4943"/>
                    <a:gd name="T17" fmla="*/ 76 h 1527"/>
                    <a:gd name="T18" fmla="*/ 124 w 4943"/>
                    <a:gd name="T19" fmla="*/ 83 h 1527"/>
                    <a:gd name="T20" fmla="*/ 151 w 4943"/>
                    <a:gd name="T21" fmla="*/ 89 h 1527"/>
                    <a:gd name="T22" fmla="*/ 180 w 4943"/>
                    <a:gd name="T23" fmla="*/ 95 h 1527"/>
                    <a:gd name="T24" fmla="*/ 211 w 4943"/>
                    <a:gd name="T25" fmla="*/ 100 h 1527"/>
                    <a:gd name="T26" fmla="*/ 244 w 4943"/>
                    <a:gd name="T27" fmla="*/ 104 h 1527"/>
                    <a:gd name="T28" fmla="*/ 279 w 4943"/>
                    <a:gd name="T29" fmla="*/ 107 h 1527"/>
                    <a:gd name="T30" fmla="*/ 315 w 4943"/>
                    <a:gd name="T31" fmla="*/ 108 h 1527"/>
                    <a:gd name="T32" fmla="*/ 353 w 4943"/>
                    <a:gd name="T33" fmla="*/ 109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943" h="1527">
                      <a:moveTo>
                        <a:pt x="0" y="0"/>
                      </a:moveTo>
                      <a:lnTo>
                        <a:pt x="24" y="148"/>
                      </a:lnTo>
                      <a:lnTo>
                        <a:pt x="95" y="293"/>
                      </a:lnTo>
                      <a:lnTo>
                        <a:pt x="210" y="435"/>
                      </a:lnTo>
                      <a:lnTo>
                        <a:pt x="368" y="573"/>
                      </a:lnTo>
                      <a:lnTo>
                        <a:pt x="569" y="706"/>
                      </a:lnTo>
                      <a:lnTo>
                        <a:pt x="807" y="832"/>
                      </a:lnTo>
                      <a:lnTo>
                        <a:pt x="1083" y="951"/>
                      </a:lnTo>
                      <a:lnTo>
                        <a:pt x="1396" y="1061"/>
                      </a:lnTo>
                      <a:lnTo>
                        <a:pt x="1740" y="1162"/>
                      </a:lnTo>
                      <a:lnTo>
                        <a:pt x="2118" y="1253"/>
                      </a:lnTo>
                      <a:lnTo>
                        <a:pt x="2525" y="1332"/>
                      </a:lnTo>
                      <a:lnTo>
                        <a:pt x="2960" y="1399"/>
                      </a:lnTo>
                      <a:lnTo>
                        <a:pt x="3421" y="1454"/>
                      </a:lnTo>
                      <a:lnTo>
                        <a:pt x="3906" y="1493"/>
                      </a:lnTo>
                      <a:lnTo>
                        <a:pt x="4414" y="1518"/>
                      </a:lnTo>
                      <a:lnTo>
                        <a:pt x="4943" y="1527"/>
                      </a:lnTo>
                    </a:path>
                  </a:pathLst>
                </a:custGeom>
                <a:noFill/>
                <a:ln w="6350">
                  <a:solidFill>
                    <a:schemeClr val="tx2"/>
                  </a:solidFill>
                  <a:round/>
                  <a:headEnd/>
                  <a:tailEnd/>
                </a:ln>
              </p:spPr>
              <p:txBody>
                <a:bodyPr/>
                <a:lstStyle/>
                <a:p>
                  <a:endParaRPr lang="zh-CN" altLang="en-US"/>
                </a:p>
              </p:txBody>
            </p:sp>
            <p:sp>
              <p:nvSpPr>
                <p:cNvPr id="51289" name="Freeform 60"/>
                <p:cNvSpPr>
                  <a:spLocks/>
                </p:cNvSpPr>
                <p:nvPr/>
              </p:nvSpPr>
              <p:spPr bwMode="auto">
                <a:xfrm>
                  <a:off x="2593"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90" name="Freeform 61"/>
                <p:cNvSpPr>
                  <a:spLocks/>
                </p:cNvSpPr>
                <p:nvPr/>
              </p:nvSpPr>
              <p:spPr bwMode="auto">
                <a:xfrm>
                  <a:off x="2948" y="2623"/>
                  <a:ext cx="1" cy="4"/>
                </a:xfrm>
                <a:custGeom>
                  <a:avLst/>
                  <a:gdLst>
                    <a:gd name="T0" fmla="*/ 0 w 1"/>
                    <a:gd name="T1" fmla="*/ 0 h 54"/>
                    <a:gd name="T2" fmla="*/ 0 w 1"/>
                    <a:gd name="T3" fmla="*/ 4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291" name="Freeform 62"/>
                <p:cNvSpPr>
                  <a:spLocks/>
                </p:cNvSpPr>
                <p:nvPr/>
              </p:nvSpPr>
              <p:spPr bwMode="auto">
                <a:xfrm>
                  <a:off x="2948" y="2516"/>
                  <a:ext cx="392" cy="109"/>
                </a:xfrm>
                <a:custGeom>
                  <a:avLst/>
                  <a:gdLst>
                    <a:gd name="T0" fmla="*/ 0 w 5491"/>
                    <a:gd name="T1" fmla="*/ 109 h 1527"/>
                    <a:gd name="T2" fmla="*/ 38 w 5491"/>
                    <a:gd name="T3" fmla="*/ 108 h 1527"/>
                    <a:gd name="T4" fmla="*/ 76 w 5491"/>
                    <a:gd name="T5" fmla="*/ 107 h 1527"/>
                    <a:gd name="T6" fmla="*/ 112 w 5491"/>
                    <a:gd name="T7" fmla="*/ 104 h 1527"/>
                    <a:gd name="T8" fmla="*/ 148 w 5491"/>
                    <a:gd name="T9" fmla="*/ 101 h 1527"/>
                    <a:gd name="T10" fmla="*/ 182 w 5491"/>
                    <a:gd name="T11" fmla="*/ 96 h 1527"/>
                    <a:gd name="T12" fmla="*/ 214 w 5491"/>
                    <a:gd name="T13" fmla="*/ 91 h 1527"/>
                    <a:gd name="T14" fmla="*/ 245 w 5491"/>
                    <a:gd name="T15" fmla="*/ 85 h 1527"/>
                    <a:gd name="T16" fmla="*/ 273 w 5491"/>
                    <a:gd name="T17" fmla="*/ 78 h 1527"/>
                    <a:gd name="T18" fmla="*/ 299 w 5491"/>
                    <a:gd name="T19" fmla="*/ 70 h 1527"/>
                    <a:gd name="T20" fmla="*/ 322 w 5491"/>
                    <a:gd name="T21" fmla="*/ 62 h 1527"/>
                    <a:gd name="T22" fmla="*/ 342 w 5491"/>
                    <a:gd name="T23" fmla="*/ 53 h 1527"/>
                    <a:gd name="T24" fmla="*/ 360 w 5491"/>
                    <a:gd name="T25" fmla="*/ 44 h 1527"/>
                    <a:gd name="T26" fmla="*/ 373 w 5491"/>
                    <a:gd name="T27" fmla="*/ 33 h 1527"/>
                    <a:gd name="T28" fmla="*/ 384 w 5491"/>
                    <a:gd name="T29" fmla="*/ 23 h 1527"/>
                    <a:gd name="T30" fmla="*/ 390 w 5491"/>
                    <a:gd name="T31" fmla="*/ 12 h 1527"/>
                    <a:gd name="T32" fmla="*/ 392 w 5491"/>
                    <a:gd name="T33" fmla="*/ 0 h 15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527">
                      <a:moveTo>
                        <a:pt x="0" y="1527"/>
                      </a:moveTo>
                      <a:lnTo>
                        <a:pt x="534" y="1519"/>
                      </a:lnTo>
                      <a:lnTo>
                        <a:pt x="1059" y="1497"/>
                      </a:lnTo>
                      <a:lnTo>
                        <a:pt x="1572" y="1461"/>
                      </a:lnTo>
                      <a:lnTo>
                        <a:pt x="2068" y="1412"/>
                      </a:lnTo>
                      <a:lnTo>
                        <a:pt x="2544" y="1350"/>
                      </a:lnTo>
                      <a:lnTo>
                        <a:pt x="2998" y="1276"/>
                      </a:lnTo>
                      <a:lnTo>
                        <a:pt x="3425" y="1191"/>
                      </a:lnTo>
                      <a:lnTo>
                        <a:pt x="3821" y="1094"/>
                      </a:lnTo>
                      <a:lnTo>
                        <a:pt x="4184" y="987"/>
                      </a:lnTo>
                      <a:lnTo>
                        <a:pt x="4510" y="871"/>
                      </a:lnTo>
                      <a:lnTo>
                        <a:pt x="4795" y="746"/>
                      </a:lnTo>
                      <a:lnTo>
                        <a:pt x="5037" y="611"/>
                      </a:lnTo>
                      <a:lnTo>
                        <a:pt x="5230" y="469"/>
                      </a:lnTo>
                      <a:lnTo>
                        <a:pt x="5373" y="319"/>
                      </a:lnTo>
                      <a:lnTo>
                        <a:pt x="5460" y="163"/>
                      </a:lnTo>
                      <a:lnTo>
                        <a:pt x="5491" y="0"/>
                      </a:lnTo>
                    </a:path>
                  </a:pathLst>
                </a:custGeom>
                <a:noFill/>
                <a:ln w="6350">
                  <a:solidFill>
                    <a:schemeClr val="tx2"/>
                  </a:solidFill>
                  <a:round/>
                  <a:headEnd/>
                  <a:tailEnd/>
                </a:ln>
              </p:spPr>
              <p:txBody>
                <a:bodyPr/>
                <a:lstStyle/>
                <a:p>
                  <a:endParaRPr lang="zh-CN" altLang="en-US"/>
                </a:p>
              </p:txBody>
            </p:sp>
            <p:sp>
              <p:nvSpPr>
                <p:cNvPr id="51292" name="Freeform 63"/>
                <p:cNvSpPr>
                  <a:spLocks/>
                </p:cNvSpPr>
                <p:nvPr/>
              </p:nvSpPr>
              <p:spPr bwMode="auto">
                <a:xfrm>
                  <a:off x="2948" y="2623"/>
                  <a:ext cx="1" cy="4"/>
                </a:xfrm>
                <a:custGeom>
                  <a:avLst/>
                  <a:gdLst>
                    <a:gd name="T0" fmla="*/ 0 w 1"/>
                    <a:gd name="T1" fmla="*/ 4 h 54"/>
                    <a:gd name="T2" fmla="*/ 0 w 1"/>
                    <a:gd name="T3" fmla="*/ 0 h 54"/>
                    <a:gd name="T4" fmla="*/ 0 w 1"/>
                    <a:gd name="T5" fmla="*/ 4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293" name="Freeform 64"/>
                <p:cNvSpPr>
                  <a:spLocks/>
                </p:cNvSpPr>
                <p:nvPr/>
              </p:nvSpPr>
              <p:spPr bwMode="auto">
                <a:xfrm>
                  <a:off x="3338"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294" name="Freeform 65"/>
                <p:cNvSpPr>
                  <a:spLocks/>
                </p:cNvSpPr>
                <p:nvPr/>
              </p:nvSpPr>
              <p:spPr bwMode="auto">
                <a:xfrm>
                  <a:off x="2948" y="2396"/>
                  <a:ext cx="392" cy="120"/>
                </a:xfrm>
                <a:custGeom>
                  <a:avLst/>
                  <a:gdLst>
                    <a:gd name="T0" fmla="*/ 392 w 5491"/>
                    <a:gd name="T1" fmla="*/ 120 h 1686"/>
                    <a:gd name="T2" fmla="*/ 390 w 5491"/>
                    <a:gd name="T3" fmla="*/ 108 h 1686"/>
                    <a:gd name="T4" fmla="*/ 384 w 5491"/>
                    <a:gd name="T5" fmla="*/ 97 h 1686"/>
                    <a:gd name="T6" fmla="*/ 375 w 5491"/>
                    <a:gd name="T7" fmla="*/ 86 h 1686"/>
                    <a:gd name="T8" fmla="*/ 363 w 5491"/>
                    <a:gd name="T9" fmla="*/ 75 h 1686"/>
                    <a:gd name="T10" fmla="*/ 347 w 5491"/>
                    <a:gd name="T11" fmla="*/ 64 h 1686"/>
                    <a:gd name="T12" fmla="*/ 328 w 5491"/>
                    <a:gd name="T13" fmla="*/ 54 h 1686"/>
                    <a:gd name="T14" fmla="*/ 306 w 5491"/>
                    <a:gd name="T15" fmla="*/ 45 h 1686"/>
                    <a:gd name="T16" fmla="*/ 281 w 5491"/>
                    <a:gd name="T17" fmla="*/ 36 h 1686"/>
                    <a:gd name="T18" fmla="*/ 253 w 5491"/>
                    <a:gd name="T19" fmla="*/ 28 h 1686"/>
                    <a:gd name="T20" fmla="*/ 224 w 5491"/>
                    <a:gd name="T21" fmla="*/ 21 h 1686"/>
                    <a:gd name="T22" fmla="*/ 191 w 5491"/>
                    <a:gd name="T23" fmla="*/ 15 h 1686"/>
                    <a:gd name="T24" fmla="*/ 157 w 5491"/>
                    <a:gd name="T25" fmla="*/ 10 h 1686"/>
                    <a:gd name="T26" fmla="*/ 120 w 5491"/>
                    <a:gd name="T27" fmla="*/ 6 h 1686"/>
                    <a:gd name="T28" fmla="*/ 82 w 5491"/>
                    <a:gd name="T29" fmla="*/ 3 h 1686"/>
                    <a:gd name="T30" fmla="*/ 42 w 5491"/>
                    <a:gd name="T31" fmla="*/ 1 h 1686"/>
                    <a:gd name="T32" fmla="*/ 0 w 5491"/>
                    <a:gd name="T33" fmla="*/ 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91" h="1686">
                      <a:moveTo>
                        <a:pt x="5491" y="1686"/>
                      </a:moveTo>
                      <a:lnTo>
                        <a:pt x="5464" y="1521"/>
                      </a:lnTo>
                      <a:lnTo>
                        <a:pt x="5385" y="1360"/>
                      </a:lnTo>
                      <a:lnTo>
                        <a:pt x="5256" y="1203"/>
                      </a:lnTo>
                      <a:lnTo>
                        <a:pt x="5078" y="1050"/>
                      </a:lnTo>
                      <a:lnTo>
                        <a:pt x="4856" y="903"/>
                      </a:lnTo>
                      <a:lnTo>
                        <a:pt x="4589" y="764"/>
                      </a:lnTo>
                      <a:lnTo>
                        <a:pt x="4281" y="634"/>
                      </a:lnTo>
                      <a:lnTo>
                        <a:pt x="3934" y="512"/>
                      </a:lnTo>
                      <a:lnTo>
                        <a:pt x="3550" y="400"/>
                      </a:lnTo>
                      <a:lnTo>
                        <a:pt x="3131" y="301"/>
                      </a:lnTo>
                      <a:lnTo>
                        <a:pt x="2678" y="213"/>
                      </a:lnTo>
                      <a:lnTo>
                        <a:pt x="2196" y="139"/>
                      </a:lnTo>
                      <a:lnTo>
                        <a:pt x="1684" y="79"/>
                      </a:lnTo>
                      <a:lnTo>
                        <a:pt x="1146" y="36"/>
                      </a:lnTo>
                      <a:lnTo>
                        <a:pt x="584" y="9"/>
                      </a:lnTo>
                      <a:lnTo>
                        <a:pt x="0" y="0"/>
                      </a:lnTo>
                    </a:path>
                  </a:pathLst>
                </a:custGeom>
                <a:noFill/>
                <a:ln w="6350">
                  <a:solidFill>
                    <a:schemeClr val="tx2"/>
                  </a:solidFill>
                  <a:round/>
                  <a:headEnd/>
                  <a:tailEnd/>
                </a:ln>
              </p:spPr>
              <p:txBody>
                <a:bodyPr/>
                <a:lstStyle/>
                <a:p>
                  <a:endParaRPr lang="zh-CN" altLang="en-US"/>
                </a:p>
              </p:txBody>
            </p:sp>
            <p:sp>
              <p:nvSpPr>
                <p:cNvPr id="51295" name="Freeform 66"/>
                <p:cNvSpPr>
                  <a:spLocks/>
                </p:cNvSpPr>
                <p:nvPr/>
              </p:nvSpPr>
              <p:spPr bwMode="auto">
                <a:xfrm>
                  <a:off x="3338"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296" name="Freeform 67"/>
                <p:cNvSpPr>
                  <a:spLocks/>
                </p:cNvSpPr>
                <p:nvPr/>
              </p:nvSpPr>
              <p:spPr bwMode="auto">
                <a:xfrm>
                  <a:off x="2948" y="2394"/>
                  <a:ext cx="1" cy="4"/>
                </a:xfrm>
                <a:custGeom>
                  <a:avLst/>
                  <a:gdLst>
                    <a:gd name="T0" fmla="*/ 0 w 1"/>
                    <a:gd name="T1" fmla="*/ 4 h 53"/>
                    <a:gd name="T2" fmla="*/ 0 w 1"/>
                    <a:gd name="T3" fmla="*/ 0 h 53"/>
                    <a:gd name="T4" fmla="*/ 0 w 1"/>
                    <a:gd name="T5" fmla="*/ 4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round/>
                  <a:headEnd/>
                  <a:tailEnd/>
                </a:ln>
              </p:spPr>
              <p:txBody>
                <a:bodyPr/>
                <a:lstStyle/>
                <a:p>
                  <a:endParaRPr lang="zh-CN" altLang="en-US"/>
                </a:p>
              </p:txBody>
            </p:sp>
            <p:sp>
              <p:nvSpPr>
                <p:cNvPr id="51297" name="Freeform 68"/>
                <p:cNvSpPr>
                  <a:spLocks/>
                </p:cNvSpPr>
                <p:nvPr/>
              </p:nvSpPr>
              <p:spPr bwMode="auto">
                <a:xfrm>
                  <a:off x="2517" y="2396"/>
                  <a:ext cx="431" cy="120"/>
                </a:xfrm>
                <a:custGeom>
                  <a:avLst/>
                  <a:gdLst>
                    <a:gd name="T0" fmla="*/ 431 w 6041"/>
                    <a:gd name="T1" fmla="*/ 0 h 1686"/>
                    <a:gd name="T2" fmla="*/ 389 w 6041"/>
                    <a:gd name="T3" fmla="*/ 1 h 1686"/>
                    <a:gd name="T4" fmla="*/ 347 w 6041"/>
                    <a:gd name="T5" fmla="*/ 2 h 1686"/>
                    <a:gd name="T6" fmla="*/ 307 w 6041"/>
                    <a:gd name="T7" fmla="*/ 5 h 1686"/>
                    <a:gd name="T8" fmla="*/ 268 w 6041"/>
                    <a:gd name="T9" fmla="*/ 9 h 1686"/>
                    <a:gd name="T10" fmla="*/ 231 w 6041"/>
                    <a:gd name="T11" fmla="*/ 14 h 1686"/>
                    <a:gd name="T12" fmla="*/ 195 w 6041"/>
                    <a:gd name="T13" fmla="*/ 20 h 1686"/>
                    <a:gd name="T14" fmla="*/ 162 w 6041"/>
                    <a:gd name="T15" fmla="*/ 27 h 1686"/>
                    <a:gd name="T16" fmla="*/ 131 w 6041"/>
                    <a:gd name="T17" fmla="*/ 34 h 1686"/>
                    <a:gd name="T18" fmla="*/ 102 w 6041"/>
                    <a:gd name="T19" fmla="*/ 42 h 1686"/>
                    <a:gd name="T20" fmla="*/ 77 w 6041"/>
                    <a:gd name="T21" fmla="*/ 52 h 1686"/>
                    <a:gd name="T22" fmla="*/ 54 w 6041"/>
                    <a:gd name="T23" fmla="*/ 62 h 1686"/>
                    <a:gd name="T24" fmla="*/ 36 w 6041"/>
                    <a:gd name="T25" fmla="*/ 72 h 1686"/>
                    <a:gd name="T26" fmla="*/ 20 w 6041"/>
                    <a:gd name="T27" fmla="*/ 83 h 1686"/>
                    <a:gd name="T28" fmla="*/ 9 w 6041"/>
                    <a:gd name="T29" fmla="*/ 95 h 1686"/>
                    <a:gd name="T30" fmla="*/ 2 w 6041"/>
                    <a:gd name="T31" fmla="*/ 107 h 1686"/>
                    <a:gd name="T32" fmla="*/ 0 w 6041"/>
                    <a:gd name="T33" fmla="*/ 120 h 1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686">
                      <a:moveTo>
                        <a:pt x="6041" y="0"/>
                      </a:moveTo>
                      <a:lnTo>
                        <a:pt x="5450" y="8"/>
                      </a:lnTo>
                      <a:lnTo>
                        <a:pt x="4870" y="32"/>
                      </a:lnTo>
                      <a:lnTo>
                        <a:pt x="4305" y="72"/>
                      </a:lnTo>
                      <a:lnTo>
                        <a:pt x="3758" y="127"/>
                      </a:lnTo>
                      <a:lnTo>
                        <a:pt x="3234" y="195"/>
                      </a:lnTo>
                      <a:lnTo>
                        <a:pt x="2736" y="277"/>
                      </a:lnTo>
                      <a:lnTo>
                        <a:pt x="2267" y="373"/>
                      </a:lnTo>
                      <a:lnTo>
                        <a:pt x="1831" y="478"/>
                      </a:lnTo>
                      <a:lnTo>
                        <a:pt x="1432" y="597"/>
                      </a:lnTo>
                      <a:lnTo>
                        <a:pt x="1075" y="726"/>
                      </a:lnTo>
                      <a:lnTo>
                        <a:pt x="762" y="865"/>
                      </a:lnTo>
                      <a:lnTo>
                        <a:pt x="498" y="1013"/>
                      </a:lnTo>
                      <a:lnTo>
                        <a:pt x="285" y="1169"/>
                      </a:lnTo>
                      <a:lnTo>
                        <a:pt x="129" y="1334"/>
                      </a:lnTo>
                      <a:lnTo>
                        <a:pt x="33" y="1506"/>
                      </a:lnTo>
                      <a:lnTo>
                        <a:pt x="0" y="1686"/>
                      </a:lnTo>
                    </a:path>
                  </a:pathLst>
                </a:custGeom>
                <a:noFill/>
                <a:ln w="6350">
                  <a:solidFill>
                    <a:schemeClr val="tx2"/>
                  </a:solidFill>
                  <a:round/>
                  <a:headEnd/>
                  <a:tailEnd/>
                </a:ln>
              </p:spPr>
              <p:txBody>
                <a:bodyPr/>
                <a:lstStyle/>
                <a:p>
                  <a:endParaRPr lang="zh-CN" altLang="en-US"/>
                </a:p>
              </p:txBody>
            </p:sp>
            <p:sp>
              <p:nvSpPr>
                <p:cNvPr id="51298" name="Freeform 69"/>
                <p:cNvSpPr>
                  <a:spLocks/>
                </p:cNvSpPr>
                <p:nvPr/>
              </p:nvSpPr>
              <p:spPr bwMode="auto">
                <a:xfrm>
                  <a:off x="2948" y="2394"/>
                  <a:ext cx="1" cy="4"/>
                </a:xfrm>
                <a:custGeom>
                  <a:avLst/>
                  <a:gdLst>
                    <a:gd name="T0" fmla="*/ 0 w 1"/>
                    <a:gd name="T1" fmla="*/ 0 h 53"/>
                    <a:gd name="T2" fmla="*/ 0 w 1"/>
                    <a:gd name="T3" fmla="*/ 4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round/>
                  <a:headEnd/>
                  <a:tailEnd/>
                </a:ln>
              </p:spPr>
              <p:txBody>
                <a:bodyPr/>
                <a:lstStyle/>
                <a:p>
                  <a:endParaRPr lang="zh-CN" altLang="en-US"/>
                </a:p>
              </p:txBody>
            </p:sp>
            <p:sp>
              <p:nvSpPr>
                <p:cNvPr id="51299" name="Freeform 70"/>
                <p:cNvSpPr>
                  <a:spLocks/>
                </p:cNvSpPr>
                <p:nvPr/>
              </p:nvSpPr>
              <p:spPr bwMode="auto">
                <a:xfrm>
                  <a:off x="2515"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300" name="Freeform 71"/>
                <p:cNvSpPr>
                  <a:spLocks/>
                </p:cNvSpPr>
                <p:nvPr/>
              </p:nvSpPr>
              <p:spPr bwMode="auto">
                <a:xfrm>
                  <a:off x="2517" y="2516"/>
                  <a:ext cx="431" cy="132"/>
                </a:xfrm>
                <a:custGeom>
                  <a:avLst/>
                  <a:gdLst>
                    <a:gd name="T0" fmla="*/ 0 w 6041"/>
                    <a:gd name="T1" fmla="*/ 0 h 1848"/>
                    <a:gd name="T2" fmla="*/ 2 w 6041"/>
                    <a:gd name="T3" fmla="*/ 13 h 1848"/>
                    <a:gd name="T4" fmla="*/ 8 w 6041"/>
                    <a:gd name="T5" fmla="*/ 26 h 1848"/>
                    <a:gd name="T6" fmla="*/ 18 w 6041"/>
                    <a:gd name="T7" fmla="*/ 38 h 1848"/>
                    <a:gd name="T8" fmla="*/ 32 w 6041"/>
                    <a:gd name="T9" fmla="*/ 50 h 1848"/>
                    <a:gd name="T10" fmla="*/ 50 w 6041"/>
                    <a:gd name="T11" fmla="*/ 61 h 1848"/>
                    <a:gd name="T12" fmla="*/ 71 w 6041"/>
                    <a:gd name="T13" fmla="*/ 72 h 1848"/>
                    <a:gd name="T14" fmla="*/ 95 w 6041"/>
                    <a:gd name="T15" fmla="*/ 83 h 1848"/>
                    <a:gd name="T16" fmla="*/ 123 w 6041"/>
                    <a:gd name="T17" fmla="*/ 92 h 1848"/>
                    <a:gd name="T18" fmla="*/ 153 w 6041"/>
                    <a:gd name="T19" fmla="*/ 101 h 1848"/>
                    <a:gd name="T20" fmla="*/ 186 w 6041"/>
                    <a:gd name="T21" fmla="*/ 109 h 1848"/>
                    <a:gd name="T22" fmla="*/ 221 w 6041"/>
                    <a:gd name="T23" fmla="*/ 115 h 1848"/>
                    <a:gd name="T24" fmla="*/ 259 w 6041"/>
                    <a:gd name="T25" fmla="*/ 121 h 1848"/>
                    <a:gd name="T26" fmla="*/ 299 w 6041"/>
                    <a:gd name="T27" fmla="*/ 126 h 1848"/>
                    <a:gd name="T28" fmla="*/ 341 w 6041"/>
                    <a:gd name="T29" fmla="*/ 129 h 1848"/>
                    <a:gd name="T30" fmla="*/ 385 w 6041"/>
                    <a:gd name="T31" fmla="*/ 131 h 1848"/>
                    <a:gd name="T32" fmla="*/ 431 w 6041"/>
                    <a:gd name="T33" fmla="*/ 132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41" h="1848">
                      <a:moveTo>
                        <a:pt x="0" y="0"/>
                      </a:moveTo>
                      <a:lnTo>
                        <a:pt x="29" y="181"/>
                      </a:lnTo>
                      <a:lnTo>
                        <a:pt x="117" y="358"/>
                      </a:lnTo>
                      <a:lnTo>
                        <a:pt x="259" y="532"/>
                      </a:lnTo>
                      <a:lnTo>
                        <a:pt x="455" y="699"/>
                      </a:lnTo>
                      <a:lnTo>
                        <a:pt x="701" y="859"/>
                      </a:lnTo>
                      <a:lnTo>
                        <a:pt x="996" y="1012"/>
                      </a:lnTo>
                      <a:lnTo>
                        <a:pt x="1335" y="1155"/>
                      </a:lnTo>
                      <a:lnTo>
                        <a:pt x="1718" y="1288"/>
                      </a:lnTo>
                      <a:lnTo>
                        <a:pt x="2142" y="1410"/>
                      </a:lnTo>
                      <a:lnTo>
                        <a:pt x="2603" y="1519"/>
                      </a:lnTo>
                      <a:lnTo>
                        <a:pt x="3100" y="1615"/>
                      </a:lnTo>
                      <a:lnTo>
                        <a:pt x="3631" y="1696"/>
                      </a:lnTo>
                      <a:lnTo>
                        <a:pt x="4194" y="1761"/>
                      </a:lnTo>
                      <a:lnTo>
                        <a:pt x="4784" y="1809"/>
                      </a:lnTo>
                      <a:lnTo>
                        <a:pt x="5400" y="1838"/>
                      </a:lnTo>
                      <a:lnTo>
                        <a:pt x="6041" y="1848"/>
                      </a:lnTo>
                    </a:path>
                  </a:pathLst>
                </a:custGeom>
                <a:noFill/>
                <a:ln w="6350">
                  <a:solidFill>
                    <a:schemeClr val="tx2"/>
                  </a:solidFill>
                  <a:round/>
                  <a:headEnd/>
                  <a:tailEnd/>
                </a:ln>
              </p:spPr>
              <p:txBody>
                <a:bodyPr/>
                <a:lstStyle/>
                <a:p>
                  <a:endParaRPr lang="zh-CN" altLang="en-US"/>
                </a:p>
              </p:txBody>
            </p:sp>
            <p:sp>
              <p:nvSpPr>
                <p:cNvPr id="51301" name="Freeform 72"/>
                <p:cNvSpPr>
                  <a:spLocks/>
                </p:cNvSpPr>
                <p:nvPr/>
              </p:nvSpPr>
              <p:spPr bwMode="auto">
                <a:xfrm>
                  <a:off x="2515"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302" name="Freeform 73"/>
                <p:cNvSpPr>
                  <a:spLocks/>
                </p:cNvSpPr>
                <p:nvPr/>
              </p:nvSpPr>
              <p:spPr bwMode="auto">
                <a:xfrm>
                  <a:off x="2948" y="2646"/>
                  <a:ext cx="1" cy="4"/>
                </a:xfrm>
                <a:custGeom>
                  <a:avLst/>
                  <a:gdLst>
                    <a:gd name="T0" fmla="*/ 0 w 1"/>
                    <a:gd name="T1" fmla="*/ 0 h 54"/>
                    <a:gd name="T2" fmla="*/ 0 w 1"/>
                    <a:gd name="T3" fmla="*/ 4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303" name="Freeform 74"/>
                <p:cNvSpPr>
                  <a:spLocks/>
                </p:cNvSpPr>
                <p:nvPr/>
              </p:nvSpPr>
              <p:spPr bwMode="auto">
                <a:xfrm>
                  <a:off x="2948" y="2516"/>
                  <a:ext cx="471" cy="132"/>
                </a:xfrm>
                <a:custGeom>
                  <a:avLst/>
                  <a:gdLst>
                    <a:gd name="T0" fmla="*/ 0 w 6589"/>
                    <a:gd name="T1" fmla="*/ 132 h 1848"/>
                    <a:gd name="T2" fmla="*/ 46 w 6589"/>
                    <a:gd name="T3" fmla="*/ 131 h 1848"/>
                    <a:gd name="T4" fmla="*/ 91 w 6589"/>
                    <a:gd name="T5" fmla="*/ 129 h 1848"/>
                    <a:gd name="T6" fmla="*/ 136 w 6589"/>
                    <a:gd name="T7" fmla="*/ 126 h 1848"/>
                    <a:gd name="T8" fmla="*/ 178 w 6589"/>
                    <a:gd name="T9" fmla="*/ 122 h 1848"/>
                    <a:gd name="T10" fmla="*/ 219 w 6589"/>
                    <a:gd name="T11" fmla="*/ 117 h 1848"/>
                    <a:gd name="T12" fmla="*/ 258 w 6589"/>
                    <a:gd name="T13" fmla="*/ 110 h 1848"/>
                    <a:gd name="T14" fmla="*/ 295 w 6589"/>
                    <a:gd name="T15" fmla="*/ 103 h 1848"/>
                    <a:gd name="T16" fmla="*/ 329 w 6589"/>
                    <a:gd name="T17" fmla="*/ 94 h 1848"/>
                    <a:gd name="T18" fmla="*/ 360 w 6589"/>
                    <a:gd name="T19" fmla="*/ 85 h 1848"/>
                    <a:gd name="T20" fmla="*/ 387 w 6589"/>
                    <a:gd name="T21" fmla="*/ 75 h 1848"/>
                    <a:gd name="T22" fmla="*/ 412 w 6589"/>
                    <a:gd name="T23" fmla="*/ 64 h 1848"/>
                    <a:gd name="T24" fmla="*/ 432 w 6589"/>
                    <a:gd name="T25" fmla="*/ 53 h 1848"/>
                    <a:gd name="T26" fmla="*/ 449 w 6589"/>
                    <a:gd name="T27" fmla="*/ 40 h 1848"/>
                    <a:gd name="T28" fmla="*/ 461 w 6589"/>
                    <a:gd name="T29" fmla="*/ 27 h 1848"/>
                    <a:gd name="T30" fmla="*/ 468 w 6589"/>
                    <a:gd name="T31" fmla="*/ 14 h 1848"/>
                    <a:gd name="T32" fmla="*/ 471 w 6589"/>
                    <a:gd name="T33" fmla="*/ 0 h 18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1848">
                      <a:moveTo>
                        <a:pt x="0" y="1848"/>
                      </a:moveTo>
                      <a:lnTo>
                        <a:pt x="646" y="1839"/>
                      </a:lnTo>
                      <a:lnTo>
                        <a:pt x="1280" y="1812"/>
                      </a:lnTo>
                      <a:lnTo>
                        <a:pt x="1897" y="1768"/>
                      </a:lnTo>
                      <a:lnTo>
                        <a:pt x="2494" y="1708"/>
                      </a:lnTo>
                      <a:lnTo>
                        <a:pt x="3067" y="1632"/>
                      </a:lnTo>
                      <a:lnTo>
                        <a:pt x="3610" y="1543"/>
                      </a:lnTo>
                      <a:lnTo>
                        <a:pt x="4122" y="1439"/>
                      </a:lnTo>
                      <a:lnTo>
                        <a:pt x="4597" y="1321"/>
                      </a:lnTo>
                      <a:lnTo>
                        <a:pt x="5030" y="1192"/>
                      </a:lnTo>
                      <a:lnTo>
                        <a:pt x="5420" y="1051"/>
                      </a:lnTo>
                      <a:lnTo>
                        <a:pt x="5760" y="898"/>
                      </a:lnTo>
                      <a:lnTo>
                        <a:pt x="6048" y="736"/>
                      </a:lnTo>
                      <a:lnTo>
                        <a:pt x="6278" y="564"/>
                      </a:lnTo>
                      <a:lnTo>
                        <a:pt x="6448" y="383"/>
                      </a:lnTo>
                      <a:lnTo>
                        <a:pt x="6553" y="195"/>
                      </a:lnTo>
                      <a:lnTo>
                        <a:pt x="6589" y="0"/>
                      </a:lnTo>
                    </a:path>
                  </a:pathLst>
                </a:custGeom>
                <a:noFill/>
                <a:ln w="6350">
                  <a:solidFill>
                    <a:schemeClr val="tx2"/>
                  </a:solidFill>
                  <a:round/>
                  <a:headEnd/>
                  <a:tailEnd/>
                </a:ln>
              </p:spPr>
              <p:txBody>
                <a:bodyPr/>
                <a:lstStyle/>
                <a:p>
                  <a:endParaRPr lang="zh-CN" altLang="en-US"/>
                </a:p>
              </p:txBody>
            </p:sp>
            <p:sp>
              <p:nvSpPr>
                <p:cNvPr id="51304" name="Freeform 75"/>
                <p:cNvSpPr>
                  <a:spLocks/>
                </p:cNvSpPr>
                <p:nvPr/>
              </p:nvSpPr>
              <p:spPr bwMode="auto">
                <a:xfrm>
                  <a:off x="2948" y="2646"/>
                  <a:ext cx="1" cy="4"/>
                </a:xfrm>
                <a:custGeom>
                  <a:avLst/>
                  <a:gdLst>
                    <a:gd name="T0" fmla="*/ 0 w 1"/>
                    <a:gd name="T1" fmla="*/ 4 h 54"/>
                    <a:gd name="T2" fmla="*/ 0 w 1"/>
                    <a:gd name="T3" fmla="*/ 0 h 54"/>
                    <a:gd name="T4" fmla="*/ 0 w 1"/>
                    <a:gd name="T5" fmla="*/ 4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305" name="Freeform 76"/>
                <p:cNvSpPr>
                  <a:spLocks/>
                </p:cNvSpPr>
                <p:nvPr/>
              </p:nvSpPr>
              <p:spPr bwMode="auto">
                <a:xfrm>
                  <a:off x="3417"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306" name="Freeform 77"/>
                <p:cNvSpPr>
                  <a:spLocks/>
                </p:cNvSpPr>
                <p:nvPr/>
              </p:nvSpPr>
              <p:spPr bwMode="auto">
                <a:xfrm>
                  <a:off x="2948" y="2373"/>
                  <a:ext cx="471" cy="143"/>
                </a:xfrm>
                <a:custGeom>
                  <a:avLst/>
                  <a:gdLst>
                    <a:gd name="T0" fmla="*/ 471 w 6589"/>
                    <a:gd name="T1" fmla="*/ 143 h 2007"/>
                    <a:gd name="T2" fmla="*/ 469 w 6589"/>
                    <a:gd name="T3" fmla="*/ 129 h 2007"/>
                    <a:gd name="T4" fmla="*/ 462 w 6589"/>
                    <a:gd name="T5" fmla="*/ 115 h 2007"/>
                    <a:gd name="T6" fmla="*/ 451 w 6589"/>
                    <a:gd name="T7" fmla="*/ 102 h 2007"/>
                    <a:gd name="T8" fmla="*/ 435 w 6589"/>
                    <a:gd name="T9" fmla="*/ 89 h 2007"/>
                    <a:gd name="T10" fmla="*/ 416 w 6589"/>
                    <a:gd name="T11" fmla="*/ 76 h 2007"/>
                    <a:gd name="T12" fmla="*/ 393 w 6589"/>
                    <a:gd name="T13" fmla="*/ 65 h 2007"/>
                    <a:gd name="T14" fmla="*/ 367 w 6589"/>
                    <a:gd name="T15" fmla="*/ 53 h 2007"/>
                    <a:gd name="T16" fmla="*/ 337 w 6589"/>
                    <a:gd name="T17" fmla="*/ 43 h 2007"/>
                    <a:gd name="T18" fmla="*/ 304 w 6589"/>
                    <a:gd name="T19" fmla="*/ 34 h 2007"/>
                    <a:gd name="T20" fmla="*/ 268 w 6589"/>
                    <a:gd name="T21" fmla="*/ 25 h 2007"/>
                    <a:gd name="T22" fmla="*/ 229 w 6589"/>
                    <a:gd name="T23" fmla="*/ 18 h 2007"/>
                    <a:gd name="T24" fmla="*/ 187 w 6589"/>
                    <a:gd name="T25" fmla="*/ 12 h 2007"/>
                    <a:gd name="T26" fmla="*/ 144 w 6589"/>
                    <a:gd name="T27" fmla="*/ 7 h 2007"/>
                    <a:gd name="T28" fmla="*/ 98 w 6589"/>
                    <a:gd name="T29" fmla="*/ 3 h 2007"/>
                    <a:gd name="T30" fmla="*/ 50 w 6589"/>
                    <a:gd name="T31" fmla="*/ 1 h 2007"/>
                    <a:gd name="T32" fmla="*/ 0 w 6589"/>
                    <a:gd name="T33" fmla="*/ 0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589" h="2007">
                      <a:moveTo>
                        <a:pt x="6589" y="2007"/>
                      </a:moveTo>
                      <a:lnTo>
                        <a:pt x="6556" y="1809"/>
                      </a:lnTo>
                      <a:lnTo>
                        <a:pt x="6461" y="1617"/>
                      </a:lnTo>
                      <a:lnTo>
                        <a:pt x="6305" y="1428"/>
                      </a:lnTo>
                      <a:lnTo>
                        <a:pt x="6090" y="1247"/>
                      </a:lnTo>
                      <a:lnTo>
                        <a:pt x="5821" y="1072"/>
                      </a:lnTo>
                      <a:lnTo>
                        <a:pt x="5499" y="906"/>
                      </a:lnTo>
                      <a:lnTo>
                        <a:pt x="5128" y="750"/>
                      </a:lnTo>
                      <a:lnTo>
                        <a:pt x="4710" y="606"/>
                      </a:lnTo>
                      <a:lnTo>
                        <a:pt x="4247" y="474"/>
                      </a:lnTo>
                      <a:lnTo>
                        <a:pt x="3743" y="356"/>
                      </a:lnTo>
                      <a:lnTo>
                        <a:pt x="3200" y="252"/>
                      </a:lnTo>
                      <a:lnTo>
                        <a:pt x="2622" y="164"/>
                      </a:lnTo>
                      <a:lnTo>
                        <a:pt x="2009" y="95"/>
                      </a:lnTo>
                      <a:lnTo>
                        <a:pt x="1366" y="43"/>
                      </a:lnTo>
                      <a:lnTo>
                        <a:pt x="695" y="11"/>
                      </a:lnTo>
                      <a:lnTo>
                        <a:pt x="0" y="0"/>
                      </a:lnTo>
                    </a:path>
                  </a:pathLst>
                </a:custGeom>
                <a:noFill/>
                <a:ln w="6350">
                  <a:solidFill>
                    <a:schemeClr val="tx2"/>
                  </a:solidFill>
                  <a:round/>
                  <a:headEnd/>
                  <a:tailEnd/>
                </a:ln>
              </p:spPr>
              <p:txBody>
                <a:bodyPr/>
                <a:lstStyle/>
                <a:p>
                  <a:endParaRPr lang="zh-CN" altLang="en-US"/>
                </a:p>
              </p:txBody>
            </p:sp>
            <p:sp>
              <p:nvSpPr>
                <p:cNvPr id="51307" name="Freeform 78"/>
                <p:cNvSpPr>
                  <a:spLocks/>
                </p:cNvSpPr>
                <p:nvPr/>
              </p:nvSpPr>
              <p:spPr bwMode="auto">
                <a:xfrm>
                  <a:off x="3417"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308" name="Freeform 79"/>
                <p:cNvSpPr>
                  <a:spLocks/>
                </p:cNvSpPr>
                <p:nvPr/>
              </p:nvSpPr>
              <p:spPr bwMode="auto">
                <a:xfrm>
                  <a:off x="2948" y="2371"/>
                  <a:ext cx="1" cy="4"/>
                </a:xfrm>
                <a:custGeom>
                  <a:avLst/>
                  <a:gdLst>
                    <a:gd name="T0" fmla="*/ 0 w 1"/>
                    <a:gd name="T1" fmla="*/ 4 h 53"/>
                    <a:gd name="T2" fmla="*/ 0 w 1"/>
                    <a:gd name="T3" fmla="*/ 0 h 53"/>
                    <a:gd name="T4" fmla="*/ 0 w 1"/>
                    <a:gd name="T5" fmla="*/ 4 h 53"/>
                    <a:gd name="T6" fmla="*/ 0 60000 65536"/>
                    <a:gd name="T7" fmla="*/ 0 60000 65536"/>
                    <a:gd name="T8" fmla="*/ 0 60000 65536"/>
                  </a:gdLst>
                  <a:ahLst/>
                  <a:cxnLst>
                    <a:cxn ang="T6">
                      <a:pos x="T0" y="T1"/>
                    </a:cxn>
                    <a:cxn ang="T7">
                      <a:pos x="T2" y="T3"/>
                    </a:cxn>
                    <a:cxn ang="T8">
                      <a:pos x="T4" y="T5"/>
                    </a:cxn>
                  </a:cxnLst>
                  <a:rect l="0" t="0" r="r" b="b"/>
                  <a:pathLst>
                    <a:path w="1" h="53">
                      <a:moveTo>
                        <a:pt x="0" y="53"/>
                      </a:moveTo>
                      <a:lnTo>
                        <a:pt x="0" y="0"/>
                      </a:lnTo>
                      <a:lnTo>
                        <a:pt x="0" y="53"/>
                      </a:lnTo>
                      <a:close/>
                    </a:path>
                  </a:pathLst>
                </a:custGeom>
                <a:noFill/>
                <a:ln w="0">
                  <a:solidFill>
                    <a:schemeClr val="tx2"/>
                  </a:solidFill>
                  <a:round/>
                  <a:headEnd/>
                  <a:tailEnd/>
                </a:ln>
              </p:spPr>
              <p:txBody>
                <a:bodyPr/>
                <a:lstStyle/>
                <a:p>
                  <a:endParaRPr lang="zh-CN" altLang="en-US"/>
                </a:p>
              </p:txBody>
            </p:sp>
            <p:sp>
              <p:nvSpPr>
                <p:cNvPr id="51309" name="Freeform 80"/>
                <p:cNvSpPr>
                  <a:spLocks/>
                </p:cNvSpPr>
                <p:nvPr/>
              </p:nvSpPr>
              <p:spPr bwMode="auto">
                <a:xfrm>
                  <a:off x="2438" y="2373"/>
                  <a:ext cx="510" cy="143"/>
                </a:xfrm>
                <a:custGeom>
                  <a:avLst/>
                  <a:gdLst>
                    <a:gd name="T0" fmla="*/ 510 w 7138"/>
                    <a:gd name="T1" fmla="*/ 0 h 2007"/>
                    <a:gd name="T2" fmla="*/ 460 w 7138"/>
                    <a:gd name="T3" fmla="*/ 1 h 2007"/>
                    <a:gd name="T4" fmla="*/ 411 w 7138"/>
                    <a:gd name="T5" fmla="*/ 3 h 2007"/>
                    <a:gd name="T6" fmla="*/ 363 w 7138"/>
                    <a:gd name="T7" fmla="*/ 6 h 2007"/>
                    <a:gd name="T8" fmla="*/ 317 w 7138"/>
                    <a:gd name="T9" fmla="*/ 11 h 2007"/>
                    <a:gd name="T10" fmla="*/ 272 w 7138"/>
                    <a:gd name="T11" fmla="*/ 17 h 2007"/>
                    <a:gd name="T12" fmla="*/ 230 w 7138"/>
                    <a:gd name="T13" fmla="*/ 24 h 2007"/>
                    <a:gd name="T14" fmla="*/ 190 w 7138"/>
                    <a:gd name="T15" fmla="*/ 32 h 2007"/>
                    <a:gd name="T16" fmla="*/ 154 w 7138"/>
                    <a:gd name="T17" fmla="*/ 41 h 2007"/>
                    <a:gd name="T18" fmla="*/ 120 w 7138"/>
                    <a:gd name="T19" fmla="*/ 51 h 2007"/>
                    <a:gd name="T20" fmla="*/ 90 w 7138"/>
                    <a:gd name="T21" fmla="*/ 62 h 2007"/>
                    <a:gd name="T22" fmla="*/ 64 w 7138"/>
                    <a:gd name="T23" fmla="*/ 74 h 2007"/>
                    <a:gd name="T24" fmla="*/ 42 w 7138"/>
                    <a:gd name="T25" fmla="*/ 86 h 2007"/>
                    <a:gd name="T26" fmla="*/ 24 w 7138"/>
                    <a:gd name="T27" fmla="*/ 99 h 2007"/>
                    <a:gd name="T28" fmla="*/ 11 w 7138"/>
                    <a:gd name="T29" fmla="*/ 113 h 2007"/>
                    <a:gd name="T30" fmla="*/ 3 w 7138"/>
                    <a:gd name="T31" fmla="*/ 128 h 2007"/>
                    <a:gd name="T32" fmla="*/ 0 w 7138"/>
                    <a:gd name="T33" fmla="*/ 143 h 20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007">
                      <a:moveTo>
                        <a:pt x="7138" y="0"/>
                      </a:moveTo>
                      <a:lnTo>
                        <a:pt x="6435" y="10"/>
                      </a:lnTo>
                      <a:lnTo>
                        <a:pt x="5747" y="39"/>
                      </a:lnTo>
                      <a:lnTo>
                        <a:pt x="5077" y="87"/>
                      </a:lnTo>
                      <a:lnTo>
                        <a:pt x="4430" y="152"/>
                      </a:lnTo>
                      <a:lnTo>
                        <a:pt x="3809" y="234"/>
                      </a:lnTo>
                      <a:lnTo>
                        <a:pt x="3219" y="332"/>
                      </a:lnTo>
                      <a:lnTo>
                        <a:pt x="2666" y="445"/>
                      </a:lnTo>
                      <a:lnTo>
                        <a:pt x="2153" y="573"/>
                      </a:lnTo>
                      <a:lnTo>
                        <a:pt x="1683" y="714"/>
                      </a:lnTo>
                      <a:lnTo>
                        <a:pt x="1262" y="867"/>
                      </a:lnTo>
                      <a:lnTo>
                        <a:pt x="894" y="1033"/>
                      </a:lnTo>
                      <a:lnTo>
                        <a:pt x="584" y="1209"/>
                      </a:lnTo>
                      <a:lnTo>
                        <a:pt x="335" y="1395"/>
                      </a:lnTo>
                      <a:lnTo>
                        <a:pt x="150" y="1591"/>
                      </a:lnTo>
                      <a:lnTo>
                        <a:pt x="38" y="1795"/>
                      </a:lnTo>
                      <a:lnTo>
                        <a:pt x="0" y="2007"/>
                      </a:lnTo>
                    </a:path>
                  </a:pathLst>
                </a:custGeom>
                <a:noFill/>
                <a:ln w="6350">
                  <a:solidFill>
                    <a:schemeClr val="tx2"/>
                  </a:solidFill>
                  <a:round/>
                  <a:headEnd/>
                  <a:tailEnd/>
                </a:ln>
              </p:spPr>
              <p:txBody>
                <a:bodyPr/>
                <a:lstStyle/>
                <a:p>
                  <a:endParaRPr lang="zh-CN" altLang="en-US"/>
                </a:p>
              </p:txBody>
            </p:sp>
            <p:sp>
              <p:nvSpPr>
                <p:cNvPr id="51310" name="Freeform 81"/>
                <p:cNvSpPr>
                  <a:spLocks/>
                </p:cNvSpPr>
                <p:nvPr/>
              </p:nvSpPr>
              <p:spPr bwMode="auto">
                <a:xfrm>
                  <a:off x="2948" y="2371"/>
                  <a:ext cx="1" cy="4"/>
                </a:xfrm>
                <a:custGeom>
                  <a:avLst/>
                  <a:gdLst>
                    <a:gd name="T0" fmla="*/ 0 w 1"/>
                    <a:gd name="T1" fmla="*/ 0 h 53"/>
                    <a:gd name="T2" fmla="*/ 0 w 1"/>
                    <a:gd name="T3" fmla="*/ 4 h 53"/>
                    <a:gd name="T4" fmla="*/ 0 w 1"/>
                    <a:gd name="T5" fmla="*/ 0 h 53"/>
                    <a:gd name="T6" fmla="*/ 0 60000 65536"/>
                    <a:gd name="T7" fmla="*/ 0 60000 65536"/>
                    <a:gd name="T8" fmla="*/ 0 60000 65536"/>
                  </a:gdLst>
                  <a:ahLst/>
                  <a:cxnLst>
                    <a:cxn ang="T6">
                      <a:pos x="T0" y="T1"/>
                    </a:cxn>
                    <a:cxn ang="T7">
                      <a:pos x="T2" y="T3"/>
                    </a:cxn>
                    <a:cxn ang="T8">
                      <a:pos x="T4" y="T5"/>
                    </a:cxn>
                  </a:cxnLst>
                  <a:rect l="0" t="0" r="r" b="b"/>
                  <a:pathLst>
                    <a:path w="1" h="53">
                      <a:moveTo>
                        <a:pt x="0" y="0"/>
                      </a:moveTo>
                      <a:lnTo>
                        <a:pt x="0" y="53"/>
                      </a:lnTo>
                      <a:lnTo>
                        <a:pt x="0" y="0"/>
                      </a:lnTo>
                      <a:close/>
                    </a:path>
                  </a:pathLst>
                </a:custGeom>
                <a:noFill/>
                <a:ln w="0">
                  <a:solidFill>
                    <a:schemeClr val="tx2"/>
                  </a:solidFill>
                  <a:round/>
                  <a:headEnd/>
                  <a:tailEnd/>
                </a:ln>
              </p:spPr>
              <p:txBody>
                <a:bodyPr/>
                <a:lstStyle/>
                <a:p>
                  <a:endParaRPr lang="zh-CN" altLang="en-US"/>
                </a:p>
              </p:txBody>
            </p:sp>
            <p:sp>
              <p:nvSpPr>
                <p:cNvPr id="51311" name="Freeform 82"/>
                <p:cNvSpPr>
                  <a:spLocks/>
                </p:cNvSpPr>
                <p:nvPr/>
              </p:nvSpPr>
              <p:spPr bwMode="auto">
                <a:xfrm>
                  <a:off x="2436" y="2516"/>
                  <a:ext cx="4" cy="1"/>
                </a:xfrm>
                <a:custGeom>
                  <a:avLst/>
                  <a:gdLst>
                    <a:gd name="T0" fmla="*/ 4 w 53"/>
                    <a:gd name="T1" fmla="*/ 0 h 1"/>
                    <a:gd name="T2" fmla="*/ 0 w 53"/>
                    <a:gd name="T3" fmla="*/ 0 h 1"/>
                    <a:gd name="T4" fmla="*/ 4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53" y="0"/>
                      </a:moveTo>
                      <a:lnTo>
                        <a:pt x="0" y="0"/>
                      </a:lnTo>
                      <a:lnTo>
                        <a:pt x="53" y="0"/>
                      </a:lnTo>
                      <a:close/>
                    </a:path>
                  </a:pathLst>
                </a:custGeom>
                <a:noFill/>
                <a:ln w="0">
                  <a:solidFill>
                    <a:schemeClr val="tx2"/>
                  </a:solidFill>
                  <a:round/>
                  <a:headEnd/>
                  <a:tailEnd/>
                </a:ln>
              </p:spPr>
              <p:txBody>
                <a:bodyPr/>
                <a:lstStyle/>
                <a:p>
                  <a:endParaRPr lang="zh-CN" altLang="en-US"/>
                </a:p>
              </p:txBody>
            </p:sp>
            <p:sp>
              <p:nvSpPr>
                <p:cNvPr id="51312" name="Freeform 83"/>
                <p:cNvSpPr>
                  <a:spLocks/>
                </p:cNvSpPr>
                <p:nvPr/>
              </p:nvSpPr>
              <p:spPr bwMode="auto">
                <a:xfrm>
                  <a:off x="2438" y="2516"/>
                  <a:ext cx="510" cy="155"/>
                </a:xfrm>
                <a:custGeom>
                  <a:avLst/>
                  <a:gdLst>
                    <a:gd name="T0" fmla="*/ 0 w 7138"/>
                    <a:gd name="T1" fmla="*/ 0 h 2168"/>
                    <a:gd name="T2" fmla="*/ 3 w 7138"/>
                    <a:gd name="T3" fmla="*/ 15 h 2168"/>
                    <a:gd name="T4" fmla="*/ 10 w 7138"/>
                    <a:gd name="T5" fmla="*/ 30 h 2168"/>
                    <a:gd name="T6" fmla="*/ 22 w 7138"/>
                    <a:gd name="T7" fmla="*/ 45 h 2168"/>
                    <a:gd name="T8" fmla="*/ 39 w 7138"/>
                    <a:gd name="T9" fmla="*/ 59 h 2168"/>
                    <a:gd name="T10" fmla="*/ 60 w 7138"/>
                    <a:gd name="T11" fmla="*/ 72 h 2168"/>
                    <a:gd name="T12" fmla="*/ 85 w 7138"/>
                    <a:gd name="T13" fmla="*/ 85 h 2168"/>
                    <a:gd name="T14" fmla="*/ 113 w 7138"/>
                    <a:gd name="T15" fmla="*/ 97 h 2168"/>
                    <a:gd name="T16" fmla="*/ 146 w 7138"/>
                    <a:gd name="T17" fmla="*/ 108 h 2168"/>
                    <a:gd name="T18" fmla="*/ 182 w 7138"/>
                    <a:gd name="T19" fmla="*/ 118 h 2168"/>
                    <a:gd name="T20" fmla="*/ 221 w 7138"/>
                    <a:gd name="T21" fmla="*/ 128 h 2168"/>
                    <a:gd name="T22" fmla="*/ 263 w 7138"/>
                    <a:gd name="T23" fmla="*/ 136 h 2168"/>
                    <a:gd name="T24" fmla="*/ 307 w 7138"/>
                    <a:gd name="T25" fmla="*/ 142 h 2168"/>
                    <a:gd name="T26" fmla="*/ 355 w 7138"/>
                    <a:gd name="T27" fmla="*/ 148 h 2168"/>
                    <a:gd name="T28" fmla="*/ 404 w 7138"/>
                    <a:gd name="T29" fmla="*/ 152 h 2168"/>
                    <a:gd name="T30" fmla="*/ 456 w 7138"/>
                    <a:gd name="T31" fmla="*/ 154 h 2168"/>
                    <a:gd name="T32" fmla="*/ 510 w 7138"/>
                    <a:gd name="T33" fmla="*/ 155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138" h="2168">
                      <a:moveTo>
                        <a:pt x="0" y="0"/>
                      </a:moveTo>
                      <a:lnTo>
                        <a:pt x="35" y="213"/>
                      </a:lnTo>
                      <a:lnTo>
                        <a:pt x="139" y="423"/>
                      </a:lnTo>
                      <a:lnTo>
                        <a:pt x="309" y="627"/>
                      </a:lnTo>
                      <a:lnTo>
                        <a:pt x="541" y="824"/>
                      </a:lnTo>
                      <a:lnTo>
                        <a:pt x="833" y="1012"/>
                      </a:lnTo>
                      <a:lnTo>
                        <a:pt x="1183" y="1191"/>
                      </a:lnTo>
                      <a:lnTo>
                        <a:pt x="1585" y="1359"/>
                      </a:lnTo>
                      <a:lnTo>
                        <a:pt x="2039" y="1515"/>
                      </a:lnTo>
                      <a:lnTo>
                        <a:pt x="2541" y="1657"/>
                      </a:lnTo>
                      <a:lnTo>
                        <a:pt x="3087" y="1785"/>
                      </a:lnTo>
                      <a:lnTo>
                        <a:pt x="3675" y="1897"/>
                      </a:lnTo>
                      <a:lnTo>
                        <a:pt x="4302" y="1991"/>
                      </a:lnTo>
                      <a:lnTo>
                        <a:pt x="4965" y="2067"/>
                      </a:lnTo>
                      <a:lnTo>
                        <a:pt x="5660" y="2121"/>
                      </a:lnTo>
                      <a:lnTo>
                        <a:pt x="6386" y="2157"/>
                      </a:lnTo>
                      <a:lnTo>
                        <a:pt x="7138" y="2168"/>
                      </a:lnTo>
                    </a:path>
                  </a:pathLst>
                </a:custGeom>
                <a:noFill/>
                <a:ln w="6350">
                  <a:solidFill>
                    <a:schemeClr val="tx2"/>
                  </a:solidFill>
                  <a:round/>
                  <a:headEnd/>
                  <a:tailEnd/>
                </a:ln>
              </p:spPr>
              <p:txBody>
                <a:bodyPr/>
                <a:lstStyle/>
                <a:p>
                  <a:endParaRPr lang="zh-CN" altLang="en-US"/>
                </a:p>
              </p:txBody>
            </p:sp>
            <p:sp>
              <p:nvSpPr>
                <p:cNvPr id="51313" name="Freeform 84"/>
                <p:cNvSpPr>
                  <a:spLocks/>
                </p:cNvSpPr>
                <p:nvPr/>
              </p:nvSpPr>
              <p:spPr bwMode="auto">
                <a:xfrm>
                  <a:off x="2436" y="2516"/>
                  <a:ext cx="4" cy="1"/>
                </a:xfrm>
                <a:custGeom>
                  <a:avLst/>
                  <a:gdLst>
                    <a:gd name="T0" fmla="*/ 0 w 53"/>
                    <a:gd name="T1" fmla="*/ 0 h 1"/>
                    <a:gd name="T2" fmla="*/ 4 w 53"/>
                    <a:gd name="T3" fmla="*/ 0 h 1"/>
                    <a:gd name="T4" fmla="*/ 0 w 53"/>
                    <a:gd name="T5" fmla="*/ 0 h 1"/>
                    <a:gd name="T6" fmla="*/ 0 60000 65536"/>
                    <a:gd name="T7" fmla="*/ 0 60000 65536"/>
                    <a:gd name="T8" fmla="*/ 0 60000 65536"/>
                  </a:gdLst>
                  <a:ahLst/>
                  <a:cxnLst>
                    <a:cxn ang="T6">
                      <a:pos x="T0" y="T1"/>
                    </a:cxn>
                    <a:cxn ang="T7">
                      <a:pos x="T2" y="T3"/>
                    </a:cxn>
                    <a:cxn ang="T8">
                      <a:pos x="T4" y="T5"/>
                    </a:cxn>
                  </a:cxnLst>
                  <a:rect l="0" t="0" r="r" b="b"/>
                  <a:pathLst>
                    <a:path w="53" h="1">
                      <a:moveTo>
                        <a:pt x="0" y="0"/>
                      </a:moveTo>
                      <a:lnTo>
                        <a:pt x="53" y="0"/>
                      </a:lnTo>
                      <a:lnTo>
                        <a:pt x="0" y="0"/>
                      </a:lnTo>
                      <a:close/>
                    </a:path>
                  </a:pathLst>
                </a:custGeom>
                <a:noFill/>
                <a:ln w="0">
                  <a:solidFill>
                    <a:schemeClr val="tx2"/>
                  </a:solidFill>
                  <a:round/>
                  <a:headEnd/>
                  <a:tailEnd/>
                </a:ln>
              </p:spPr>
              <p:txBody>
                <a:bodyPr/>
                <a:lstStyle/>
                <a:p>
                  <a:endParaRPr lang="zh-CN" altLang="en-US"/>
                </a:p>
              </p:txBody>
            </p:sp>
            <p:sp>
              <p:nvSpPr>
                <p:cNvPr id="51314" name="Freeform 85"/>
                <p:cNvSpPr>
                  <a:spLocks/>
                </p:cNvSpPr>
                <p:nvPr/>
              </p:nvSpPr>
              <p:spPr bwMode="auto">
                <a:xfrm>
                  <a:off x="2948" y="2669"/>
                  <a:ext cx="1" cy="4"/>
                </a:xfrm>
                <a:custGeom>
                  <a:avLst/>
                  <a:gdLst>
                    <a:gd name="T0" fmla="*/ 0 w 1"/>
                    <a:gd name="T1" fmla="*/ 0 h 54"/>
                    <a:gd name="T2" fmla="*/ 0 w 1"/>
                    <a:gd name="T3" fmla="*/ 4 h 54"/>
                    <a:gd name="T4" fmla="*/ 0 w 1"/>
                    <a:gd name="T5" fmla="*/ 0 h 54"/>
                    <a:gd name="T6" fmla="*/ 0 60000 65536"/>
                    <a:gd name="T7" fmla="*/ 0 60000 65536"/>
                    <a:gd name="T8" fmla="*/ 0 60000 65536"/>
                  </a:gdLst>
                  <a:ahLst/>
                  <a:cxnLst>
                    <a:cxn ang="T6">
                      <a:pos x="T0" y="T1"/>
                    </a:cxn>
                    <a:cxn ang="T7">
                      <a:pos x="T2" y="T3"/>
                    </a:cxn>
                    <a:cxn ang="T8">
                      <a:pos x="T4" y="T5"/>
                    </a:cxn>
                  </a:cxnLst>
                  <a:rect l="0" t="0" r="r" b="b"/>
                  <a:pathLst>
                    <a:path w="1" h="54">
                      <a:moveTo>
                        <a:pt x="0" y="0"/>
                      </a:moveTo>
                      <a:lnTo>
                        <a:pt x="0" y="54"/>
                      </a:lnTo>
                      <a:lnTo>
                        <a:pt x="0" y="0"/>
                      </a:lnTo>
                      <a:close/>
                    </a:path>
                  </a:pathLst>
                </a:custGeom>
                <a:noFill/>
                <a:ln w="0">
                  <a:solidFill>
                    <a:schemeClr val="tx2"/>
                  </a:solidFill>
                  <a:round/>
                  <a:headEnd/>
                  <a:tailEnd/>
                </a:ln>
              </p:spPr>
              <p:txBody>
                <a:bodyPr/>
                <a:lstStyle/>
                <a:p>
                  <a:endParaRPr lang="zh-CN" altLang="en-US"/>
                </a:p>
              </p:txBody>
            </p:sp>
            <p:sp>
              <p:nvSpPr>
                <p:cNvPr id="51315" name="Freeform 86"/>
                <p:cNvSpPr>
                  <a:spLocks/>
                </p:cNvSpPr>
                <p:nvPr/>
              </p:nvSpPr>
              <p:spPr bwMode="auto">
                <a:xfrm>
                  <a:off x="2948" y="2516"/>
                  <a:ext cx="549" cy="155"/>
                </a:xfrm>
                <a:custGeom>
                  <a:avLst/>
                  <a:gdLst>
                    <a:gd name="T0" fmla="*/ 0 w 7688"/>
                    <a:gd name="T1" fmla="*/ 155 h 2168"/>
                    <a:gd name="T2" fmla="*/ 54 w 7688"/>
                    <a:gd name="T3" fmla="*/ 154 h 2168"/>
                    <a:gd name="T4" fmla="*/ 107 w 7688"/>
                    <a:gd name="T5" fmla="*/ 152 h 2168"/>
                    <a:gd name="T6" fmla="*/ 159 w 7688"/>
                    <a:gd name="T7" fmla="*/ 148 h 2168"/>
                    <a:gd name="T8" fmla="*/ 209 w 7688"/>
                    <a:gd name="T9" fmla="*/ 143 h 2168"/>
                    <a:gd name="T10" fmla="*/ 256 w 7688"/>
                    <a:gd name="T11" fmla="*/ 137 h 2168"/>
                    <a:gd name="T12" fmla="*/ 302 w 7688"/>
                    <a:gd name="T13" fmla="*/ 129 h 2168"/>
                    <a:gd name="T14" fmla="*/ 344 w 7688"/>
                    <a:gd name="T15" fmla="*/ 121 h 2168"/>
                    <a:gd name="T16" fmla="*/ 384 w 7688"/>
                    <a:gd name="T17" fmla="*/ 111 h 2168"/>
                    <a:gd name="T18" fmla="*/ 420 w 7688"/>
                    <a:gd name="T19" fmla="*/ 100 h 2168"/>
                    <a:gd name="T20" fmla="*/ 452 w 7688"/>
                    <a:gd name="T21" fmla="*/ 88 h 2168"/>
                    <a:gd name="T22" fmla="*/ 480 w 7688"/>
                    <a:gd name="T23" fmla="*/ 75 h 2168"/>
                    <a:gd name="T24" fmla="*/ 504 w 7688"/>
                    <a:gd name="T25" fmla="*/ 61 h 2168"/>
                    <a:gd name="T26" fmla="*/ 523 w 7688"/>
                    <a:gd name="T27" fmla="*/ 47 h 2168"/>
                    <a:gd name="T28" fmla="*/ 537 w 7688"/>
                    <a:gd name="T29" fmla="*/ 32 h 2168"/>
                    <a:gd name="T30" fmla="*/ 546 w 7688"/>
                    <a:gd name="T31" fmla="*/ 16 h 2168"/>
                    <a:gd name="T32" fmla="*/ 549 w 7688"/>
                    <a:gd name="T33" fmla="*/ 0 h 21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688" h="2168">
                      <a:moveTo>
                        <a:pt x="0" y="2168"/>
                      </a:moveTo>
                      <a:lnTo>
                        <a:pt x="757" y="2157"/>
                      </a:lnTo>
                      <a:lnTo>
                        <a:pt x="1500" y="2126"/>
                      </a:lnTo>
                      <a:lnTo>
                        <a:pt x="2223" y="2074"/>
                      </a:lnTo>
                      <a:lnTo>
                        <a:pt x="2921" y="2003"/>
                      </a:lnTo>
                      <a:lnTo>
                        <a:pt x="3590" y="1914"/>
                      </a:lnTo>
                      <a:lnTo>
                        <a:pt x="4224" y="1808"/>
                      </a:lnTo>
                      <a:lnTo>
                        <a:pt x="4820" y="1686"/>
                      </a:lnTo>
                      <a:lnTo>
                        <a:pt x="5373" y="1548"/>
                      </a:lnTo>
                      <a:lnTo>
                        <a:pt x="5878" y="1395"/>
                      </a:lnTo>
                      <a:lnTo>
                        <a:pt x="6330" y="1229"/>
                      </a:lnTo>
                      <a:lnTo>
                        <a:pt x="6726" y="1051"/>
                      </a:lnTo>
                      <a:lnTo>
                        <a:pt x="7060" y="860"/>
                      </a:lnTo>
                      <a:lnTo>
                        <a:pt x="7328" y="659"/>
                      </a:lnTo>
                      <a:lnTo>
                        <a:pt x="7524" y="448"/>
                      </a:lnTo>
                      <a:lnTo>
                        <a:pt x="7646" y="228"/>
                      </a:lnTo>
                      <a:lnTo>
                        <a:pt x="7688" y="0"/>
                      </a:lnTo>
                    </a:path>
                  </a:pathLst>
                </a:custGeom>
                <a:noFill/>
                <a:ln w="6350">
                  <a:solidFill>
                    <a:schemeClr val="tx2"/>
                  </a:solidFill>
                  <a:round/>
                  <a:headEnd/>
                  <a:tailEnd/>
                </a:ln>
              </p:spPr>
              <p:txBody>
                <a:bodyPr/>
                <a:lstStyle/>
                <a:p>
                  <a:endParaRPr lang="zh-CN" altLang="en-US"/>
                </a:p>
              </p:txBody>
            </p:sp>
            <p:sp>
              <p:nvSpPr>
                <p:cNvPr id="51316" name="Freeform 87"/>
                <p:cNvSpPr>
                  <a:spLocks/>
                </p:cNvSpPr>
                <p:nvPr/>
              </p:nvSpPr>
              <p:spPr bwMode="auto">
                <a:xfrm>
                  <a:off x="2948" y="2669"/>
                  <a:ext cx="1" cy="4"/>
                </a:xfrm>
                <a:custGeom>
                  <a:avLst/>
                  <a:gdLst>
                    <a:gd name="T0" fmla="*/ 0 w 1"/>
                    <a:gd name="T1" fmla="*/ 4 h 54"/>
                    <a:gd name="T2" fmla="*/ 0 w 1"/>
                    <a:gd name="T3" fmla="*/ 0 h 54"/>
                    <a:gd name="T4" fmla="*/ 0 w 1"/>
                    <a:gd name="T5" fmla="*/ 4 h 54"/>
                    <a:gd name="T6" fmla="*/ 0 60000 65536"/>
                    <a:gd name="T7" fmla="*/ 0 60000 65536"/>
                    <a:gd name="T8" fmla="*/ 0 60000 65536"/>
                  </a:gdLst>
                  <a:ahLst/>
                  <a:cxnLst>
                    <a:cxn ang="T6">
                      <a:pos x="T0" y="T1"/>
                    </a:cxn>
                    <a:cxn ang="T7">
                      <a:pos x="T2" y="T3"/>
                    </a:cxn>
                    <a:cxn ang="T8">
                      <a:pos x="T4" y="T5"/>
                    </a:cxn>
                  </a:cxnLst>
                  <a:rect l="0" t="0" r="r" b="b"/>
                  <a:pathLst>
                    <a:path w="1" h="54">
                      <a:moveTo>
                        <a:pt x="0" y="54"/>
                      </a:moveTo>
                      <a:lnTo>
                        <a:pt x="0" y="0"/>
                      </a:lnTo>
                      <a:lnTo>
                        <a:pt x="0" y="54"/>
                      </a:lnTo>
                      <a:close/>
                    </a:path>
                  </a:pathLst>
                </a:custGeom>
                <a:noFill/>
                <a:ln w="0">
                  <a:solidFill>
                    <a:schemeClr val="tx2"/>
                  </a:solidFill>
                  <a:round/>
                  <a:headEnd/>
                  <a:tailEnd/>
                </a:ln>
              </p:spPr>
              <p:txBody>
                <a:bodyPr/>
                <a:lstStyle/>
                <a:p>
                  <a:endParaRPr lang="zh-CN" altLang="en-US"/>
                </a:p>
              </p:txBody>
            </p:sp>
            <p:sp>
              <p:nvSpPr>
                <p:cNvPr id="51317" name="Freeform 88"/>
                <p:cNvSpPr>
                  <a:spLocks/>
                </p:cNvSpPr>
                <p:nvPr/>
              </p:nvSpPr>
              <p:spPr bwMode="auto">
                <a:xfrm>
                  <a:off x="3495" y="2516"/>
                  <a:ext cx="4" cy="1"/>
                </a:xfrm>
                <a:custGeom>
                  <a:avLst/>
                  <a:gdLst>
                    <a:gd name="T0" fmla="*/ 0 w 54"/>
                    <a:gd name="T1" fmla="*/ 0 h 1"/>
                    <a:gd name="T2" fmla="*/ 4 w 54"/>
                    <a:gd name="T3" fmla="*/ 0 h 1"/>
                    <a:gd name="T4" fmla="*/ 0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0" y="0"/>
                      </a:moveTo>
                      <a:lnTo>
                        <a:pt x="54" y="0"/>
                      </a:lnTo>
                      <a:lnTo>
                        <a:pt x="0" y="0"/>
                      </a:lnTo>
                      <a:close/>
                    </a:path>
                  </a:pathLst>
                </a:custGeom>
                <a:noFill/>
                <a:ln w="0">
                  <a:solidFill>
                    <a:schemeClr val="tx2"/>
                  </a:solidFill>
                  <a:round/>
                  <a:headEnd/>
                  <a:tailEnd/>
                </a:ln>
              </p:spPr>
              <p:txBody>
                <a:bodyPr/>
                <a:lstStyle/>
                <a:p>
                  <a:endParaRPr lang="zh-CN" altLang="en-US"/>
                </a:p>
              </p:txBody>
            </p:sp>
            <p:sp>
              <p:nvSpPr>
                <p:cNvPr id="51318" name="Freeform 89"/>
                <p:cNvSpPr>
                  <a:spLocks/>
                </p:cNvSpPr>
                <p:nvPr/>
              </p:nvSpPr>
              <p:spPr bwMode="auto">
                <a:xfrm>
                  <a:off x="3406" y="2425"/>
                  <a:ext cx="91" cy="91"/>
                </a:xfrm>
                <a:custGeom>
                  <a:avLst/>
                  <a:gdLst>
                    <a:gd name="T0" fmla="*/ 91 w 1277"/>
                    <a:gd name="T1" fmla="*/ 91 h 1279"/>
                    <a:gd name="T2" fmla="*/ 91 w 1277"/>
                    <a:gd name="T3" fmla="*/ 85 h 1279"/>
                    <a:gd name="T4" fmla="*/ 89 w 1277"/>
                    <a:gd name="T5" fmla="*/ 79 h 1279"/>
                    <a:gd name="T6" fmla="*/ 88 w 1277"/>
                    <a:gd name="T7" fmla="*/ 73 h 1279"/>
                    <a:gd name="T8" fmla="*/ 85 w 1277"/>
                    <a:gd name="T9" fmla="*/ 67 h 1279"/>
                    <a:gd name="T10" fmla="*/ 81 w 1277"/>
                    <a:gd name="T11" fmla="*/ 61 h 1279"/>
                    <a:gd name="T12" fmla="*/ 77 w 1277"/>
                    <a:gd name="T13" fmla="*/ 55 h 1279"/>
                    <a:gd name="T14" fmla="*/ 73 w 1277"/>
                    <a:gd name="T15" fmla="*/ 49 h 1279"/>
                    <a:gd name="T16" fmla="*/ 67 w 1277"/>
                    <a:gd name="T17" fmla="*/ 43 h 1279"/>
                    <a:gd name="T18" fmla="*/ 61 w 1277"/>
                    <a:gd name="T19" fmla="*/ 37 h 1279"/>
                    <a:gd name="T20" fmla="*/ 54 w 1277"/>
                    <a:gd name="T21" fmla="*/ 32 h 1279"/>
                    <a:gd name="T22" fmla="*/ 47 w 1277"/>
                    <a:gd name="T23" fmla="*/ 26 h 1279"/>
                    <a:gd name="T24" fmla="*/ 39 w 1277"/>
                    <a:gd name="T25" fmla="*/ 21 h 1279"/>
                    <a:gd name="T26" fmla="*/ 30 w 1277"/>
                    <a:gd name="T27" fmla="*/ 15 h 1279"/>
                    <a:gd name="T28" fmla="*/ 20 w 1277"/>
                    <a:gd name="T29" fmla="*/ 10 h 1279"/>
                    <a:gd name="T30" fmla="*/ 10 w 1277"/>
                    <a:gd name="T31" fmla="*/ 5 h 1279"/>
                    <a:gd name="T32" fmla="*/ 0 w 1277"/>
                    <a:gd name="T33" fmla="*/ 0 h 1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7" h="1279">
                      <a:moveTo>
                        <a:pt x="1277" y="1279"/>
                      </a:moveTo>
                      <a:lnTo>
                        <a:pt x="1271" y="1192"/>
                      </a:lnTo>
                      <a:lnTo>
                        <a:pt x="1255" y="1106"/>
                      </a:lnTo>
                      <a:lnTo>
                        <a:pt x="1228" y="1021"/>
                      </a:lnTo>
                      <a:lnTo>
                        <a:pt x="1192" y="936"/>
                      </a:lnTo>
                      <a:lnTo>
                        <a:pt x="1143" y="852"/>
                      </a:lnTo>
                      <a:lnTo>
                        <a:pt x="1087" y="769"/>
                      </a:lnTo>
                      <a:lnTo>
                        <a:pt x="1019" y="687"/>
                      </a:lnTo>
                      <a:lnTo>
                        <a:pt x="942" y="605"/>
                      </a:lnTo>
                      <a:lnTo>
                        <a:pt x="856" y="525"/>
                      </a:lnTo>
                      <a:lnTo>
                        <a:pt x="760" y="446"/>
                      </a:lnTo>
                      <a:lnTo>
                        <a:pt x="655" y="369"/>
                      </a:lnTo>
                      <a:lnTo>
                        <a:pt x="541" y="292"/>
                      </a:lnTo>
                      <a:lnTo>
                        <a:pt x="419" y="216"/>
                      </a:lnTo>
                      <a:lnTo>
                        <a:pt x="287" y="142"/>
                      </a:lnTo>
                      <a:lnTo>
                        <a:pt x="147" y="70"/>
                      </a:lnTo>
                      <a:lnTo>
                        <a:pt x="0" y="0"/>
                      </a:lnTo>
                    </a:path>
                  </a:pathLst>
                </a:custGeom>
                <a:noFill/>
                <a:ln w="6350">
                  <a:solidFill>
                    <a:schemeClr val="tx2"/>
                  </a:solidFill>
                  <a:round/>
                  <a:headEnd/>
                  <a:tailEnd/>
                </a:ln>
              </p:spPr>
              <p:txBody>
                <a:bodyPr/>
                <a:lstStyle/>
                <a:p>
                  <a:endParaRPr lang="zh-CN" altLang="en-US"/>
                </a:p>
              </p:txBody>
            </p:sp>
            <p:sp>
              <p:nvSpPr>
                <p:cNvPr id="51319" name="Freeform 90"/>
                <p:cNvSpPr>
                  <a:spLocks/>
                </p:cNvSpPr>
                <p:nvPr/>
              </p:nvSpPr>
              <p:spPr bwMode="auto">
                <a:xfrm>
                  <a:off x="3495" y="2516"/>
                  <a:ext cx="4" cy="1"/>
                </a:xfrm>
                <a:custGeom>
                  <a:avLst/>
                  <a:gdLst>
                    <a:gd name="T0" fmla="*/ 4 w 54"/>
                    <a:gd name="T1" fmla="*/ 0 h 1"/>
                    <a:gd name="T2" fmla="*/ 0 w 54"/>
                    <a:gd name="T3" fmla="*/ 0 h 1"/>
                    <a:gd name="T4" fmla="*/ 4 w 54"/>
                    <a:gd name="T5" fmla="*/ 0 h 1"/>
                    <a:gd name="T6" fmla="*/ 0 60000 65536"/>
                    <a:gd name="T7" fmla="*/ 0 60000 65536"/>
                    <a:gd name="T8" fmla="*/ 0 60000 65536"/>
                  </a:gdLst>
                  <a:ahLst/>
                  <a:cxnLst>
                    <a:cxn ang="T6">
                      <a:pos x="T0" y="T1"/>
                    </a:cxn>
                    <a:cxn ang="T7">
                      <a:pos x="T2" y="T3"/>
                    </a:cxn>
                    <a:cxn ang="T8">
                      <a:pos x="T4" y="T5"/>
                    </a:cxn>
                  </a:cxnLst>
                  <a:rect l="0" t="0" r="r" b="b"/>
                  <a:pathLst>
                    <a:path w="54" h="1">
                      <a:moveTo>
                        <a:pt x="54" y="0"/>
                      </a:moveTo>
                      <a:lnTo>
                        <a:pt x="0" y="0"/>
                      </a:lnTo>
                      <a:lnTo>
                        <a:pt x="54" y="0"/>
                      </a:lnTo>
                      <a:close/>
                    </a:path>
                  </a:pathLst>
                </a:custGeom>
                <a:noFill/>
                <a:ln w="0">
                  <a:solidFill>
                    <a:schemeClr val="tx2"/>
                  </a:solidFill>
                  <a:round/>
                  <a:headEnd/>
                  <a:tailEnd/>
                </a:ln>
              </p:spPr>
              <p:txBody>
                <a:bodyPr/>
                <a:lstStyle/>
                <a:p>
                  <a:endParaRPr lang="zh-CN" altLang="en-US"/>
                </a:p>
              </p:txBody>
            </p:sp>
            <p:sp>
              <p:nvSpPr>
                <p:cNvPr id="51320" name="Freeform 91"/>
                <p:cNvSpPr>
                  <a:spLocks/>
                </p:cNvSpPr>
                <p:nvPr/>
              </p:nvSpPr>
              <p:spPr bwMode="auto">
                <a:xfrm>
                  <a:off x="3405" y="2423"/>
                  <a:ext cx="2" cy="3"/>
                </a:xfrm>
                <a:custGeom>
                  <a:avLst/>
                  <a:gdLst>
                    <a:gd name="T0" fmla="*/ 0 w 21"/>
                    <a:gd name="T1" fmla="*/ 3 h 49"/>
                    <a:gd name="T2" fmla="*/ 2 w 21"/>
                    <a:gd name="T3" fmla="*/ 0 h 49"/>
                    <a:gd name="T4" fmla="*/ 0 w 21"/>
                    <a:gd name="T5" fmla="*/ 3 h 49"/>
                    <a:gd name="T6" fmla="*/ 0 60000 65536"/>
                    <a:gd name="T7" fmla="*/ 0 60000 65536"/>
                    <a:gd name="T8" fmla="*/ 0 60000 65536"/>
                  </a:gdLst>
                  <a:ahLst/>
                  <a:cxnLst>
                    <a:cxn ang="T6">
                      <a:pos x="T0" y="T1"/>
                    </a:cxn>
                    <a:cxn ang="T7">
                      <a:pos x="T2" y="T3"/>
                    </a:cxn>
                    <a:cxn ang="T8">
                      <a:pos x="T4" y="T5"/>
                    </a:cxn>
                  </a:cxnLst>
                  <a:rect l="0" t="0" r="r" b="b"/>
                  <a:pathLst>
                    <a:path w="21" h="49">
                      <a:moveTo>
                        <a:pt x="0" y="49"/>
                      </a:moveTo>
                      <a:lnTo>
                        <a:pt x="21" y="0"/>
                      </a:lnTo>
                      <a:lnTo>
                        <a:pt x="0" y="49"/>
                      </a:lnTo>
                      <a:close/>
                    </a:path>
                  </a:pathLst>
                </a:custGeom>
                <a:noFill/>
                <a:ln w="0">
                  <a:solidFill>
                    <a:schemeClr val="tx2"/>
                  </a:solidFill>
                  <a:round/>
                  <a:headEnd/>
                  <a:tailEnd/>
                </a:ln>
              </p:spPr>
              <p:txBody>
                <a:bodyPr/>
                <a:lstStyle/>
                <a:p>
                  <a:endParaRPr lang="zh-CN" altLang="en-US"/>
                </a:p>
              </p:txBody>
            </p:sp>
          </p:grpSp>
        </p:grpSp>
        <p:grpSp>
          <p:nvGrpSpPr>
            <p:cNvPr id="5" name="Group 92"/>
            <p:cNvGrpSpPr>
              <a:grpSpLocks/>
            </p:cNvGrpSpPr>
            <p:nvPr/>
          </p:nvGrpSpPr>
          <p:grpSpPr bwMode="auto">
            <a:xfrm>
              <a:off x="3986" y="2806"/>
              <a:ext cx="1014" cy="701"/>
              <a:chOff x="4560" y="1565"/>
              <a:chExt cx="1098" cy="787"/>
            </a:xfrm>
          </p:grpSpPr>
          <p:sp>
            <p:nvSpPr>
              <p:cNvPr id="51229" name="Line 93"/>
              <p:cNvSpPr>
                <a:spLocks noChangeShapeType="1"/>
              </p:cNvSpPr>
              <p:nvPr/>
            </p:nvSpPr>
            <p:spPr bwMode="auto">
              <a:xfrm>
                <a:off x="5232" y="1968"/>
                <a:ext cx="336" cy="0"/>
              </a:xfrm>
              <a:prstGeom prst="line">
                <a:avLst/>
              </a:prstGeom>
              <a:noFill/>
              <a:ln w="28575">
                <a:solidFill>
                  <a:srgbClr val="00FF00"/>
                </a:solidFill>
                <a:round/>
                <a:headEnd/>
                <a:tailEnd/>
              </a:ln>
              <a:effectLst/>
            </p:spPr>
            <p:txBody>
              <a:bodyPr wrap="none" anchor="ctr"/>
              <a:lstStyle/>
              <a:p>
                <a:endParaRPr lang="zh-CN" altLang="en-US"/>
              </a:p>
            </p:txBody>
          </p:sp>
          <p:grpSp>
            <p:nvGrpSpPr>
              <p:cNvPr id="6" name="Group 94"/>
              <p:cNvGrpSpPr>
                <a:grpSpLocks/>
              </p:cNvGrpSpPr>
              <p:nvPr/>
            </p:nvGrpSpPr>
            <p:grpSpPr bwMode="auto">
              <a:xfrm>
                <a:off x="4560" y="1565"/>
                <a:ext cx="1098" cy="787"/>
                <a:chOff x="4560" y="1565"/>
                <a:chExt cx="1098" cy="787"/>
              </a:xfrm>
            </p:grpSpPr>
            <p:sp>
              <p:nvSpPr>
                <p:cNvPr id="51231" name="Line 95"/>
                <p:cNvSpPr>
                  <a:spLocks noChangeShapeType="1"/>
                </p:cNvSpPr>
                <p:nvPr/>
              </p:nvSpPr>
              <p:spPr bwMode="auto">
                <a:xfrm flipH="1">
                  <a:off x="4560" y="1968"/>
                  <a:ext cx="672" cy="240"/>
                </a:xfrm>
                <a:prstGeom prst="line">
                  <a:avLst/>
                </a:prstGeom>
                <a:noFill/>
                <a:ln w="28575">
                  <a:solidFill>
                    <a:srgbClr val="00FF00"/>
                  </a:solidFill>
                  <a:round/>
                  <a:headEnd/>
                  <a:tailEnd/>
                </a:ln>
                <a:effectLst/>
              </p:spPr>
              <p:txBody>
                <a:bodyPr wrap="none" anchor="ctr"/>
                <a:lstStyle/>
                <a:p>
                  <a:endParaRPr lang="zh-CN" altLang="en-US"/>
                </a:p>
              </p:txBody>
            </p:sp>
            <p:grpSp>
              <p:nvGrpSpPr>
                <p:cNvPr id="7" name="Group 96"/>
                <p:cNvGrpSpPr>
                  <a:grpSpLocks/>
                </p:cNvGrpSpPr>
                <p:nvPr/>
              </p:nvGrpSpPr>
              <p:grpSpPr bwMode="auto">
                <a:xfrm>
                  <a:off x="4608" y="1565"/>
                  <a:ext cx="1050" cy="787"/>
                  <a:chOff x="4608" y="1565"/>
                  <a:chExt cx="1050" cy="787"/>
                </a:xfrm>
              </p:grpSpPr>
              <p:sp>
                <p:nvSpPr>
                  <p:cNvPr id="51233" name="Line 97"/>
                  <p:cNvSpPr>
                    <a:spLocks noChangeShapeType="1"/>
                  </p:cNvSpPr>
                  <p:nvPr/>
                </p:nvSpPr>
                <p:spPr bwMode="auto">
                  <a:xfrm flipV="1">
                    <a:off x="4608" y="1968"/>
                    <a:ext cx="624" cy="384"/>
                  </a:xfrm>
                  <a:prstGeom prst="line">
                    <a:avLst/>
                  </a:prstGeom>
                  <a:noFill/>
                  <a:ln w="28575">
                    <a:solidFill>
                      <a:srgbClr val="00FF00"/>
                    </a:solidFill>
                    <a:round/>
                    <a:headEnd/>
                    <a:tailEnd/>
                  </a:ln>
                  <a:effectLst/>
                </p:spPr>
                <p:txBody>
                  <a:bodyPr wrap="none" anchor="ctr"/>
                  <a:lstStyle/>
                  <a:p>
                    <a:endParaRPr lang="zh-CN" altLang="en-US"/>
                  </a:p>
                </p:txBody>
              </p:sp>
              <p:sp>
                <p:nvSpPr>
                  <p:cNvPr id="51234" name="Text Box 98"/>
                  <p:cNvSpPr txBox="1">
                    <a:spLocks noChangeArrowheads="1"/>
                  </p:cNvSpPr>
                  <p:nvPr/>
                </p:nvSpPr>
                <p:spPr bwMode="auto">
                  <a:xfrm>
                    <a:off x="5040" y="1565"/>
                    <a:ext cx="618" cy="595"/>
                  </a:xfrm>
                  <a:prstGeom prst="rect">
                    <a:avLst/>
                  </a:prstGeom>
                  <a:noFill/>
                  <a:ln w="9525">
                    <a:noFill/>
                    <a:miter lim="800000"/>
                    <a:headEnd/>
                    <a:tailEnd/>
                  </a:ln>
                  <a:effectLst/>
                </p:spPr>
                <p:txBody>
                  <a:bodyPr wrap="none" lIns="91435" tIns="45718" rIns="91435" bIns="45718">
                    <a:spAutoFit/>
                  </a:bodyPr>
                  <a:lstStyle/>
                  <a:p>
                    <a:pPr>
                      <a:lnSpc>
                        <a:spcPct val="125000"/>
                      </a:lnSpc>
                    </a:pPr>
                    <a:r>
                      <a:rPr kumimoji="1" lang="zh-CN" altLang="en-US" sz="2800" b="1">
                        <a:solidFill>
                          <a:srgbClr val="A50021"/>
                        </a:solidFill>
                        <a:ea typeface="隶书" pitchFamily="49" charset="-122"/>
                      </a:rPr>
                      <a:t>扇区</a:t>
                    </a:r>
                  </a:p>
                </p:txBody>
              </p:sp>
            </p:grpSp>
          </p:grpSp>
        </p:grpSp>
        <p:grpSp>
          <p:nvGrpSpPr>
            <p:cNvPr id="8" name="Group 99"/>
            <p:cNvGrpSpPr>
              <a:grpSpLocks/>
            </p:cNvGrpSpPr>
            <p:nvPr/>
          </p:nvGrpSpPr>
          <p:grpSpPr bwMode="auto">
            <a:xfrm>
              <a:off x="3792" y="2637"/>
              <a:ext cx="532" cy="428"/>
              <a:chOff x="4752" y="1344"/>
              <a:chExt cx="576" cy="480"/>
            </a:xfrm>
          </p:grpSpPr>
          <p:sp>
            <p:nvSpPr>
              <p:cNvPr id="51227" name="Line 100"/>
              <p:cNvSpPr>
                <a:spLocks noChangeShapeType="1"/>
              </p:cNvSpPr>
              <p:nvPr/>
            </p:nvSpPr>
            <p:spPr bwMode="auto">
              <a:xfrm flipV="1">
                <a:off x="4752" y="1344"/>
                <a:ext cx="192" cy="480"/>
              </a:xfrm>
              <a:prstGeom prst="line">
                <a:avLst/>
              </a:prstGeom>
              <a:noFill/>
              <a:ln w="28575">
                <a:solidFill>
                  <a:schemeClr val="tx1"/>
                </a:solidFill>
                <a:round/>
                <a:headEnd/>
                <a:tailEnd/>
              </a:ln>
              <a:effectLst/>
            </p:spPr>
            <p:txBody>
              <a:bodyPr wrap="none" anchor="ctr"/>
              <a:lstStyle/>
              <a:p>
                <a:endParaRPr lang="zh-CN" altLang="en-US"/>
              </a:p>
            </p:txBody>
          </p:sp>
          <p:sp>
            <p:nvSpPr>
              <p:cNvPr id="51228" name="Line 101"/>
              <p:cNvSpPr>
                <a:spLocks noChangeShapeType="1"/>
              </p:cNvSpPr>
              <p:nvPr/>
            </p:nvSpPr>
            <p:spPr bwMode="auto">
              <a:xfrm>
                <a:off x="4944" y="1344"/>
                <a:ext cx="384" cy="0"/>
              </a:xfrm>
              <a:prstGeom prst="line">
                <a:avLst/>
              </a:prstGeom>
              <a:noFill/>
              <a:ln w="28575">
                <a:solidFill>
                  <a:schemeClr val="tx1"/>
                </a:solidFill>
                <a:round/>
                <a:headEnd/>
                <a:tailEnd/>
              </a:ln>
              <a:effectLst/>
            </p:spPr>
            <p:txBody>
              <a:bodyPr wrap="none" anchor="ctr"/>
              <a:lstStyle/>
              <a:p>
                <a:endParaRPr lang="zh-CN" altLang="en-US"/>
              </a:p>
            </p:txBody>
          </p:sp>
        </p:grpSp>
        <p:sp>
          <p:nvSpPr>
            <p:cNvPr id="51209" name="Text Box 102"/>
            <p:cNvSpPr txBox="1">
              <a:spLocks noChangeArrowheads="1"/>
            </p:cNvSpPr>
            <p:nvPr/>
          </p:nvSpPr>
          <p:spPr bwMode="auto">
            <a:xfrm>
              <a:off x="3888" y="2215"/>
              <a:ext cx="720" cy="530"/>
            </a:xfrm>
            <a:prstGeom prst="rect">
              <a:avLst/>
            </a:prstGeom>
            <a:noFill/>
            <a:ln w="9525">
              <a:noFill/>
              <a:miter lim="800000"/>
              <a:headEnd/>
              <a:tailEnd/>
            </a:ln>
            <a:effectLst/>
          </p:spPr>
          <p:txBody>
            <a:bodyPr lIns="91435" tIns="45718" rIns="91435" bIns="45718">
              <a:spAutoFit/>
            </a:bodyPr>
            <a:lstStyle/>
            <a:p>
              <a:pPr>
                <a:lnSpc>
                  <a:spcPct val="125000"/>
                </a:lnSpc>
              </a:pPr>
              <a:r>
                <a:rPr kumimoji="1" lang="zh-CN" altLang="en-US" sz="2800" b="1">
                  <a:solidFill>
                    <a:srgbClr val="A50021"/>
                  </a:solidFill>
                  <a:ea typeface="隶书" pitchFamily="49" charset="-122"/>
                </a:rPr>
                <a:t>磁道</a:t>
              </a:r>
            </a:p>
          </p:txBody>
        </p:sp>
        <p:sp>
          <p:nvSpPr>
            <p:cNvPr id="51210" name="Line 103"/>
            <p:cNvSpPr>
              <a:spLocks noChangeShapeType="1"/>
            </p:cNvSpPr>
            <p:nvPr/>
          </p:nvSpPr>
          <p:spPr bwMode="auto">
            <a:xfrm>
              <a:off x="3341" y="3463"/>
              <a:ext cx="0" cy="214"/>
            </a:xfrm>
            <a:prstGeom prst="line">
              <a:avLst/>
            </a:prstGeom>
            <a:noFill/>
            <a:ln w="9525">
              <a:solidFill>
                <a:srgbClr val="000000"/>
              </a:solidFill>
              <a:round/>
              <a:headEnd/>
              <a:tailEnd/>
            </a:ln>
            <a:effectLst/>
          </p:spPr>
          <p:txBody>
            <a:bodyPr wrap="none" anchor="ctr"/>
            <a:lstStyle/>
            <a:p>
              <a:endParaRPr lang="zh-CN" altLang="en-US"/>
            </a:p>
          </p:txBody>
        </p:sp>
        <p:sp>
          <p:nvSpPr>
            <p:cNvPr id="51211" name="Line 104"/>
            <p:cNvSpPr>
              <a:spLocks noChangeShapeType="1"/>
            </p:cNvSpPr>
            <p:nvPr/>
          </p:nvSpPr>
          <p:spPr bwMode="auto">
            <a:xfrm flipV="1">
              <a:off x="3456" y="3420"/>
              <a:ext cx="727" cy="20"/>
            </a:xfrm>
            <a:prstGeom prst="line">
              <a:avLst/>
            </a:prstGeom>
            <a:noFill/>
            <a:ln w="28575">
              <a:solidFill>
                <a:srgbClr val="000000"/>
              </a:solidFill>
              <a:round/>
              <a:headEnd/>
              <a:tailEnd/>
            </a:ln>
            <a:effectLst/>
          </p:spPr>
          <p:txBody>
            <a:bodyPr wrap="none" anchor="ctr"/>
            <a:lstStyle/>
            <a:p>
              <a:endParaRPr lang="zh-CN" altLang="en-US"/>
            </a:p>
          </p:txBody>
        </p:sp>
        <p:sp>
          <p:nvSpPr>
            <p:cNvPr id="51212" name="Line 105"/>
            <p:cNvSpPr>
              <a:spLocks noChangeShapeType="1"/>
            </p:cNvSpPr>
            <p:nvPr/>
          </p:nvSpPr>
          <p:spPr bwMode="auto">
            <a:xfrm>
              <a:off x="3408" y="3440"/>
              <a:ext cx="624" cy="247"/>
            </a:xfrm>
            <a:prstGeom prst="line">
              <a:avLst/>
            </a:prstGeom>
            <a:noFill/>
            <a:ln w="28575">
              <a:solidFill>
                <a:srgbClr val="000000"/>
              </a:solidFill>
              <a:round/>
              <a:headEnd/>
              <a:tailEnd/>
            </a:ln>
            <a:effectLst/>
          </p:spPr>
          <p:txBody>
            <a:bodyPr wrap="none" anchor="ctr"/>
            <a:lstStyle/>
            <a:p>
              <a:endParaRPr lang="zh-CN" altLang="en-US"/>
            </a:p>
          </p:txBody>
        </p:sp>
        <p:sp>
          <p:nvSpPr>
            <p:cNvPr id="51213" name="Line 106"/>
            <p:cNvSpPr>
              <a:spLocks noChangeShapeType="1"/>
            </p:cNvSpPr>
            <p:nvPr/>
          </p:nvSpPr>
          <p:spPr bwMode="auto">
            <a:xfrm>
              <a:off x="2544" y="3420"/>
              <a:ext cx="768" cy="20"/>
            </a:xfrm>
            <a:prstGeom prst="line">
              <a:avLst/>
            </a:prstGeom>
            <a:noFill/>
            <a:ln w="28575">
              <a:solidFill>
                <a:srgbClr val="000000"/>
              </a:solidFill>
              <a:round/>
              <a:headEnd/>
              <a:tailEnd/>
            </a:ln>
            <a:effectLst/>
          </p:spPr>
          <p:txBody>
            <a:bodyPr wrap="none" anchor="ctr"/>
            <a:lstStyle/>
            <a:p>
              <a:endParaRPr lang="zh-CN" altLang="en-US"/>
            </a:p>
          </p:txBody>
        </p:sp>
        <p:sp>
          <p:nvSpPr>
            <p:cNvPr id="51214" name="Line 107"/>
            <p:cNvSpPr>
              <a:spLocks noChangeShapeType="1"/>
            </p:cNvSpPr>
            <p:nvPr/>
          </p:nvSpPr>
          <p:spPr bwMode="auto">
            <a:xfrm flipH="1">
              <a:off x="2640" y="3463"/>
              <a:ext cx="657" cy="224"/>
            </a:xfrm>
            <a:prstGeom prst="line">
              <a:avLst/>
            </a:prstGeom>
            <a:noFill/>
            <a:ln w="28575">
              <a:solidFill>
                <a:srgbClr val="000000"/>
              </a:solidFill>
              <a:round/>
              <a:headEnd/>
              <a:tailEnd/>
            </a:ln>
            <a:effectLst/>
          </p:spPr>
          <p:txBody>
            <a:bodyPr wrap="none" anchor="ctr"/>
            <a:lstStyle/>
            <a:p>
              <a:endParaRPr lang="zh-CN" altLang="en-US"/>
            </a:p>
          </p:txBody>
        </p:sp>
        <p:sp>
          <p:nvSpPr>
            <p:cNvPr id="51215" name="Line 108"/>
            <p:cNvSpPr>
              <a:spLocks noChangeShapeType="1"/>
            </p:cNvSpPr>
            <p:nvPr/>
          </p:nvSpPr>
          <p:spPr bwMode="auto">
            <a:xfrm flipH="1" flipV="1">
              <a:off x="2688" y="3094"/>
              <a:ext cx="609" cy="283"/>
            </a:xfrm>
            <a:prstGeom prst="line">
              <a:avLst/>
            </a:prstGeom>
            <a:noFill/>
            <a:ln w="28575">
              <a:solidFill>
                <a:srgbClr val="000000"/>
              </a:solidFill>
              <a:round/>
              <a:headEnd/>
              <a:tailEnd/>
            </a:ln>
            <a:effectLst/>
          </p:spPr>
          <p:txBody>
            <a:bodyPr wrap="none" anchor="ctr"/>
            <a:lstStyle/>
            <a:p>
              <a:endParaRPr lang="zh-CN" altLang="en-US"/>
            </a:p>
          </p:txBody>
        </p:sp>
        <p:sp>
          <p:nvSpPr>
            <p:cNvPr id="51216" name="Line 109"/>
            <p:cNvSpPr>
              <a:spLocks noChangeShapeType="1"/>
            </p:cNvSpPr>
            <p:nvPr/>
          </p:nvSpPr>
          <p:spPr bwMode="auto">
            <a:xfrm flipV="1">
              <a:off x="3386" y="3094"/>
              <a:ext cx="646" cy="283"/>
            </a:xfrm>
            <a:prstGeom prst="line">
              <a:avLst/>
            </a:prstGeom>
            <a:noFill/>
            <a:ln w="28575">
              <a:solidFill>
                <a:srgbClr val="000000"/>
              </a:solidFill>
              <a:round/>
              <a:headEnd/>
              <a:tailEnd/>
            </a:ln>
            <a:effectLst/>
          </p:spPr>
          <p:txBody>
            <a:bodyPr wrap="none" anchor="ctr"/>
            <a:lstStyle/>
            <a:p>
              <a:endParaRPr lang="zh-CN" altLang="en-US"/>
            </a:p>
          </p:txBody>
        </p:sp>
        <p:sp>
          <p:nvSpPr>
            <p:cNvPr id="51217" name="Line 110"/>
            <p:cNvSpPr>
              <a:spLocks noChangeShapeType="1"/>
            </p:cNvSpPr>
            <p:nvPr/>
          </p:nvSpPr>
          <p:spPr bwMode="auto">
            <a:xfrm flipH="1">
              <a:off x="3024" y="3489"/>
              <a:ext cx="288" cy="446"/>
            </a:xfrm>
            <a:prstGeom prst="line">
              <a:avLst/>
            </a:prstGeom>
            <a:noFill/>
            <a:ln w="28575">
              <a:solidFill>
                <a:schemeClr val="tx1"/>
              </a:solidFill>
              <a:miter lim="800000"/>
              <a:headEnd/>
              <a:tailEnd/>
            </a:ln>
            <a:effectLst/>
          </p:spPr>
          <p:txBody>
            <a:bodyPr wrap="none"/>
            <a:lstStyle/>
            <a:p>
              <a:endParaRPr lang="zh-CN" altLang="en-US"/>
            </a:p>
          </p:txBody>
        </p:sp>
        <p:sp>
          <p:nvSpPr>
            <p:cNvPr id="51218" name="Line 111"/>
            <p:cNvSpPr>
              <a:spLocks noChangeShapeType="1"/>
            </p:cNvSpPr>
            <p:nvPr/>
          </p:nvSpPr>
          <p:spPr bwMode="auto">
            <a:xfrm>
              <a:off x="3120" y="2896"/>
              <a:ext cx="192" cy="445"/>
            </a:xfrm>
            <a:prstGeom prst="line">
              <a:avLst/>
            </a:prstGeom>
            <a:noFill/>
            <a:ln w="28575">
              <a:solidFill>
                <a:schemeClr val="tx1"/>
              </a:solidFill>
              <a:miter lim="800000"/>
              <a:headEnd/>
              <a:tailEnd/>
            </a:ln>
            <a:effectLst/>
          </p:spPr>
          <p:txBody>
            <a:bodyPr wrap="none"/>
            <a:lstStyle/>
            <a:p>
              <a:endParaRPr lang="zh-CN" altLang="en-US"/>
            </a:p>
          </p:txBody>
        </p:sp>
        <p:sp>
          <p:nvSpPr>
            <p:cNvPr id="51219" name="Line 112"/>
            <p:cNvSpPr>
              <a:spLocks noChangeShapeType="1"/>
            </p:cNvSpPr>
            <p:nvPr/>
          </p:nvSpPr>
          <p:spPr bwMode="auto">
            <a:xfrm>
              <a:off x="3360" y="3440"/>
              <a:ext cx="192" cy="495"/>
            </a:xfrm>
            <a:prstGeom prst="line">
              <a:avLst/>
            </a:prstGeom>
            <a:noFill/>
            <a:ln w="28575">
              <a:solidFill>
                <a:schemeClr val="tx1"/>
              </a:solidFill>
              <a:miter lim="800000"/>
              <a:headEnd/>
              <a:tailEnd/>
            </a:ln>
            <a:effectLst/>
          </p:spPr>
          <p:txBody>
            <a:bodyPr wrap="none"/>
            <a:lstStyle/>
            <a:p>
              <a:endParaRPr lang="zh-CN" altLang="en-US"/>
            </a:p>
          </p:txBody>
        </p:sp>
        <p:sp>
          <p:nvSpPr>
            <p:cNvPr id="51220" name="Line 113"/>
            <p:cNvSpPr>
              <a:spLocks noChangeShapeType="1"/>
            </p:cNvSpPr>
            <p:nvPr/>
          </p:nvSpPr>
          <p:spPr bwMode="auto">
            <a:xfrm flipH="1">
              <a:off x="3360" y="2896"/>
              <a:ext cx="240" cy="445"/>
            </a:xfrm>
            <a:prstGeom prst="line">
              <a:avLst/>
            </a:prstGeom>
            <a:noFill/>
            <a:ln w="28575">
              <a:solidFill>
                <a:schemeClr val="tx1"/>
              </a:solidFill>
              <a:miter lim="800000"/>
              <a:headEnd/>
              <a:tailEnd/>
            </a:ln>
            <a:effectLst/>
          </p:spPr>
          <p:txBody>
            <a:bodyPr wrap="none"/>
            <a:lstStyle/>
            <a:p>
              <a:endParaRPr lang="zh-CN" altLang="en-US"/>
            </a:p>
          </p:txBody>
        </p:sp>
        <p:sp>
          <p:nvSpPr>
            <p:cNvPr id="51221" name="Text Box 114"/>
            <p:cNvSpPr txBox="1">
              <a:spLocks noChangeArrowheads="1"/>
            </p:cNvSpPr>
            <p:nvPr/>
          </p:nvSpPr>
          <p:spPr bwMode="auto">
            <a:xfrm>
              <a:off x="2462" y="3188"/>
              <a:ext cx="1666"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A50021"/>
                  </a:solidFill>
                  <a:latin typeface="Tahoma" pitchFamily="34" charset="0"/>
                </a:rPr>
                <a:t>0  1 2</a:t>
              </a:r>
              <a:r>
                <a:rPr kumimoji="1" lang="en-US" altLang="zh-CN" sz="1400" b="1">
                  <a:solidFill>
                    <a:srgbClr val="A50021"/>
                  </a:solidFill>
                  <a:latin typeface="Times New Roman" pitchFamily="18" charset="0"/>
                </a:rPr>
                <a:t>…</a:t>
              </a:r>
              <a:r>
                <a:rPr kumimoji="1" lang="en-US" altLang="zh-CN" sz="1400" b="1">
                  <a:solidFill>
                    <a:srgbClr val="A50021"/>
                  </a:solidFill>
                  <a:latin typeface="Tahoma" pitchFamily="34" charset="0"/>
                </a:rPr>
                <a:t>  i</a:t>
              </a:r>
            </a:p>
          </p:txBody>
        </p:sp>
        <p:sp>
          <p:nvSpPr>
            <p:cNvPr id="51222" name="Text Box 115"/>
            <p:cNvSpPr txBox="1">
              <a:spLocks noChangeArrowheads="1"/>
            </p:cNvSpPr>
            <p:nvPr/>
          </p:nvSpPr>
          <p:spPr bwMode="auto">
            <a:xfrm>
              <a:off x="2544" y="3440"/>
              <a:ext cx="274"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003300"/>
                  </a:solidFill>
                  <a:latin typeface="Tahoma" pitchFamily="34" charset="0"/>
                </a:rPr>
                <a:t>1</a:t>
              </a:r>
            </a:p>
          </p:txBody>
        </p:sp>
        <p:sp>
          <p:nvSpPr>
            <p:cNvPr id="51223" name="Text Box 116"/>
            <p:cNvSpPr txBox="1">
              <a:spLocks noChangeArrowheads="1"/>
            </p:cNvSpPr>
            <p:nvPr/>
          </p:nvSpPr>
          <p:spPr bwMode="auto">
            <a:xfrm>
              <a:off x="2784" y="3638"/>
              <a:ext cx="274"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003300"/>
                  </a:solidFill>
                  <a:latin typeface="Tahoma" pitchFamily="34" charset="0"/>
                </a:rPr>
                <a:t>2</a:t>
              </a:r>
            </a:p>
          </p:txBody>
        </p:sp>
        <p:sp>
          <p:nvSpPr>
            <p:cNvPr id="51224" name="Text Box 117"/>
            <p:cNvSpPr txBox="1">
              <a:spLocks noChangeArrowheads="1"/>
            </p:cNvSpPr>
            <p:nvPr/>
          </p:nvSpPr>
          <p:spPr bwMode="auto">
            <a:xfrm>
              <a:off x="3168" y="3786"/>
              <a:ext cx="274"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003300"/>
                  </a:solidFill>
                  <a:latin typeface="Tahoma" pitchFamily="34" charset="0"/>
                </a:rPr>
                <a:t>3</a:t>
              </a:r>
            </a:p>
          </p:txBody>
        </p:sp>
        <p:sp>
          <p:nvSpPr>
            <p:cNvPr id="51225" name="Text Box 118"/>
            <p:cNvSpPr txBox="1">
              <a:spLocks noChangeArrowheads="1"/>
            </p:cNvSpPr>
            <p:nvPr/>
          </p:nvSpPr>
          <p:spPr bwMode="auto">
            <a:xfrm>
              <a:off x="3600" y="3687"/>
              <a:ext cx="274"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003300"/>
                  </a:solidFill>
                  <a:latin typeface="Times New Roman" pitchFamily="18" charset="0"/>
                </a:rPr>
                <a:t>…</a:t>
              </a:r>
              <a:endParaRPr kumimoji="1" lang="en-US" altLang="zh-CN" sz="1400" b="1">
                <a:solidFill>
                  <a:srgbClr val="003300"/>
                </a:solidFill>
                <a:latin typeface="Tahoma" pitchFamily="34" charset="0"/>
              </a:endParaRPr>
            </a:p>
          </p:txBody>
        </p:sp>
        <p:sp>
          <p:nvSpPr>
            <p:cNvPr id="51226" name="Text Box 119"/>
            <p:cNvSpPr txBox="1">
              <a:spLocks noChangeArrowheads="1"/>
            </p:cNvSpPr>
            <p:nvPr/>
          </p:nvSpPr>
          <p:spPr bwMode="auto">
            <a:xfrm>
              <a:off x="3984" y="3489"/>
              <a:ext cx="274" cy="259"/>
            </a:xfrm>
            <a:prstGeom prst="rect">
              <a:avLst/>
            </a:prstGeom>
            <a:noFill/>
            <a:ln w="9525">
              <a:noFill/>
              <a:miter lim="800000"/>
              <a:headEnd/>
              <a:tailEnd/>
            </a:ln>
            <a:effectLst/>
          </p:spPr>
          <p:txBody>
            <a:bodyPr>
              <a:spAutoFit/>
            </a:bodyPr>
            <a:lstStyle/>
            <a:p>
              <a:pPr eaLnBrk="1" hangingPunct="1">
                <a:spcBef>
                  <a:spcPct val="50000"/>
                </a:spcBef>
              </a:pPr>
              <a:r>
                <a:rPr kumimoji="1" lang="en-US" altLang="zh-CN" sz="1400" b="1">
                  <a:solidFill>
                    <a:srgbClr val="003300"/>
                  </a:solidFill>
                  <a:latin typeface="Tahoma" pitchFamily="34" charset="0"/>
                </a:rPr>
                <a:t>i</a:t>
              </a:r>
            </a:p>
          </p:txBody>
        </p:sp>
      </p:grpSp>
      <p:sp>
        <p:nvSpPr>
          <p:cNvPr id="123"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12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idx="1"/>
          </p:nvPr>
        </p:nvSpPr>
        <p:spPr>
          <a:xfrm>
            <a:off x="1143000" y="1143000"/>
            <a:ext cx="7772400" cy="3513535"/>
          </a:xfrm>
        </p:spPr>
        <p:txBody>
          <a:bodyPr/>
          <a:lstStyle/>
          <a:p>
            <a:pPr>
              <a:buFont typeface="Wingdings" pitchFamily="2" charset="2"/>
              <a:buNone/>
            </a:pPr>
            <a:r>
              <a:rPr lang="en-US" altLang="zh-CN" dirty="0"/>
              <a:t> </a:t>
            </a:r>
          </a:p>
        </p:txBody>
      </p:sp>
      <p:sp>
        <p:nvSpPr>
          <p:cNvPr id="52228" name="Rectangle 3"/>
          <p:cNvSpPr>
            <a:spLocks noChangeArrowheads="1"/>
          </p:cNvSpPr>
          <p:nvPr/>
        </p:nvSpPr>
        <p:spPr bwMode="auto">
          <a:xfrm>
            <a:off x="285720" y="1077838"/>
            <a:ext cx="8629680" cy="2286000"/>
          </a:xfrm>
          <a:prstGeom prst="rect">
            <a:avLst/>
          </a:prstGeom>
          <a:noFill/>
          <a:ln w="9525">
            <a:noFill/>
            <a:miter lim="800000"/>
            <a:headEnd/>
            <a:tailEnd/>
          </a:ln>
          <a:effectLst/>
        </p:spPr>
        <p:txBody>
          <a:bodyPr/>
          <a:lstStyle/>
          <a:p>
            <a:pPr marL="274638" indent="-274638" algn="l" eaLnBrk="1" hangingPunct="1">
              <a:lnSpc>
                <a:spcPct val="120000"/>
              </a:lnSpc>
              <a:buClr>
                <a:srgbClr val="3333FF"/>
              </a:buClr>
              <a:buFont typeface="Wingdings" pitchFamily="2" charset="2"/>
              <a:buChar char="§"/>
            </a:pPr>
            <a:r>
              <a:rPr lang="zh-CN" altLang="en-US" dirty="0">
                <a:latin typeface="+mn-lt"/>
              </a:rPr>
              <a:t>硬磁盘（硬盘机）是一种主要的外存储器。目前的微机一般都至少配备一台硬盘机。</a:t>
            </a:r>
          </a:p>
          <a:p>
            <a:pPr marL="274638" indent="-274638" algn="l" eaLnBrk="1" hangingPunct="1">
              <a:lnSpc>
                <a:spcPct val="120000"/>
              </a:lnSpc>
              <a:buClr>
                <a:srgbClr val="3333FF"/>
              </a:buClr>
              <a:buFont typeface="Wingdings" pitchFamily="2" charset="2"/>
              <a:buChar char="§"/>
            </a:pPr>
            <a:r>
              <a:rPr lang="zh-CN" altLang="en-US" dirty="0">
                <a:latin typeface="+mn-lt"/>
              </a:rPr>
              <a:t>在硬盘里保存着计算机系统工作必不可少的程序和重要数据（例如，系统引导程序、文件分配表等）。</a:t>
            </a:r>
          </a:p>
          <a:p>
            <a:pPr marL="274638" indent="-274638" algn="l" eaLnBrk="1" hangingPunct="1">
              <a:lnSpc>
                <a:spcPct val="120000"/>
              </a:lnSpc>
              <a:buClr>
                <a:srgbClr val="3333FF"/>
              </a:buClr>
              <a:buFont typeface="Wingdings" pitchFamily="2" charset="2"/>
              <a:buChar char="§"/>
            </a:pPr>
            <a:r>
              <a:rPr lang="zh-CN" altLang="en-US" dirty="0">
                <a:latin typeface="+mn-lt"/>
              </a:rPr>
              <a:t>硬盘具有容量较大、速度较快（</a:t>
            </a:r>
            <a:r>
              <a:rPr lang="en-US" altLang="zh-CN" dirty="0">
                <a:latin typeface="+mn-lt"/>
              </a:rPr>
              <a:t>7500</a:t>
            </a:r>
            <a:r>
              <a:rPr lang="zh-CN" altLang="en-US" dirty="0">
                <a:latin typeface="+mn-lt"/>
              </a:rPr>
              <a:t>转～</a:t>
            </a:r>
            <a:r>
              <a:rPr lang="en-US" altLang="zh-CN" dirty="0">
                <a:latin typeface="+mn-lt"/>
              </a:rPr>
              <a:t>15000</a:t>
            </a:r>
            <a:r>
              <a:rPr lang="zh-CN" altLang="en-US" dirty="0">
                <a:latin typeface="+mn-lt"/>
              </a:rPr>
              <a:t>转</a:t>
            </a:r>
            <a:r>
              <a:rPr lang="en-US" altLang="zh-CN" dirty="0">
                <a:latin typeface="+mn-lt"/>
              </a:rPr>
              <a:t>/</a:t>
            </a:r>
            <a:r>
              <a:rPr lang="zh-CN" altLang="en-US" dirty="0">
                <a:latin typeface="+mn-lt"/>
              </a:rPr>
              <a:t>分）及可靠性较好等优点。</a:t>
            </a:r>
          </a:p>
          <a:p>
            <a:pPr marL="274638" indent="-274638" algn="l" eaLnBrk="1" hangingPunct="1">
              <a:lnSpc>
                <a:spcPct val="120000"/>
              </a:lnSpc>
              <a:buClr>
                <a:srgbClr val="3333FF"/>
              </a:buClr>
              <a:buFont typeface="Wingdings" pitchFamily="2" charset="2"/>
              <a:buChar char="§"/>
            </a:pPr>
            <a:r>
              <a:rPr lang="zh-CN" altLang="en-US" dirty="0">
                <a:latin typeface="+mn-lt"/>
              </a:rPr>
              <a:t>目前标准配置硬盘</a:t>
            </a:r>
            <a:r>
              <a:rPr lang="en-US" altLang="zh-CN" dirty="0">
                <a:latin typeface="+mn-lt"/>
              </a:rPr>
              <a:t>500GB</a:t>
            </a:r>
            <a:r>
              <a:rPr lang="zh-CN" altLang="en-US" dirty="0">
                <a:latin typeface="+mn-lt"/>
              </a:rPr>
              <a:t>～</a:t>
            </a:r>
            <a:r>
              <a:rPr lang="en-US" altLang="zh-CN" dirty="0">
                <a:latin typeface="+mn-lt"/>
              </a:rPr>
              <a:t>6TB</a:t>
            </a:r>
            <a:r>
              <a:rPr lang="zh-CN" altLang="en-US" dirty="0">
                <a:latin typeface="+mn-lt"/>
              </a:rPr>
              <a:t>。</a:t>
            </a:r>
          </a:p>
        </p:txBody>
      </p:sp>
      <p:grpSp>
        <p:nvGrpSpPr>
          <p:cNvPr id="2" name="Group 4"/>
          <p:cNvGrpSpPr>
            <a:grpSpLocks/>
          </p:cNvGrpSpPr>
          <p:nvPr/>
        </p:nvGrpSpPr>
        <p:grpSpPr bwMode="auto">
          <a:xfrm>
            <a:off x="1371600" y="3147814"/>
            <a:ext cx="3886200" cy="1600200"/>
            <a:chOff x="1928" y="2352"/>
            <a:chExt cx="2728" cy="1488"/>
          </a:xfrm>
        </p:grpSpPr>
        <p:graphicFrame>
          <p:nvGraphicFramePr>
            <p:cNvPr id="52232" name="Object 5"/>
            <p:cNvGraphicFramePr>
              <a:graphicFrameLocks noChangeAspect="1"/>
            </p:cNvGraphicFramePr>
            <p:nvPr/>
          </p:nvGraphicFramePr>
          <p:xfrm>
            <a:off x="1928" y="2352"/>
            <a:ext cx="1336" cy="1488"/>
          </p:xfrm>
          <a:graphic>
            <a:graphicData uri="http://schemas.openxmlformats.org/presentationml/2006/ole">
              <mc:AlternateContent xmlns:mc="http://schemas.openxmlformats.org/markup-compatibility/2006">
                <mc:Choice xmlns:v="urn:schemas-microsoft-com:vml" Requires="v">
                  <p:oleObj spid="_x0000_s57396" name="文档" r:id="rId3" imgW="1028700" imgH="1361440" progId="Word.Document.8">
                    <p:embed/>
                  </p:oleObj>
                </mc:Choice>
                <mc:Fallback>
                  <p:oleObj name="文档" r:id="rId3" imgW="1028700" imgH="136144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 y="2352"/>
                          <a:ext cx="1336" cy="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2233" name="Text Box 6"/>
            <p:cNvSpPr txBox="1">
              <a:spLocks noChangeArrowheads="1"/>
            </p:cNvSpPr>
            <p:nvPr/>
          </p:nvSpPr>
          <p:spPr bwMode="auto">
            <a:xfrm>
              <a:off x="3576" y="3125"/>
              <a:ext cx="1080" cy="283"/>
            </a:xfrm>
            <a:prstGeom prst="rect">
              <a:avLst/>
            </a:prstGeom>
            <a:noFill/>
            <a:ln w="9525">
              <a:noFill/>
              <a:miter lim="800000"/>
              <a:headEnd/>
              <a:tailEnd/>
            </a:ln>
          </p:spPr>
          <p:txBody>
            <a:bodyPr lIns="130622" tIns="65311" rIns="130622" bIns="65311"/>
            <a:lstStyle/>
            <a:p>
              <a:pPr eaLnBrk="1" hangingPunct="1"/>
              <a:r>
                <a:rPr kumimoji="1" lang="zh-CN" altLang="en-US" sz="2300">
                  <a:solidFill>
                    <a:srgbClr val="A50021"/>
                  </a:solidFill>
                  <a:ea typeface="隶书" pitchFamily="49" charset="-122"/>
                </a:rPr>
                <a:t>读写磁头</a:t>
              </a:r>
            </a:p>
          </p:txBody>
        </p:sp>
        <p:sp>
          <p:nvSpPr>
            <p:cNvPr id="52234" name="Line 7"/>
            <p:cNvSpPr>
              <a:spLocks noChangeShapeType="1"/>
            </p:cNvSpPr>
            <p:nvPr/>
          </p:nvSpPr>
          <p:spPr bwMode="auto">
            <a:xfrm>
              <a:off x="2816" y="2809"/>
              <a:ext cx="780" cy="1"/>
            </a:xfrm>
            <a:prstGeom prst="line">
              <a:avLst/>
            </a:prstGeom>
            <a:noFill/>
            <a:ln w="9525">
              <a:solidFill>
                <a:srgbClr val="800000"/>
              </a:solidFill>
              <a:round/>
              <a:headEnd/>
              <a:tailEnd/>
            </a:ln>
          </p:spPr>
          <p:txBody>
            <a:bodyPr wrap="none" anchor="ctr"/>
            <a:lstStyle/>
            <a:p>
              <a:endParaRPr lang="zh-CN" altLang="en-US"/>
            </a:p>
          </p:txBody>
        </p:sp>
        <p:sp>
          <p:nvSpPr>
            <p:cNvPr id="52235" name="Line 8"/>
            <p:cNvSpPr>
              <a:spLocks noChangeShapeType="1"/>
            </p:cNvSpPr>
            <p:nvPr/>
          </p:nvSpPr>
          <p:spPr bwMode="auto">
            <a:xfrm>
              <a:off x="2896" y="3230"/>
              <a:ext cx="738" cy="1"/>
            </a:xfrm>
            <a:prstGeom prst="line">
              <a:avLst/>
            </a:prstGeom>
            <a:noFill/>
            <a:ln w="9525">
              <a:solidFill>
                <a:srgbClr val="800000"/>
              </a:solidFill>
              <a:round/>
              <a:headEnd/>
              <a:tailEnd/>
            </a:ln>
          </p:spPr>
          <p:txBody>
            <a:bodyPr wrap="none" anchor="ctr"/>
            <a:lstStyle/>
            <a:p>
              <a:endParaRPr lang="zh-CN" altLang="en-US"/>
            </a:p>
          </p:txBody>
        </p:sp>
        <p:sp>
          <p:nvSpPr>
            <p:cNvPr id="52236" name="Text Box 9"/>
            <p:cNvSpPr txBox="1">
              <a:spLocks noChangeArrowheads="1"/>
            </p:cNvSpPr>
            <p:nvPr/>
          </p:nvSpPr>
          <p:spPr bwMode="auto">
            <a:xfrm>
              <a:off x="3568" y="2648"/>
              <a:ext cx="751" cy="415"/>
            </a:xfrm>
            <a:prstGeom prst="rect">
              <a:avLst/>
            </a:prstGeom>
            <a:noFill/>
            <a:ln w="9525">
              <a:noFill/>
              <a:miter lim="800000"/>
              <a:headEnd/>
              <a:tailEnd/>
            </a:ln>
            <a:effectLst/>
          </p:spPr>
          <p:txBody>
            <a:bodyPr wrap="none">
              <a:spAutoFit/>
            </a:bodyPr>
            <a:lstStyle/>
            <a:p>
              <a:pPr eaLnBrk="1" hangingPunct="1"/>
              <a:r>
                <a:rPr kumimoji="1" lang="zh-CN" altLang="en-US" sz="2300">
                  <a:solidFill>
                    <a:srgbClr val="A50021"/>
                  </a:solidFill>
                  <a:ea typeface="隶书" pitchFamily="49" charset="-122"/>
                </a:rPr>
                <a:t>硬盘片</a:t>
              </a:r>
            </a:p>
          </p:txBody>
        </p:sp>
      </p:grpSp>
      <p:sp>
        <p:nvSpPr>
          <p:cNvPr id="52230" name="Text Box 10"/>
          <p:cNvSpPr txBox="1">
            <a:spLocks noChangeArrowheads="1"/>
          </p:cNvSpPr>
          <p:nvPr/>
        </p:nvSpPr>
        <p:spPr bwMode="auto">
          <a:xfrm>
            <a:off x="5334000" y="3547864"/>
            <a:ext cx="3581400" cy="1015663"/>
          </a:xfrm>
          <a:prstGeom prst="rect">
            <a:avLst/>
          </a:prstGeom>
          <a:noFill/>
          <a:ln w="9525">
            <a:noFill/>
            <a:miter lim="800000"/>
            <a:headEnd/>
            <a:tailEnd/>
          </a:ln>
          <a:effectLst/>
        </p:spPr>
        <p:txBody>
          <a:bodyPr>
            <a:spAutoFit/>
          </a:bodyPr>
          <a:lstStyle/>
          <a:p>
            <a:pPr algn="l" eaLnBrk="1" hangingPunct="1"/>
            <a:r>
              <a:rPr kumimoji="1" lang="en-US" altLang="zh-CN" sz="2000" b="1" dirty="0">
                <a:solidFill>
                  <a:srgbClr val="006600"/>
                </a:solidFill>
                <a:latin typeface="Tahoma" pitchFamily="34" charset="0"/>
                <a:ea typeface="隶书" pitchFamily="49" charset="-122"/>
              </a:rPr>
              <a:t>⑴ </a:t>
            </a:r>
            <a:r>
              <a:rPr kumimoji="1" lang="zh-CN" altLang="en-US" sz="2000" b="1" dirty="0">
                <a:solidFill>
                  <a:srgbClr val="006600"/>
                </a:solidFill>
                <a:latin typeface="Tahoma" pitchFamily="34" charset="0"/>
                <a:ea typeface="隶书" pitchFamily="49" charset="-122"/>
              </a:rPr>
              <a:t>保持使用环境的清洁</a:t>
            </a:r>
          </a:p>
          <a:p>
            <a:pPr algn="l" eaLnBrk="1" hangingPunct="1"/>
            <a:r>
              <a:rPr kumimoji="1" lang="zh-CN" altLang="en-US" sz="2000" b="1" dirty="0">
                <a:solidFill>
                  <a:srgbClr val="006600"/>
                </a:solidFill>
                <a:latin typeface="Tahoma" pitchFamily="34" charset="0"/>
                <a:ea typeface="隶书" pitchFamily="49" charset="-122"/>
              </a:rPr>
              <a:t>⑵ 避免震动与冲击</a:t>
            </a:r>
          </a:p>
          <a:p>
            <a:pPr algn="l" eaLnBrk="1" hangingPunct="1"/>
            <a:r>
              <a:rPr kumimoji="1" lang="zh-CN" altLang="en-US" sz="2000" b="1" dirty="0">
                <a:solidFill>
                  <a:srgbClr val="006600"/>
                </a:solidFill>
                <a:latin typeface="Tahoma" pitchFamily="34" charset="0"/>
                <a:ea typeface="隶书" pitchFamily="49" charset="-122"/>
              </a:rPr>
              <a:t>⑶ 避免频繁开关电源</a:t>
            </a:r>
          </a:p>
        </p:txBody>
      </p:sp>
      <p:sp>
        <p:nvSpPr>
          <p:cNvPr id="52231" name="Text Box 11"/>
          <p:cNvSpPr txBox="1">
            <a:spLocks noChangeArrowheads="1"/>
          </p:cNvSpPr>
          <p:nvPr/>
        </p:nvSpPr>
        <p:spPr bwMode="auto">
          <a:xfrm>
            <a:off x="5486400" y="3216554"/>
            <a:ext cx="2895600" cy="400110"/>
          </a:xfrm>
          <a:prstGeom prst="rect">
            <a:avLst/>
          </a:prstGeom>
          <a:noFill/>
          <a:ln w="9525">
            <a:noFill/>
            <a:miter lim="800000"/>
            <a:headEnd/>
            <a:tailEnd/>
          </a:ln>
          <a:effectLst/>
        </p:spPr>
        <p:txBody>
          <a:bodyPr>
            <a:spAutoFit/>
          </a:bodyPr>
          <a:lstStyle/>
          <a:p>
            <a:pPr eaLnBrk="1" hangingPunct="1"/>
            <a:r>
              <a:rPr kumimoji="1" lang="zh-CN" altLang="en-US" sz="2000" b="1" dirty="0">
                <a:solidFill>
                  <a:srgbClr val="006600"/>
                </a:solidFill>
                <a:latin typeface="Tahoma" pitchFamily="34" charset="0"/>
                <a:ea typeface="隶书" pitchFamily="49" charset="-122"/>
              </a:rPr>
              <a:t>硬盘使用注意事项</a:t>
            </a:r>
            <a:endParaRPr kumimoji="1" lang="zh-CN" altLang="en-US" sz="2000" dirty="0">
              <a:solidFill>
                <a:srgbClr val="006600"/>
              </a:solidFill>
              <a:latin typeface="Tahoma" pitchFamily="34" charset="0"/>
              <a:ea typeface="隶书" pitchFamily="49" charset="-122"/>
            </a:endParaRPr>
          </a:p>
        </p:txBody>
      </p:sp>
      <p:sp>
        <p:nvSpPr>
          <p:cNvPr id="15"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1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img066"/>
          <p:cNvPicPr>
            <a:picLocks noChangeAspect="1" noChangeArrowheads="1"/>
          </p:cNvPicPr>
          <p:nvPr/>
        </p:nvPicPr>
        <p:blipFill>
          <a:blip r:embed="rId2" cstate="print"/>
          <a:srcRect b="7595"/>
          <a:stretch>
            <a:fillRect/>
          </a:stretch>
        </p:blipFill>
        <p:spPr bwMode="auto">
          <a:xfrm>
            <a:off x="1001810" y="987574"/>
            <a:ext cx="7314606" cy="3742770"/>
          </a:xfrm>
          <a:prstGeom prst="rect">
            <a:avLst/>
          </a:prstGeom>
          <a:noFill/>
          <a:ln w="9525">
            <a:noFill/>
            <a:miter lim="800000"/>
            <a:headEnd/>
            <a:tailEnd/>
          </a:ln>
        </p:spPr>
      </p:pic>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img065"/>
          <p:cNvPicPr>
            <a:picLocks noChangeAspect="1" noChangeArrowheads="1"/>
          </p:cNvPicPr>
          <p:nvPr/>
        </p:nvPicPr>
        <p:blipFill>
          <a:blip r:embed="rId2" cstate="print"/>
          <a:srcRect b="6250"/>
          <a:stretch>
            <a:fillRect/>
          </a:stretch>
        </p:blipFill>
        <p:spPr bwMode="auto">
          <a:xfrm>
            <a:off x="904173" y="1001255"/>
            <a:ext cx="7340235" cy="3658727"/>
          </a:xfrm>
          <a:prstGeom prst="rect">
            <a:avLst/>
          </a:prstGeom>
          <a:noFill/>
          <a:ln w="9525">
            <a:noFill/>
            <a:miter lim="800000"/>
            <a:headEnd/>
            <a:tailEnd/>
          </a:ln>
        </p:spPr>
      </p:pic>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矩形 1">
            <a:extLst>
              <a:ext uri="{FF2B5EF4-FFF2-40B4-BE49-F238E27FC236}">
                <a16:creationId xmlns:a16="http://schemas.microsoft.com/office/drawing/2014/main" id="{56FF6B85-7ABF-4525-8EF9-8E0E72431A2E}"/>
              </a:ext>
            </a:extLst>
          </p:cNvPr>
          <p:cNvSpPr/>
          <p:nvPr/>
        </p:nvSpPr>
        <p:spPr>
          <a:xfrm>
            <a:off x="3090700" y="1082343"/>
            <a:ext cx="5585755" cy="2246769"/>
          </a:xfrm>
          <a:prstGeom prst="rect">
            <a:avLst/>
          </a:prstGeom>
        </p:spPr>
        <p:txBody>
          <a:bodyPr wrap="square">
            <a:spAutoFit/>
          </a:bodyPr>
          <a:lstStyle/>
          <a:p>
            <a:r>
              <a:rPr lang="zh-CN" altLang="en-US" sz="2000" dirty="0"/>
              <a:t>光盘是利用激光束在记录表面存储信息，根据激光束和反射光的强弱不同，可以实现信息的读写。对于只读型或只写一次的光盘而言，写入时将能量高度集中，在记录介质上发生物理或化学变化，从而存储信息，主要是形成小凹坑，有坑的地方记录“1”，反之是“0”。可擦写光盘是利用激光在磁性薄膜上产生热磁效应。</a:t>
            </a:r>
          </a:p>
        </p:txBody>
      </p:sp>
      <p:pic>
        <p:nvPicPr>
          <p:cNvPr id="89090" name="Picture 2">
            <a:extLst>
              <a:ext uri="{FF2B5EF4-FFF2-40B4-BE49-F238E27FC236}">
                <a16:creationId xmlns:a16="http://schemas.microsoft.com/office/drawing/2014/main" id="{AB7B5BD4-D1AB-4EE8-BA04-193A4ED2C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341563"/>
            <a:ext cx="5256584" cy="1258862"/>
          </a:xfrm>
          <a:prstGeom prst="rect">
            <a:avLst/>
          </a:prstGeom>
          <a:noFill/>
          <a:extLst>
            <a:ext uri="{909E8E84-426E-40DD-AFC4-6F175D3DCCD1}">
              <a14:hiddenFill xmlns:a14="http://schemas.microsoft.com/office/drawing/2010/main">
                <a:solidFill>
                  <a:srgbClr val="FFFFFF"/>
                </a:solidFill>
              </a14:hiddenFill>
            </a:ext>
          </a:extLst>
        </p:spPr>
      </p:pic>
      <p:pic>
        <p:nvPicPr>
          <p:cNvPr id="89092" name="Picture 4">
            <a:extLst>
              <a:ext uri="{FF2B5EF4-FFF2-40B4-BE49-F238E27FC236}">
                <a16:creationId xmlns:a16="http://schemas.microsoft.com/office/drawing/2014/main" id="{9FC86343-66AF-4C97-AA8A-7113C624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91630"/>
            <a:ext cx="2697088" cy="26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174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idx="1"/>
          </p:nvPr>
        </p:nvSpPr>
        <p:spPr>
          <a:xfrm>
            <a:off x="2915816" y="1178709"/>
            <a:ext cx="5829329" cy="1977629"/>
          </a:xfrm>
          <a:noFill/>
          <a:ln w="9525">
            <a:noFill/>
            <a:miter lim="800000"/>
            <a:headEnd/>
            <a:tailEnd/>
          </a:ln>
          <a:effectLst/>
        </p:spPr>
        <p:txBody>
          <a:bodyPr/>
          <a:lstStyle/>
          <a:p>
            <a:pPr marL="193675" indent="-193675" fontAlgn="auto">
              <a:lnSpc>
                <a:spcPct val="120000"/>
              </a:lnSpc>
              <a:spcAft>
                <a:spcPts val="0"/>
              </a:spcAft>
              <a:buClr>
                <a:schemeClr val="folHlink"/>
              </a:buClr>
              <a:buSzPct val="60000"/>
              <a:buFont typeface="Wingdings" pitchFamily="2" charset="2"/>
              <a:buChar char="n"/>
              <a:defRPr/>
            </a:pPr>
            <a:r>
              <a:rPr lang="en-US" altLang="zh-CN" sz="2000" dirty="0"/>
              <a:t>“</a:t>
            </a:r>
            <a:r>
              <a:rPr lang="zh-CN" altLang="en-US" sz="2000" dirty="0"/>
              <a:t>优盘”是一种可读写的半导体存储器</a:t>
            </a:r>
            <a:r>
              <a:rPr lang="en-US" altLang="zh-CN" sz="2000" dirty="0"/>
              <a:t>——</a:t>
            </a:r>
            <a:r>
              <a:rPr lang="zh-CN" altLang="en-US" sz="2000" dirty="0"/>
              <a:t>闪速存储器（</a:t>
            </a:r>
            <a:r>
              <a:rPr lang="en-US" altLang="zh-CN" sz="2000" dirty="0"/>
              <a:t>Flash Memory</a:t>
            </a:r>
            <a:r>
              <a:rPr lang="zh-CN" altLang="en-US" sz="2000" dirty="0"/>
              <a:t>）。性能指标：可擦写次数</a:t>
            </a:r>
            <a:r>
              <a:rPr lang="en-US" altLang="zh-CN" sz="2000" dirty="0"/>
              <a:t>100</a:t>
            </a:r>
            <a:r>
              <a:rPr lang="zh-CN" altLang="en-US" sz="2000" dirty="0"/>
              <a:t>万次以上，可保存</a:t>
            </a:r>
            <a:r>
              <a:rPr lang="en-US" altLang="zh-CN" sz="2000" dirty="0"/>
              <a:t>10 </a:t>
            </a:r>
            <a:r>
              <a:rPr lang="zh-CN" altLang="en-US" sz="2000" dirty="0"/>
              <a:t>年，存取速度比软盘快</a:t>
            </a:r>
            <a:r>
              <a:rPr lang="en-US" altLang="zh-CN" sz="2000" dirty="0"/>
              <a:t>15</a:t>
            </a:r>
            <a:r>
              <a:rPr lang="zh-CN" altLang="en-US" sz="2000" dirty="0"/>
              <a:t>倍，容量在</a:t>
            </a:r>
            <a:r>
              <a:rPr lang="en-US" altLang="zh-CN" sz="2000" dirty="0"/>
              <a:t>16MB ~ 128GB</a:t>
            </a:r>
            <a:r>
              <a:rPr lang="zh-CN" altLang="en-US" sz="2000" dirty="0"/>
              <a:t>。</a:t>
            </a:r>
          </a:p>
        </p:txBody>
      </p:sp>
      <p:pic>
        <p:nvPicPr>
          <p:cNvPr id="53252" name="Picture 4" descr="http://202.117.35.160/ucmp/ucmp/e新建/01.JPG"/>
          <p:cNvPicPr>
            <a:picLocks noChangeAspect="1" noChangeArrowheads="1"/>
          </p:cNvPicPr>
          <p:nvPr/>
        </p:nvPicPr>
        <p:blipFill>
          <a:blip r:embed="rId4" r:link="rId5" cstate="print"/>
          <a:srcRect/>
          <a:stretch>
            <a:fillRect/>
          </a:stretch>
        </p:blipFill>
        <p:spPr bwMode="auto">
          <a:xfrm>
            <a:off x="971600" y="1275606"/>
            <a:ext cx="1805136" cy="1444229"/>
          </a:xfrm>
          <a:prstGeom prst="rect">
            <a:avLst/>
          </a:prstGeom>
          <a:noFill/>
          <a:ln w="9525">
            <a:noFill/>
            <a:miter lim="800000"/>
            <a:headEnd/>
            <a:tailEnd/>
          </a:ln>
        </p:spPr>
      </p:pic>
      <p:graphicFrame>
        <p:nvGraphicFramePr>
          <p:cNvPr id="53253" name="Object 5"/>
          <p:cNvGraphicFramePr>
            <a:graphicFrameLocks noChangeAspect="1"/>
          </p:cNvGraphicFramePr>
          <p:nvPr/>
        </p:nvGraphicFramePr>
        <p:xfrm>
          <a:off x="899592" y="2931790"/>
          <a:ext cx="1847941" cy="1655786"/>
        </p:xfrm>
        <a:graphic>
          <a:graphicData uri="http://schemas.openxmlformats.org/presentationml/2006/ole">
            <mc:AlternateContent xmlns:mc="http://schemas.openxmlformats.org/markup-compatibility/2006">
              <mc:Choice xmlns:v="urn:schemas-microsoft-com:vml" Requires="v">
                <p:oleObj spid="_x0000_s58420" name="Picture2" r:id="rId6" imgW="1143000" imgH="1683258" progId="Word.Picture.8">
                  <p:embed/>
                </p:oleObj>
              </mc:Choice>
              <mc:Fallback>
                <p:oleObj name="Picture2" r:id="rId6" imgW="1143000" imgH="1683258" progId="Word.Picture.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2931790"/>
                        <a:ext cx="1847941" cy="16557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4" name="Rectangle 6"/>
          <p:cNvSpPr>
            <a:spLocks noChangeArrowheads="1"/>
          </p:cNvSpPr>
          <p:nvPr/>
        </p:nvSpPr>
        <p:spPr bwMode="auto">
          <a:xfrm>
            <a:off x="2915816" y="3219822"/>
            <a:ext cx="5976664" cy="1428750"/>
          </a:xfrm>
          <a:prstGeom prst="rect">
            <a:avLst/>
          </a:prstGeom>
          <a:noFill/>
          <a:ln w="9525">
            <a:noFill/>
            <a:miter lim="800000"/>
            <a:headEnd/>
            <a:tailEnd/>
          </a:ln>
          <a:effectLst/>
        </p:spPr>
        <p:txBody>
          <a:bodyPr/>
          <a:lstStyle/>
          <a:p>
            <a:pPr marL="193675" indent="-193675" eaLnBrk="1" hangingPunct="1">
              <a:lnSpc>
                <a:spcPct val="120000"/>
              </a:lnSpc>
              <a:spcBef>
                <a:spcPct val="20000"/>
              </a:spcBef>
              <a:buClr>
                <a:schemeClr val="folHlink"/>
              </a:buClr>
              <a:buSzPct val="60000"/>
              <a:buFont typeface="Wingdings" pitchFamily="2" charset="2"/>
              <a:buChar char="n"/>
            </a:pPr>
            <a:r>
              <a:rPr lang="en-US" altLang="zh-CN" sz="2000" dirty="0">
                <a:latin typeface="+mn-lt"/>
              </a:rPr>
              <a:t>USB</a:t>
            </a:r>
            <a:r>
              <a:rPr lang="zh-CN" altLang="en-US" sz="2000" dirty="0">
                <a:latin typeface="+mn-lt"/>
              </a:rPr>
              <a:t>硬盘是一种即插即用型移动式硬盘（抗震性强）。性能指标：容量</a:t>
            </a:r>
            <a:r>
              <a:rPr lang="en-US" altLang="zh-CN" sz="2000" dirty="0">
                <a:latin typeface="+mn-lt"/>
              </a:rPr>
              <a:t>500GB~6TB</a:t>
            </a:r>
            <a:r>
              <a:rPr lang="zh-CN" altLang="en-US" sz="2000" dirty="0">
                <a:latin typeface="+mn-lt"/>
              </a:rPr>
              <a:t>。使用方法与优盘类似。</a:t>
            </a:r>
          </a:p>
        </p:txBody>
      </p:sp>
      <p:sp>
        <p:nvSpPr>
          <p:cNvPr id="11"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idx="1"/>
          </p:nvPr>
        </p:nvSpPr>
        <p:spPr>
          <a:xfrm>
            <a:off x="684214" y="1671464"/>
            <a:ext cx="7775575" cy="3132534"/>
          </a:xfrm>
        </p:spPr>
        <p:txBody>
          <a:bodyPr>
            <a:normAutofit/>
          </a:bodyPr>
          <a:lstStyle/>
          <a:p>
            <a:pPr>
              <a:lnSpc>
                <a:spcPct val="90000"/>
              </a:lnSpc>
              <a:buFont typeface="Wingdings" pitchFamily="2" charset="2"/>
              <a:buNone/>
            </a:pPr>
            <a:r>
              <a:rPr lang="en-US" altLang="zh-CN" sz="2000" b="1" dirty="0"/>
              <a:t>         </a:t>
            </a:r>
            <a:r>
              <a:rPr lang="zh-CN" altLang="en-US" sz="2000" dirty="0">
                <a:latin typeface="隶书" pitchFamily="49" charset="-122"/>
              </a:rPr>
              <a:t>内存储器                    </a:t>
            </a:r>
            <a:r>
              <a:rPr lang="zh-CN" altLang="en-US" sz="2000" dirty="0">
                <a:solidFill>
                  <a:srgbClr val="CC3300"/>
                </a:solidFill>
                <a:latin typeface="隶书" pitchFamily="49" charset="-122"/>
              </a:rPr>
              <a:t>外存储器</a:t>
            </a:r>
          </a:p>
          <a:p>
            <a:pPr>
              <a:lnSpc>
                <a:spcPct val="90000"/>
              </a:lnSpc>
              <a:buFont typeface="Wingdings" pitchFamily="2" charset="2"/>
              <a:buNone/>
            </a:pPr>
            <a:endParaRPr lang="zh-CN" altLang="en-US" sz="2000" dirty="0">
              <a:solidFill>
                <a:srgbClr val="FFFF00"/>
              </a:solidFill>
            </a:endParaRPr>
          </a:p>
          <a:p>
            <a:pPr>
              <a:lnSpc>
                <a:spcPct val="90000"/>
              </a:lnSpc>
              <a:buFont typeface="Wingdings" pitchFamily="2" charset="2"/>
              <a:buNone/>
            </a:pPr>
            <a:r>
              <a:rPr lang="zh-CN" altLang="en-US" sz="2000" dirty="0">
                <a:latin typeface="楷体_GB2312" pitchFamily="49" charset="-122"/>
                <a:ea typeface="楷体_GB2312" pitchFamily="49" charset="-122"/>
              </a:rPr>
              <a:t>    </a:t>
            </a:r>
            <a:r>
              <a:rPr lang="en-US" altLang="zh-CN" sz="2000" dirty="0">
                <a:latin typeface="隶书" pitchFamily="49" charset="-122"/>
              </a:rPr>
              <a:t>CPU</a:t>
            </a:r>
            <a:r>
              <a:rPr lang="zh-CN" altLang="en-US" sz="2000" dirty="0">
                <a:latin typeface="隶书" pitchFamily="49" charset="-122"/>
              </a:rPr>
              <a:t>直接访问；快           </a:t>
            </a:r>
            <a:r>
              <a:rPr lang="en-US" altLang="zh-CN" sz="2000" dirty="0">
                <a:solidFill>
                  <a:srgbClr val="CC3300"/>
                </a:solidFill>
                <a:latin typeface="隶书" pitchFamily="49" charset="-122"/>
              </a:rPr>
              <a:t>CPU</a:t>
            </a:r>
            <a:r>
              <a:rPr lang="zh-CN" altLang="en-US" sz="2000" dirty="0">
                <a:solidFill>
                  <a:srgbClr val="CC3300"/>
                </a:solidFill>
                <a:latin typeface="隶书" pitchFamily="49" charset="-122"/>
              </a:rPr>
              <a:t>不能直接访问；慢</a:t>
            </a:r>
          </a:p>
          <a:p>
            <a:pPr>
              <a:lnSpc>
                <a:spcPct val="90000"/>
              </a:lnSpc>
              <a:buFont typeface="Wingdings" pitchFamily="2" charset="2"/>
              <a:buNone/>
            </a:pPr>
            <a:r>
              <a:rPr lang="zh-CN" altLang="en-US" sz="2000" dirty="0">
                <a:latin typeface="隶书" pitchFamily="49" charset="-122"/>
              </a:rPr>
              <a:t>   用于执行程序               </a:t>
            </a:r>
            <a:r>
              <a:rPr lang="zh-CN" altLang="en-US" sz="2000" dirty="0">
                <a:solidFill>
                  <a:srgbClr val="CC3300"/>
                </a:solidFill>
                <a:latin typeface="隶书" pitchFamily="49" charset="-122"/>
              </a:rPr>
              <a:t>用于存放程序</a:t>
            </a:r>
          </a:p>
          <a:p>
            <a:pPr>
              <a:lnSpc>
                <a:spcPct val="90000"/>
              </a:lnSpc>
              <a:buFont typeface="Wingdings" pitchFamily="2" charset="2"/>
              <a:buNone/>
            </a:pPr>
            <a:r>
              <a:rPr lang="zh-CN" altLang="en-US" sz="2000" dirty="0">
                <a:latin typeface="隶书" pitchFamily="49" charset="-122"/>
              </a:rPr>
              <a:t>   信息暂时存放               </a:t>
            </a:r>
            <a:r>
              <a:rPr lang="zh-CN" altLang="en-US" sz="2000" dirty="0">
                <a:solidFill>
                  <a:srgbClr val="CC3300"/>
                </a:solidFill>
                <a:latin typeface="隶书" pitchFamily="49" charset="-122"/>
              </a:rPr>
              <a:t>信息永久保留</a:t>
            </a:r>
          </a:p>
          <a:p>
            <a:pPr>
              <a:lnSpc>
                <a:spcPct val="90000"/>
              </a:lnSpc>
              <a:buFont typeface="Wingdings" pitchFamily="2" charset="2"/>
              <a:buNone/>
            </a:pPr>
            <a:r>
              <a:rPr lang="zh-CN" altLang="en-US" sz="2000" dirty="0">
                <a:latin typeface="隶书" pitchFamily="49" charset="-122"/>
              </a:rPr>
              <a:t>   价格贵                     </a:t>
            </a:r>
            <a:r>
              <a:rPr lang="zh-CN" altLang="en-US" sz="2000" dirty="0">
                <a:solidFill>
                  <a:srgbClr val="CC3300"/>
                </a:solidFill>
                <a:latin typeface="隶书" pitchFamily="49" charset="-122"/>
              </a:rPr>
              <a:t>价格便宜</a:t>
            </a:r>
          </a:p>
          <a:p>
            <a:pPr>
              <a:lnSpc>
                <a:spcPct val="90000"/>
              </a:lnSpc>
              <a:buFont typeface="Wingdings" pitchFamily="2" charset="2"/>
              <a:buNone/>
            </a:pPr>
            <a:r>
              <a:rPr lang="zh-CN" altLang="en-US" sz="2000" dirty="0">
                <a:latin typeface="隶书" pitchFamily="49" charset="-122"/>
              </a:rPr>
              <a:t>   不便于交流                 </a:t>
            </a:r>
            <a:r>
              <a:rPr lang="zh-CN" altLang="en-US" sz="2000" dirty="0">
                <a:solidFill>
                  <a:srgbClr val="CC3300"/>
                </a:solidFill>
                <a:latin typeface="隶书" pitchFamily="49" charset="-122"/>
              </a:rPr>
              <a:t>便于交流</a:t>
            </a:r>
          </a:p>
        </p:txBody>
      </p:sp>
      <p:pic>
        <p:nvPicPr>
          <p:cNvPr id="54275" name="Picture 6"/>
          <p:cNvPicPr>
            <a:picLocks noGrp="1" noChangeAspect="1" noChangeArrowheads="1"/>
          </p:cNvPicPr>
          <p:nvPr>
            <p:ph type="title"/>
          </p:nvPr>
        </p:nvPicPr>
        <p:blipFill>
          <a:blip r:embed="rId3" cstate="print"/>
          <a:srcRect/>
          <a:stretch>
            <a:fillRect/>
          </a:stretch>
        </p:blipFill>
        <p:spPr>
          <a:xfrm>
            <a:off x="1115616" y="1020092"/>
            <a:ext cx="6543675" cy="615554"/>
          </a:xfrm>
          <a:noFill/>
        </p:spPr>
      </p:pic>
      <p:sp>
        <p:nvSpPr>
          <p:cNvPr id="84995" name="Line 3"/>
          <p:cNvSpPr>
            <a:spLocks noChangeShapeType="1"/>
          </p:cNvSpPr>
          <p:nvPr/>
        </p:nvSpPr>
        <p:spPr bwMode="auto">
          <a:xfrm>
            <a:off x="827088" y="4442034"/>
            <a:ext cx="6858000" cy="0"/>
          </a:xfrm>
          <a:prstGeom prst="line">
            <a:avLst/>
          </a:prstGeom>
          <a:noFill/>
          <a:ln w="19050">
            <a:solidFill>
              <a:srgbClr val="663300"/>
            </a:solidFill>
            <a:round/>
            <a:headEnd/>
            <a:tailEnd/>
          </a:ln>
          <a:effectLst/>
        </p:spPr>
        <p:txBody>
          <a:bodyPr wrap="none" anchor="ctr"/>
          <a:lstStyle/>
          <a:p>
            <a:endParaRPr lang="zh-CN" altLang="en-US"/>
          </a:p>
        </p:txBody>
      </p:sp>
      <p:sp>
        <p:nvSpPr>
          <p:cNvPr id="84996" name="Line 4"/>
          <p:cNvSpPr>
            <a:spLocks noChangeShapeType="1"/>
          </p:cNvSpPr>
          <p:nvPr/>
        </p:nvSpPr>
        <p:spPr bwMode="auto">
          <a:xfrm>
            <a:off x="4143372" y="2139377"/>
            <a:ext cx="0" cy="2343150"/>
          </a:xfrm>
          <a:prstGeom prst="line">
            <a:avLst/>
          </a:prstGeom>
          <a:noFill/>
          <a:ln w="9525">
            <a:solidFill>
              <a:srgbClr val="663300"/>
            </a:solidFill>
            <a:round/>
            <a:headEnd/>
            <a:tailEnd/>
          </a:ln>
        </p:spPr>
        <p:txBody>
          <a:bodyPr wrap="none" anchor="ctr"/>
          <a:lstStyle/>
          <a:p>
            <a:endParaRPr lang="zh-CN" altLang="en-US"/>
          </a:p>
        </p:txBody>
      </p:sp>
      <p:sp>
        <p:nvSpPr>
          <p:cNvPr id="84997" name="Line 5"/>
          <p:cNvSpPr>
            <a:spLocks noChangeShapeType="1"/>
          </p:cNvSpPr>
          <p:nvPr/>
        </p:nvSpPr>
        <p:spPr bwMode="auto">
          <a:xfrm>
            <a:off x="1187450" y="2232230"/>
            <a:ext cx="6934200" cy="0"/>
          </a:xfrm>
          <a:prstGeom prst="line">
            <a:avLst/>
          </a:prstGeom>
          <a:noFill/>
          <a:ln w="19050">
            <a:solidFill>
              <a:srgbClr val="663300"/>
            </a:solidFill>
            <a:round/>
            <a:headEnd/>
            <a:tailEnd/>
          </a:ln>
          <a:effectLst/>
        </p:spPr>
        <p:txBody>
          <a:bodyPr wrap="none" anchor="ctr"/>
          <a:lstStyle/>
          <a:p>
            <a:endParaRPr lang="zh-CN" altLang="en-US"/>
          </a:p>
        </p:txBody>
      </p:sp>
      <p:sp>
        <p:nvSpPr>
          <p:cNvPr id="10"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存储</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zoom dir="in"/>
    <p:sndAc>
      <p:stSnd>
        <p:snd r:embed="rId2" name="CAMERA.WAV"/>
      </p:stSnd>
    </p:sndAc>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2307703"/>
          </a:xfrm>
        </p:spPr>
        <p:txBody>
          <a:bodyPr>
            <a:normAutofit fontScale="85000" lnSpcReduction="10000"/>
          </a:bodyPr>
          <a:lstStyle/>
          <a:p>
            <a:pPr>
              <a:lnSpc>
                <a:spcPct val="110000"/>
              </a:lnSpc>
            </a:pPr>
            <a:r>
              <a:rPr lang="zh-CN" altLang="en-US" dirty="0"/>
              <a:t>输入</a:t>
            </a:r>
            <a:r>
              <a:rPr lang="en-US" altLang="zh-CN" dirty="0"/>
              <a:t>/</a:t>
            </a:r>
            <a:r>
              <a:rPr lang="zh-CN" altLang="en-US" dirty="0"/>
              <a:t>输出系统（</a:t>
            </a:r>
            <a:r>
              <a:rPr lang="en-US" altLang="zh-CN" dirty="0"/>
              <a:t>Input and Output System</a:t>
            </a:r>
            <a:r>
              <a:rPr lang="zh-CN" altLang="en-US" dirty="0"/>
              <a:t>，</a:t>
            </a:r>
            <a:r>
              <a:rPr lang="en-US" altLang="zh-CN" dirty="0"/>
              <a:t>I/O</a:t>
            </a:r>
            <a:r>
              <a:rPr lang="zh-CN" altLang="en-US" dirty="0"/>
              <a:t>）是完成信息输入和输出过程的系统，包括多种类型的输入</a:t>
            </a:r>
            <a:r>
              <a:rPr lang="en-US" altLang="zh-CN" dirty="0"/>
              <a:t>/</a:t>
            </a:r>
            <a:r>
              <a:rPr lang="zh-CN" altLang="en-US" dirty="0"/>
              <a:t>输出设备（</a:t>
            </a:r>
            <a:r>
              <a:rPr lang="en-US" altLang="zh-CN" dirty="0"/>
              <a:t>Peripheral Equipment</a:t>
            </a:r>
            <a:r>
              <a:rPr lang="zh-CN" altLang="en-US" dirty="0"/>
              <a:t>，简称外围设备）以及连接这些设备与</a:t>
            </a:r>
            <a:r>
              <a:rPr lang="en-US" altLang="zh-CN" dirty="0"/>
              <a:t>CPU</a:t>
            </a:r>
            <a:r>
              <a:rPr lang="zh-CN" altLang="en-US" dirty="0"/>
              <a:t>、存储器进行通信的接口电路，是计算机系统的重要组成部分。</a:t>
            </a:r>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输入</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输出</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46805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10000"/>
          </a:bodyPr>
          <a:lstStyle/>
          <a:p>
            <a:r>
              <a:rPr lang="zh-CN" altLang="en-US" dirty="0"/>
              <a:t>外围设备的种类相当繁多，有机械式和电动式，也有电子式和其他形式。其输入信号可以是数字式的电压，也可以是模拟式的电压和电流。</a:t>
            </a:r>
            <a:endParaRPr lang="en-US" altLang="zh-CN" dirty="0"/>
          </a:p>
          <a:p>
            <a:r>
              <a:rPr lang="zh-CN" altLang="en-US" dirty="0"/>
              <a:t>输入设备的输入信号必须经过必要的处理，以</a:t>
            </a:r>
            <a:r>
              <a:rPr lang="en-US" altLang="zh-CN" dirty="0"/>
              <a:t>CPU </a:t>
            </a:r>
            <a:r>
              <a:rPr lang="zh-CN" altLang="en-US" dirty="0"/>
              <a:t>能够接收的数字形式送入系统进行处理，这就是输入过程。</a:t>
            </a:r>
            <a:endParaRPr lang="en-US" altLang="zh-CN" dirty="0"/>
          </a:p>
          <a:p>
            <a:r>
              <a:rPr lang="zh-CN" altLang="en-US" dirty="0"/>
              <a:t>输出信息也是要经过必要的处理，以人能够识别或外围设备能够接收的形式输出，这就是输出过程。</a:t>
            </a:r>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输入</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输出</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066693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755576" y="926966"/>
            <a:ext cx="7541915" cy="3733016"/>
            <a:chOff x="68" y="1015"/>
            <a:chExt cx="5567" cy="3001"/>
          </a:xfrm>
        </p:grpSpPr>
        <p:sp>
          <p:nvSpPr>
            <p:cNvPr id="5" name="AutoShape 4"/>
            <p:cNvSpPr>
              <a:spLocks noChangeAspect="1" noChangeArrowheads="1" noTextEdit="1"/>
            </p:cNvSpPr>
            <p:nvPr/>
          </p:nvSpPr>
          <p:spPr bwMode="auto">
            <a:xfrm>
              <a:off x="68" y="1015"/>
              <a:ext cx="5375" cy="2994"/>
            </a:xfrm>
            <a:prstGeom prst="rect">
              <a:avLst/>
            </a:prstGeom>
            <a:noFill/>
            <a:ln w="9525">
              <a:noFill/>
              <a:miter lim="800000"/>
              <a:headEnd/>
              <a:tailEnd/>
            </a:ln>
          </p:spPr>
          <p:txBody>
            <a:bodyPr/>
            <a:lstStyle/>
            <a:p>
              <a:endParaRPr lang="zh-CN" altLang="en-US" sz="1600">
                <a:solidFill>
                  <a:srgbClr val="003399"/>
                </a:solidFill>
              </a:endParaRPr>
            </a:p>
          </p:txBody>
        </p:sp>
        <p:sp>
          <p:nvSpPr>
            <p:cNvPr id="6" name="Rectangle 5"/>
            <p:cNvSpPr>
              <a:spLocks noChangeArrowheads="1"/>
            </p:cNvSpPr>
            <p:nvPr/>
          </p:nvSpPr>
          <p:spPr bwMode="auto">
            <a:xfrm>
              <a:off x="329"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 name="Rectangle 6"/>
            <p:cNvSpPr>
              <a:spLocks noChangeArrowheads="1"/>
            </p:cNvSpPr>
            <p:nvPr/>
          </p:nvSpPr>
          <p:spPr bwMode="auto">
            <a:xfrm>
              <a:off x="591"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 name="Rectangle 7"/>
            <p:cNvSpPr>
              <a:spLocks noChangeArrowheads="1"/>
            </p:cNvSpPr>
            <p:nvPr/>
          </p:nvSpPr>
          <p:spPr bwMode="auto">
            <a:xfrm>
              <a:off x="852"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 name="Rectangle 8"/>
            <p:cNvSpPr>
              <a:spLocks noChangeArrowheads="1"/>
            </p:cNvSpPr>
            <p:nvPr/>
          </p:nvSpPr>
          <p:spPr bwMode="auto">
            <a:xfrm>
              <a:off x="1113"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 name="Rectangle 9"/>
            <p:cNvSpPr>
              <a:spLocks noChangeArrowheads="1"/>
            </p:cNvSpPr>
            <p:nvPr/>
          </p:nvSpPr>
          <p:spPr bwMode="auto">
            <a:xfrm>
              <a:off x="1374"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 name="Rectangle 10"/>
            <p:cNvSpPr>
              <a:spLocks noChangeArrowheads="1"/>
            </p:cNvSpPr>
            <p:nvPr/>
          </p:nvSpPr>
          <p:spPr bwMode="auto">
            <a:xfrm>
              <a:off x="1636"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 name="Rectangle 11"/>
            <p:cNvSpPr>
              <a:spLocks noChangeArrowheads="1"/>
            </p:cNvSpPr>
            <p:nvPr/>
          </p:nvSpPr>
          <p:spPr bwMode="auto">
            <a:xfrm>
              <a:off x="1897"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 name="Rectangle 12"/>
            <p:cNvSpPr>
              <a:spLocks noChangeArrowheads="1"/>
            </p:cNvSpPr>
            <p:nvPr/>
          </p:nvSpPr>
          <p:spPr bwMode="auto">
            <a:xfrm>
              <a:off x="2158"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 name="Rectangle 13"/>
            <p:cNvSpPr>
              <a:spLocks noChangeArrowheads="1"/>
            </p:cNvSpPr>
            <p:nvPr/>
          </p:nvSpPr>
          <p:spPr bwMode="auto">
            <a:xfrm>
              <a:off x="2420"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 name="Rectangle 14"/>
            <p:cNvSpPr>
              <a:spLocks noChangeArrowheads="1"/>
            </p:cNvSpPr>
            <p:nvPr/>
          </p:nvSpPr>
          <p:spPr bwMode="auto">
            <a:xfrm>
              <a:off x="2681"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 name="Rectangle 15"/>
            <p:cNvSpPr>
              <a:spLocks noChangeArrowheads="1"/>
            </p:cNvSpPr>
            <p:nvPr/>
          </p:nvSpPr>
          <p:spPr bwMode="auto">
            <a:xfrm>
              <a:off x="2942" y="1028"/>
              <a:ext cx="142"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 name="Rectangle 16"/>
            <p:cNvSpPr>
              <a:spLocks noChangeArrowheads="1"/>
            </p:cNvSpPr>
            <p:nvPr/>
          </p:nvSpPr>
          <p:spPr bwMode="auto">
            <a:xfrm>
              <a:off x="3162"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 name="Rectangle 17"/>
            <p:cNvSpPr>
              <a:spLocks noChangeArrowheads="1"/>
            </p:cNvSpPr>
            <p:nvPr/>
          </p:nvSpPr>
          <p:spPr bwMode="auto">
            <a:xfrm>
              <a:off x="3203"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 name="Rectangle 18"/>
            <p:cNvSpPr>
              <a:spLocks noChangeArrowheads="1"/>
            </p:cNvSpPr>
            <p:nvPr/>
          </p:nvSpPr>
          <p:spPr bwMode="auto">
            <a:xfrm>
              <a:off x="3465"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 name="Rectangle 19"/>
            <p:cNvSpPr>
              <a:spLocks noChangeArrowheads="1"/>
            </p:cNvSpPr>
            <p:nvPr/>
          </p:nvSpPr>
          <p:spPr bwMode="auto">
            <a:xfrm>
              <a:off x="3726" y="102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1" name="Rectangle 20"/>
            <p:cNvSpPr>
              <a:spLocks noChangeArrowheads="1"/>
            </p:cNvSpPr>
            <p:nvPr/>
          </p:nvSpPr>
          <p:spPr bwMode="auto">
            <a:xfrm>
              <a:off x="4037" y="1028"/>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2" name="Rectangle 21"/>
            <p:cNvSpPr>
              <a:spLocks noChangeArrowheads="1"/>
            </p:cNvSpPr>
            <p:nvPr/>
          </p:nvSpPr>
          <p:spPr bwMode="auto">
            <a:xfrm>
              <a:off x="4261" y="1076"/>
              <a:ext cx="458"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运算器</a:t>
              </a:r>
              <a:endParaRPr kumimoji="0" lang="zh-CN" altLang="en-US" sz="1600">
                <a:solidFill>
                  <a:srgbClr val="003399"/>
                </a:solidFill>
                <a:latin typeface="Arial" charset="0"/>
              </a:endParaRPr>
            </a:p>
          </p:txBody>
        </p:sp>
        <p:sp>
          <p:nvSpPr>
            <p:cNvPr id="23" name="Rectangle 22"/>
            <p:cNvSpPr>
              <a:spLocks noChangeArrowheads="1"/>
            </p:cNvSpPr>
            <p:nvPr/>
          </p:nvSpPr>
          <p:spPr bwMode="auto">
            <a:xfrm>
              <a:off x="4858" y="1066"/>
              <a:ext cx="394"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(ALU)</a:t>
              </a:r>
              <a:endParaRPr kumimoji="0" lang="en-US" altLang="zh-CN" sz="1600">
                <a:solidFill>
                  <a:srgbClr val="003399"/>
                </a:solidFill>
                <a:latin typeface="Arial" charset="0"/>
              </a:endParaRPr>
            </a:p>
          </p:txBody>
        </p:sp>
        <p:sp>
          <p:nvSpPr>
            <p:cNvPr id="24" name="Rectangle 23"/>
            <p:cNvSpPr>
              <a:spLocks noChangeArrowheads="1"/>
            </p:cNvSpPr>
            <p:nvPr/>
          </p:nvSpPr>
          <p:spPr bwMode="auto">
            <a:xfrm>
              <a:off x="5091" y="106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5" name="Rectangle 24"/>
            <p:cNvSpPr>
              <a:spLocks noChangeArrowheads="1"/>
            </p:cNvSpPr>
            <p:nvPr/>
          </p:nvSpPr>
          <p:spPr bwMode="auto">
            <a:xfrm>
              <a:off x="329"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6" name="Rectangle 25"/>
            <p:cNvSpPr>
              <a:spLocks noChangeArrowheads="1"/>
            </p:cNvSpPr>
            <p:nvPr/>
          </p:nvSpPr>
          <p:spPr bwMode="auto">
            <a:xfrm>
              <a:off x="591"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7" name="Rectangle 26"/>
            <p:cNvSpPr>
              <a:spLocks noChangeArrowheads="1"/>
            </p:cNvSpPr>
            <p:nvPr/>
          </p:nvSpPr>
          <p:spPr bwMode="auto">
            <a:xfrm>
              <a:off x="852"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8" name="Rectangle 27"/>
            <p:cNvSpPr>
              <a:spLocks noChangeArrowheads="1"/>
            </p:cNvSpPr>
            <p:nvPr/>
          </p:nvSpPr>
          <p:spPr bwMode="auto">
            <a:xfrm>
              <a:off x="1113"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9" name="Rectangle 28"/>
            <p:cNvSpPr>
              <a:spLocks noChangeArrowheads="1"/>
            </p:cNvSpPr>
            <p:nvPr/>
          </p:nvSpPr>
          <p:spPr bwMode="auto">
            <a:xfrm>
              <a:off x="1374"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0" name="Rectangle 29"/>
            <p:cNvSpPr>
              <a:spLocks noChangeArrowheads="1"/>
            </p:cNvSpPr>
            <p:nvPr/>
          </p:nvSpPr>
          <p:spPr bwMode="auto">
            <a:xfrm>
              <a:off x="1636"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1" name="Rectangle 30"/>
            <p:cNvSpPr>
              <a:spLocks noChangeArrowheads="1"/>
            </p:cNvSpPr>
            <p:nvPr/>
          </p:nvSpPr>
          <p:spPr bwMode="auto">
            <a:xfrm>
              <a:off x="1897"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2" name="Rectangle 31"/>
            <p:cNvSpPr>
              <a:spLocks noChangeArrowheads="1"/>
            </p:cNvSpPr>
            <p:nvPr/>
          </p:nvSpPr>
          <p:spPr bwMode="auto">
            <a:xfrm>
              <a:off x="2158"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3" name="Rectangle 32"/>
            <p:cNvSpPr>
              <a:spLocks noChangeArrowheads="1"/>
            </p:cNvSpPr>
            <p:nvPr/>
          </p:nvSpPr>
          <p:spPr bwMode="auto">
            <a:xfrm>
              <a:off x="2420"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4" name="Rectangle 33"/>
            <p:cNvSpPr>
              <a:spLocks noChangeArrowheads="1"/>
            </p:cNvSpPr>
            <p:nvPr/>
          </p:nvSpPr>
          <p:spPr bwMode="auto">
            <a:xfrm>
              <a:off x="2681" y="1242"/>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5" name="Rectangle 34"/>
            <p:cNvSpPr>
              <a:spLocks noChangeArrowheads="1"/>
            </p:cNvSpPr>
            <p:nvPr/>
          </p:nvSpPr>
          <p:spPr bwMode="auto">
            <a:xfrm>
              <a:off x="2754" y="1252"/>
              <a:ext cx="76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中央处理器</a:t>
              </a:r>
              <a:endParaRPr kumimoji="0" lang="zh-CN" altLang="en-US" sz="1600">
                <a:solidFill>
                  <a:srgbClr val="003399"/>
                </a:solidFill>
                <a:latin typeface="Arial" charset="0"/>
              </a:endParaRPr>
            </a:p>
          </p:txBody>
        </p:sp>
        <p:sp>
          <p:nvSpPr>
            <p:cNvPr id="36" name="Rectangle 35"/>
            <p:cNvSpPr>
              <a:spLocks noChangeArrowheads="1"/>
            </p:cNvSpPr>
            <p:nvPr/>
          </p:nvSpPr>
          <p:spPr bwMode="auto">
            <a:xfrm>
              <a:off x="3544" y="1242"/>
              <a:ext cx="534"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r>
                <a:rPr kumimoji="0" lang="en-US" altLang="zh-CN" sz="1600" b="1">
                  <a:solidFill>
                    <a:srgbClr val="003399"/>
                  </a:solidFill>
                </a:rPr>
                <a:t>(CPU) </a:t>
              </a:r>
              <a:endParaRPr kumimoji="0" lang="en-US" altLang="zh-CN" sz="1600">
                <a:solidFill>
                  <a:srgbClr val="003399"/>
                </a:solidFill>
                <a:latin typeface="Arial" charset="0"/>
              </a:endParaRPr>
            </a:p>
          </p:txBody>
        </p:sp>
        <p:sp>
          <p:nvSpPr>
            <p:cNvPr id="37" name="Rectangle 36"/>
            <p:cNvSpPr>
              <a:spLocks noChangeArrowheads="1"/>
            </p:cNvSpPr>
            <p:nvPr/>
          </p:nvSpPr>
          <p:spPr bwMode="auto">
            <a:xfrm>
              <a:off x="4055" y="1242"/>
              <a:ext cx="111"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38" name="Rectangle 37"/>
            <p:cNvSpPr>
              <a:spLocks noChangeArrowheads="1"/>
            </p:cNvSpPr>
            <p:nvPr/>
          </p:nvSpPr>
          <p:spPr bwMode="auto">
            <a:xfrm>
              <a:off x="4186" y="128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39" name="Rectangle 38"/>
            <p:cNvSpPr>
              <a:spLocks noChangeArrowheads="1"/>
            </p:cNvSpPr>
            <p:nvPr/>
          </p:nvSpPr>
          <p:spPr bwMode="auto">
            <a:xfrm>
              <a:off x="329"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0" name="Rectangle 39"/>
            <p:cNvSpPr>
              <a:spLocks noChangeArrowheads="1"/>
            </p:cNvSpPr>
            <p:nvPr/>
          </p:nvSpPr>
          <p:spPr bwMode="auto">
            <a:xfrm>
              <a:off x="591"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1" name="Rectangle 40"/>
            <p:cNvSpPr>
              <a:spLocks noChangeArrowheads="1"/>
            </p:cNvSpPr>
            <p:nvPr/>
          </p:nvSpPr>
          <p:spPr bwMode="auto">
            <a:xfrm>
              <a:off x="852"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2" name="Rectangle 41"/>
            <p:cNvSpPr>
              <a:spLocks noChangeArrowheads="1"/>
            </p:cNvSpPr>
            <p:nvPr/>
          </p:nvSpPr>
          <p:spPr bwMode="auto">
            <a:xfrm>
              <a:off x="1113"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3" name="Rectangle 42"/>
            <p:cNvSpPr>
              <a:spLocks noChangeArrowheads="1"/>
            </p:cNvSpPr>
            <p:nvPr/>
          </p:nvSpPr>
          <p:spPr bwMode="auto">
            <a:xfrm>
              <a:off x="1374"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4" name="Rectangle 43"/>
            <p:cNvSpPr>
              <a:spLocks noChangeArrowheads="1"/>
            </p:cNvSpPr>
            <p:nvPr/>
          </p:nvSpPr>
          <p:spPr bwMode="auto">
            <a:xfrm>
              <a:off x="1636"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5" name="Rectangle 44"/>
            <p:cNvSpPr>
              <a:spLocks noChangeArrowheads="1"/>
            </p:cNvSpPr>
            <p:nvPr/>
          </p:nvSpPr>
          <p:spPr bwMode="auto">
            <a:xfrm>
              <a:off x="1897"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6" name="Rectangle 45"/>
            <p:cNvSpPr>
              <a:spLocks noChangeArrowheads="1"/>
            </p:cNvSpPr>
            <p:nvPr/>
          </p:nvSpPr>
          <p:spPr bwMode="auto">
            <a:xfrm>
              <a:off x="1970"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47" name="Rectangle 46"/>
            <p:cNvSpPr>
              <a:spLocks noChangeArrowheads="1"/>
            </p:cNvSpPr>
            <p:nvPr/>
          </p:nvSpPr>
          <p:spPr bwMode="auto">
            <a:xfrm>
              <a:off x="1996" y="1466"/>
              <a:ext cx="305" cy="198"/>
            </a:xfrm>
            <a:prstGeom prst="rect">
              <a:avLst/>
            </a:prstGeom>
            <a:noFill/>
            <a:ln w="9525">
              <a:noFill/>
              <a:miter lim="800000"/>
              <a:headEnd/>
              <a:tailEnd/>
            </a:ln>
          </p:spPr>
          <p:txBody>
            <a:bodyPr wrap="none" lIns="0" tIns="0" rIns="0" bIns="0">
              <a:spAutoFit/>
            </a:bodyPr>
            <a:lstStyle/>
            <a:p>
              <a:r>
                <a:rPr kumimoji="0" lang="zh-CN" altLang="en-US" sz="1600" b="1" dirty="0">
                  <a:solidFill>
                    <a:srgbClr val="003399"/>
                  </a:solidFill>
                  <a:latin typeface="宋体" charset="-122"/>
                </a:rPr>
                <a:t>主机</a:t>
              </a:r>
              <a:endParaRPr kumimoji="0" lang="zh-CN" altLang="en-US" sz="1600" dirty="0">
                <a:solidFill>
                  <a:srgbClr val="003399"/>
                </a:solidFill>
                <a:latin typeface="Arial" charset="0"/>
              </a:endParaRPr>
            </a:p>
          </p:txBody>
        </p:sp>
        <p:sp>
          <p:nvSpPr>
            <p:cNvPr id="48" name="Rectangle 47"/>
            <p:cNvSpPr>
              <a:spLocks noChangeArrowheads="1"/>
            </p:cNvSpPr>
            <p:nvPr/>
          </p:nvSpPr>
          <p:spPr bwMode="auto">
            <a:xfrm>
              <a:off x="2433" y="1456"/>
              <a:ext cx="243" cy="202"/>
            </a:xfrm>
            <a:prstGeom prst="rect">
              <a:avLst/>
            </a:prstGeom>
            <a:noFill/>
            <a:ln w="9525">
              <a:noFill/>
              <a:miter lim="800000"/>
              <a:headEnd/>
              <a:tailEnd/>
            </a:ln>
          </p:spPr>
          <p:txBody>
            <a:bodyPr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49" name="Rectangle 48"/>
            <p:cNvSpPr>
              <a:spLocks noChangeArrowheads="1"/>
            </p:cNvSpPr>
            <p:nvPr/>
          </p:nvSpPr>
          <p:spPr bwMode="auto">
            <a:xfrm>
              <a:off x="2641" y="1456"/>
              <a:ext cx="28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0" name="Rectangle 49"/>
            <p:cNvSpPr>
              <a:spLocks noChangeArrowheads="1"/>
            </p:cNvSpPr>
            <p:nvPr/>
          </p:nvSpPr>
          <p:spPr bwMode="auto">
            <a:xfrm>
              <a:off x="3079"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1" name="Rectangle 50"/>
            <p:cNvSpPr>
              <a:spLocks noChangeArrowheads="1"/>
            </p:cNvSpPr>
            <p:nvPr/>
          </p:nvSpPr>
          <p:spPr bwMode="auto">
            <a:xfrm>
              <a:off x="3203"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2" name="Rectangle 51"/>
            <p:cNvSpPr>
              <a:spLocks noChangeArrowheads="1"/>
            </p:cNvSpPr>
            <p:nvPr/>
          </p:nvSpPr>
          <p:spPr bwMode="auto">
            <a:xfrm>
              <a:off x="3465"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3" name="Rectangle 52"/>
            <p:cNvSpPr>
              <a:spLocks noChangeArrowheads="1"/>
            </p:cNvSpPr>
            <p:nvPr/>
          </p:nvSpPr>
          <p:spPr bwMode="auto">
            <a:xfrm>
              <a:off x="3726" y="1456"/>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4" name="Rectangle 53"/>
            <p:cNvSpPr>
              <a:spLocks noChangeArrowheads="1"/>
            </p:cNvSpPr>
            <p:nvPr/>
          </p:nvSpPr>
          <p:spPr bwMode="auto">
            <a:xfrm>
              <a:off x="4037" y="1456"/>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5" name="Rectangle 54"/>
            <p:cNvSpPr>
              <a:spLocks noChangeArrowheads="1"/>
            </p:cNvSpPr>
            <p:nvPr/>
          </p:nvSpPr>
          <p:spPr bwMode="auto">
            <a:xfrm>
              <a:off x="4261" y="1445"/>
              <a:ext cx="458" cy="198"/>
            </a:xfrm>
            <a:prstGeom prst="rect">
              <a:avLst/>
            </a:prstGeom>
            <a:noFill/>
            <a:ln w="9525">
              <a:noFill/>
              <a:miter lim="800000"/>
              <a:headEnd/>
              <a:tailEnd/>
            </a:ln>
          </p:spPr>
          <p:txBody>
            <a:bodyPr wrap="none" lIns="0" tIns="0" rIns="0" bIns="0">
              <a:spAutoFit/>
            </a:bodyPr>
            <a:lstStyle/>
            <a:p>
              <a:r>
                <a:rPr kumimoji="0" lang="zh-CN" altLang="en-US" sz="1600" b="1" dirty="0">
                  <a:solidFill>
                    <a:srgbClr val="003399"/>
                  </a:solidFill>
                  <a:latin typeface="宋体" charset="-122"/>
                </a:rPr>
                <a:t>控制器</a:t>
              </a:r>
              <a:endParaRPr kumimoji="0" lang="zh-CN" altLang="en-US" sz="1600" dirty="0">
                <a:solidFill>
                  <a:srgbClr val="003399"/>
                </a:solidFill>
                <a:latin typeface="Arial" charset="0"/>
              </a:endParaRPr>
            </a:p>
          </p:txBody>
        </p:sp>
        <p:sp>
          <p:nvSpPr>
            <p:cNvPr id="56" name="Rectangle 55"/>
            <p:cNvSpPr>
              <a:spLocks noChangeArrowheads="1"/>
            </p:cNvSpPr>
            <p:nvPr/>
          </p:nvSpPr>
          <p:spPr bwMode="auto">
            <a:xfrm>
              <a:off x="4891" y="1435"/>
              <a:ext cx="399" cy="198"/>
            </a:xfrm>
            <a:prstGeom prst="rect">
              <a:avLst/>
            </a:prstGeom>
            <a:noFill/>
            <a:ln w="9525">
              <a:noFill/>
              <a:miter lim="800000"/>
              <a:headEnd/>
              <a:tailEnd/>
            </a:ln>
          </p:spPr>
          <p:txBody>
            <a:bodyPr wrap="none" lIns="0" tIns="0" rIns="0" bIns="0">
              <a:spAutoFit/>
            </a:bodyPr>
            <a:lstStyle/>
            <a:p>
              <a:r>
                <a:rPr kumimoji="0" lang="en-US" altLang="zh-CN" sz="1600" b="1" dirty="0">
                  <a:solidFill>
                    <a:srgbClr val="003399"/>
                  </a:solidFill>
                </a:rPr>
                <a:t>(TRU)</a:t>
              </a:r>
              <a:endParaRPr kumimoji="0" lang="en-US" altLang="zh-CN" sz="1600" dirty="0">
                <a:solidFill>
                  <a:srgbClr val="003399"/>
                </a:solidFill>
                <a:latin typeface="Arial" charset="0"/>
              </a:endParaRPr>
            </a:p>
          </p:txBody>
        </p:sp>
        <p:sp>
          <p:nvSpPr>
            <p:cNvPr id="57" name="Rectangle 56"/>
            <p:cNvSpPr>
              <a:spLocks noChangeArrowheads="1"/>
            </p:cNvSpPr>
            <p:nvPr/>
          </p:nvSpPr>
          <p:spPr bwMode="auto">
            <a:xfrm>
              <a:off x="5091" y="14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8" name="Rectangle 57"/>
            <p:cNvSpPr>
              <a:spLocks noChangeArrowheads="1"/>
            </p:cNvSpPr>
            <p:nvPr/>
          </p:nvSpPr>
          <p:spPr bwMode="auto">
            <a:xfrm>
              <a:off x="329"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59" name="Rectangle 58"/>
            <p:cNvSpPr>
              <a:spLocks noChangeArrowheads="1"/>
            </p:cNvSpPr>
            <p:nvPr/>
          </p:nvSpPr>
          <p:spPr bwMode="auto">
            <a:xfrm>
              <a:off x="591"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0" name="Rectangle 59"/>
            <p:cNvSpPr>
              <a:spLocks noChangeArrowheads="1"/>
            </p:cNvSpPr>
            <p:nvPr/>
          </p:nvSpPr>
          <p:spPr bwMode="auto">
            <a:xfrm>
              <a:off x="852"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1" name="Rectangle 60"/>
            <p:cNvSpPr>
              <a:spLocks noChangeArrowheads="1"/>
            </p:cNvSpPr>
            <p:nvPr/>
          </p:nvSpPr>
          <p:spPr bwMode="auto">
            <a:xfrm>
              <a:off x="1113"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2" name="Rectangle 61"/>
            <p:cNvSpPr>
              <a:spLocks noChangeArrowheads="1"/>
            </p:cNvSpPr>
            <p:nvPr/>
          </p:nvSpPr>
          <p:spPr bwMode="auto">
            <a:xfrm>
              <a:off x="1636"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3" name="Rectangle 62"/>
            <p:cNvSpPr>
              <a:spLocks noChangeArrowheads="1"/>
            </p:cNvSpPr>
            <p:nvPr/>
          </p:nvSpPr>
          <p:spPr bwMode="auto">
            <a:xfrm>
              <a:off x="1897"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4" name="Rectangle 63"/>
            <p:cNvSpPr>
              <a:spLocks noChangeArrowheads="1"/>
            </p:cNvSpPr>
            <p:nvPr/>
          </p:nvSpPr>
          <p:spPr bwMode="auto">
            <a:xfrm>
              <a:off x="2158"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5" name="Rectangle 64"/>
            <p:cNvSpPr>
              <a:spLocks noChangeArrowheads="1"/>
            </p:cNvSpPr>
            <p:nvPr/>
          </p:nvSpPr>
          <p:spPr bwMode="auto">
            <a:xfrm>
              <a:off x="2420"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6" name="Rectangle 65"/>
            <p:cNvSpPr>
              <a:spLocks noChangeArrowheads="1"/>
            </p:cNvSpPr>
            <p:nvPr/>
          </p:nvSpPr>
          <p:spPr bwMode="auto">
            <a:xfrm>
              <a:off x="2681"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67" name="Rectangle 66"/>
            <p:cNvSpPr>
              <a:spLocks noChangeArrowheads="1"/>
            </p:cNvSpPr>
            <p:nvPr/>
          </p:nvSpPr>
          <p:spPr bwMode="auto">
            <a:xfrm>
              <a:off x="2754" y="1653"/>
              <a:ext cx="763" cy="198"/>
            </a:xfrm>
            <a:prstGeom prst="rect">
              <a:avLst/>
            </a:prstGeom>
            <a:noFill/>
            <a:ln w="9525">
              <a:noFill/>
              <a:miter lim="800000"/>
              <a:headEnd/>
              <a:tailEnd/>
            </a:ln>
          </p:spPr>
          <p:txBody>
            <a:bodyPr wrap="none" lIns="0" tIns="0" rIns="0" bIns="0">
              <a:spAutoFit/>
            </a:bodyPr>
            <a:lstStyle/>
            <a:p>
              <a:r>
                <a:rPr kumimoji="0" lang="zh-CN" altLang="en-US" sz="1600" b="1" dirty="0">
                  <a:solidFill>
                    <a:srgbClr val="003399"/>
                  </a:solidFill>
                  <a:latin typeface="宋体" charset="-122"/>
                </a:rPr>
                <a:t>内部存储器</a:t>
              </a:r>
              <a:endParaRPr kumimoji="0" lang="zh-CN" altLang="en-US" sz="1600" dirty="0">
                <a:solidFill>
                  <a:srgbClr val="003399"/>
                </a:solidFill>
                <a:latin typeface="Arial" charset="0"/>
              </a:endParaRPr>
            </a:p>
          </p:txBody>
        </p:sp>
        <p:sp>
          <p:nvSpPr>
            <p:cNvPr id="68" name="Rectangle 67"/>
            <p:cNvSpPr>
              <a:spLocks noChangeArrowheads="1"/>
            </p:cNvSpPr>
            <p:nvPr/>
          </p:nvSpPr>
          <p:spPr bwMode="auto">
            <a:xfrm>
              <a:off x="3583" y="1643"/>
              <a:ext cx="448" cy="198"/>
            </a:xfrm>
            <a:prstGeom prst="rect">
              <a:avLst/>
            </a:prstGeom>
            <a:noFill/>
            <a:ln w="9525">
              <a:noFill/>
              <a:miter lim="800000"/>
              <a:headEnd/>
              <a:tailEnd/>
            </a:ln>
          </p:spPr>
          <p:txBody>
            <a:bodyPr wrap="none" lIns="0" tIns="0" rIns="0" bIns="0">
              <a:spAutoFit/>
            </a:bodyPr>
            <a:lstStyle/>
            <a:p>
              <a:r>
                <a:rPr kumimoji="0" lang="zh-CN" altLang="en-US" sz="1600" b="1" dirty="0">
                  <a:solidFill>
                    <a:srgbClr val="003399"/>
                  </a:solidFill>
                </a:rPr>
                <a:t>  </a:t>
              </a:r>
              <a:r>
                <a:rPr kumimoji="0" lang="en-US" altLang="zh-CN" sz="1600" b="1" dirty="0">
                  <a:solidFill>
                    <a:srgbClr val="003399"/>
                  </a:solidFill>
                </a:rPr>
                <a:t>(RAM</a:t>
              </a:r>
              <a:endParaRPr kumimoji="0" lang="en-US" altLang="zh-CN" sz="1600" dirty="0">
                <a:solidFill>
                  <a:srgbClr val="003399"/>
                </a:solidFill>
                <a:latin typeface="Arial" charset="0"/>
              </a:endParaRPr>
            </a:p>
          </p:txBody>
        </p:sp>
        <p:sp>
          <p:nvSpPr>
            <p:cNvPr id="69" name="Rectangle 68"/>
            <p:cNvSpPr>
              <a:spLocks noChangeArrowheads="1"/>
            </p:cNvSpPr>
            <p:nvPr/>
          </p:nvSpPr>
          <p:spPr bwMode="auto">
            <a:xfrm>
              <a:off x="4140" y="1680"/>
              <a:ext cx="15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a:t>
              </a:r>
              <a:endParaRPr kumimoji="0" lang="zh-CN" altLang="en-US" sz="1600">
                <a:solidFill>
                  <a:srgbClr val="003399"/>
                </a:solidFill>
                <a:latin typeface="Arial" charset="0"/>
              </a:endParaRPr>
            </a:p>
          </p:txBody>
        </p:sp>
        <p:sp>
          <p:nvSpPr>
            <p:cNvPr id="70" name="Rectangle 69"/>
            <p:cNvSpPr>
              <a:spLocks noChangeArrowheads="1"/>
            </p:cNvSpPr>
            <p:nvPr/>
          </p:nvSpPr>
          <p:spPr bwMode="auto">
            <a:xfrm>
              <a:off x="4173" y="1643"/>
              <a:ext cx="5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r>
                <a:rPr kumimoji="0" lang="en-US" altLang="zh-CN" sz="1600" b="1">
                  <a:solidFill>
                    <a:srgbClr val="003399"/>
                  </a:solidFill>
                </a:rPr>
                <a:t>ROM )</a:t>
              </a:r>
              <a:endParaRPr kumimoji="0" lang="en-US" altLang="zh-CN" sz="1600">
                <a:solidFill>
                  <a:srgbClr val="003399"/>
                </a:solidFill>
                <a:latin typeface="Arial" charset="0"/>
              </a:endParaRPr>
            </a:p>
          </p:txBody>
        </p:sp>
        <p:sp>
          <p:nvSpPr>
            <p:cNvPr id="71" name="Rectangle 70"/>
            <p:cNvSpPr>
              <a:spLocks noChangeArrowheads="1"/>
            </p:cNvSpPr>
            <p:nvPr/>
          </p:nvSpPr>
          <p:spPr bwMode="auto">
            <a:xfrm>
              <a:off x="4468" y="1670"/>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2" name="Rectangle 71"/>
            <p:cNvSpPr>
              <a:spLocks noChangeArrowheads="1"/>
            </p:cNvSpPr>
            <p:nvPr/>
          </p:nvSpPr>
          <p:spPr bwMode="auto">
            <a:xfrm>
              <a:off x="329"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3" name="Rectangle 72"/>
            <p:cNvSpPr>
              <a:spLocks noChangeArrowheads="1"/>
            </p:cNvSpPr>
            <p:nvPr/>
          </p:nvSpPr>
          <p:spPr bwMode="auto">
            <a:xfrm>
              <a:off x="591"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4" name="Rectangle 73"/>
            <p:cNvSpPr>
              <a:spLocks noChangeArrowheads="1"/>
            </p:cNvSpPr>
            <p:nvPr/>
          </p:nvSpPr>
          <p:spPr bwMode="auto">
            <a:xfrm>
              <a:off x="852"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5" name="Rectangle 74"/>
            <p:cNvSpPr>
              <a:spLocks noChangeArrowheads="1"/>
            </p:cNvSpPr>
            <p:nvPr/>
          </p:nvSpPr>
          <p:spPr bwMode="auto">
            <a:xfrm>
              <a:off x="1113"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6" name="Rectangle 75"/>
            <p:cNvSpPr>
              <a:spLocks noChangeArrowheads="1"/>
            </p:cNvSpPr>
            <p:nvPr/>
          </p:nvSpPr>
          <p:spPr bwMode="auto">
            <a:xfrm>
              <a:off x="1374" y="1884"/>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77" name="Rectangle 76"/>
            <p:cNvSpPr>
              <a:spLocks noChangeArrowheads="1"/>
            </p:cNvSpPr>
            <p:nvPr/>
          </p:nvSpPr>
          <p:spPr bwMode="auto">
            <a:xfrm>
              <a:off x="1361" y="1893"/>
              <a:ext cx="3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硬件</a:t>
              </a:r>
              <a:endParaRPr kumimoji="0" lang="zh-CN" altLang="en-US" sz="1600">
                <a:solidFill>
                  <a:srgbClr val="003399"/>
                </a:solidFill>
                <a:latin typeface="Arial" charset="0"/>
              </a:endParaRPr>
            </a:p>
          </p:txBody>
        </p:sp>
        <p:sp>
          <p:nvSpPr>
            <p:cNvPr id="78" name="Rectangle 77"/>
            <p:cNvSpPr>
              <a:spLocks noChangeArrowheads="1"/>
            </p:cNvSpPr>
            <p:nvPr/>
          </p:nvSpPr>
          <p:spPr bwMode="auto">
            <a:xfrm>
              <a:off x="1723" y="1884"/>
              <a:ext cx="111"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79" name="Rectangle 78"/>
            <p:cNvSpPr>
              <a:spLocks noChangeArrowheads="1"/>
            </p:cNvSpPr>
            <p:nvPr/>
          </p:nvSpPr>
          <p:spPr bwMode="auto">
            <a:xfrm>
              <a:off x="1969"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0" name="Rectangle 79"/>
            <p:cNvSpPr>
              <a:spLocks noChangeArrowheads="1"/>
            </p:cNvSpPr>
            <p:nvPr/>
          </p:nvSpPr>
          <p:spPr bwMode="auto">
            <a:xfrm>
              <a:off x="2158"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1" name="Rectangle 80"/>
            <p:cNvSpPr>
              <a:spLocks noChangeArrowheads="1"/>
            </p:cNvSpPr>
            <p:nvPr/>
          </p:nvSpPr>
          <p:spPr bwMode="auto">
            <a:xfrm>
              <a:off x="2420"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2" name="Rectangle 81"/>
            <p:cNvSpPr>
              <a:spLocks noChangeArrowheads="1"/>
            </p:cNvSpPr>
            <p:nvPr/>
          </p:nvSpPr>
          <p:spPr bwMode="auto">
            <a:xfrm>
              <a:off x="2681"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3" name="Rectangle 82"/>
            <p:cNvSpPr>
              <a:spLocks noChangeArrowheads="1"/>
            </p:cNvSpPr>
            <p:nvPr/>
          </p:nvSpPr>
          <p:spPr bwMode="auto">
            <a:xfrm>
              <a:off x="2754" y="1893"/>
              <a:ext cx="76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外部存储器</a:t>
              </a:r>
              <a:endParaRPr kumimoji="0" lang="zh-CN" altLang="en-US" sz="1600">
                <a:solidFill>
                  <a:srgbClr val="003399"/>
                </a:solidFill>
                <a:latin typeface="Arial" charset="0"/>
              </a:endParaRPr>
            </a:p>
          </p:txBody>
        </p:sp>
        <p:sp>
          <p:nvSpPr>
            <p:cNvPr id="84" name="Rectangle 83"/>
            <p:cNvSpPr>
              <a:spLocks noChangeArrowheads="1"/>
            </p:cNvSpPr>
            <p:nvPr/>
          </p:nvSpPr>
          <p:spPr bwMode="auto">
            <a:xfrm>
              <a:off x="3683" y="1893"/>
              <a:ext cx="122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硬盘、软盘、光盘</a:t>
              </a:r>
              <a:endParaRPr kumimoji="0" lang="zh-CN" altLang="en-US" sz="1600">
                <a:solidFill>
                  <a:srgbClr val="003399"/>
                </a:solidFill>
                <a:latin typeface="Arial" charset="0"/>
              </a:endParaRPr>
            </a:p>
          </p:txBody>
        </p:sp>
        <p:sp>
          <p:nvSpPr>
            <p:cNvPr id="85" name="Rectangle 84"/>
            <p:cNvSpPr>
              <a:spLocks noChangeArrowheads="1"/>
            </p:cNvSpPr>
            <p:nvPr/>
          </p:nvSpPr>
          <p:spPr bwMode="auto">
            <a:xfrm>
              <a:off x="5092" y="1884"/>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86" name="Rectangle 85"/>
            <p:cNvSpPr>
              <a:spLocks noChangeArrowheads="1"/>
            </p:cNvSpPr>
            <p:nvPr/>
          </p:nvSpPr>
          <p:spPr bwMode="auto">
            <a:xfrm>
              <a:off x="4794" y="188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7" name="Rectangle 86"/>
            <p:cNvSpPr>
              <a:spLocks noChangeArrowheads="1"/>
            </p:cNvSpPr>
            <p:nvPr/>
          </p:nvSpPr>
          <p:spPr bwMode="auto">
            <a:xfrm>
              <a:off x="329"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8" name="Rectangle 87"/>
            <p:cNvSpPr>
              <a:spLocks noChangeArrowheads="1"/>
            </p:cNvSpPr>
            <p:nvPr/>
          </p:nvSpPr>
          <p:spPr bwMode="auto">
            <a:xfrm>
              <a:off x="591"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89" name="Rectangle 88"/>
            <p:cNvSpPr>
              <a:spLocks noChangeArrowheads="1"/>
            </p:cNvSpPr>
            <p:nvPr/>
          </p:nvSpPr>
          <p:spPr bwMode="auto">
            <a:xfrm>
              <a:off x="852"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0" name="Rectangle 89"/>
            <p:cNvSpPr>
              <a:spLocks noChangeArrowheads="1"/>
            </p:cNvSpPr>
            <p:nvPr/>
          </p:nvSpPr>
          <p:spPr bwMode="auto">
            <a:xfrm>
              <a:off x="1113"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1" name="Rectangle 90"/>
            <p:cNvSpPr>
              <a:spLocks noChangeArrowheads="1"/>
            </p:cNvSpPr>
            <p:nvPr/>
          </p:nvSpPr>
          <p:spPr bwMode="auto">
            <a:xfrm>
              <a:off x="1374" y="2097"/>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2" name="Rectangle 91"/>
            <p:cNvSpPr>
              <a:spLocks noChangeArrowheads="1"/>
            </p:cNvSpPr>
            <p:nvPr/>
          </p:nvSpPr>
          <p:spPr bwMode="auto">
            <a:xfrm>
              <a:off x="1340" y="2107"/>
              <a:ext cx="3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系统</a:t>
              </a:r>
              <a:endParaRPr kumimoji="0" lang="zh-CN" altLang="en-US" sz="1600">
                <a:solidFill>
                  <a:srgbClr val="003399"/>
                </a:solidFill>
                <a:latin typeface="Arial" charset="0"/>
              </a:endParaRPr>
            </a:p>
          </p:txBody>
        </p:sp>
        <p:sp>
          <p:nvSpPr>
            <p:cNvPr id="93" name="Rectangle 92"/>
            <p:cNvSpPr>
              <a:spLocks noChangeArrowheads="1"/>
            </p:cNvSpPr>
            <p:nvPr/>
          </p:nvSpPr>
          <p:spPr bwMode="auto">
            <a:xfrm>
              <a:off x="1819"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4" name="Rectangle 93"/>
            <p:cNvSpPr>
              <a:spLocks noChangeArrowheads="1"/>
            </p:cNvSpPr>
            <p:nvPr/>
          </p:nvSpPr>
          <p:spPr bwMode="auto">
            <a:xfrm>
              <a:off x="1897"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5" name="Rectangle 94"/>
            <p:cNvSpPr>
              <a:spLocks noChangeArrowheads="1"/>
            </p:cNvSpPr>
            <p:nvPr/>
          </p:nvSpPr>
          <p:spPr bwMode="auto">
            <a:xfrm>
              <a:off x="2158"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6" name="Rectangle 95"/>
            <p:cNvSpPr>
              <a:spLocks noChangeArrowheads="1"/>
            </p:cNvSpPr>
            <p:nvPr/>
          </p:nvSpPr>
          <p:spPr bwMode="auto">
            <a:xfrm>
              <a:off x="2420"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7" name="Rectangle 96"/>
            <p:cNvSpPr>
              <a:spLocks noChangeArrowheads="1"/>
            </p:cNvSpPr>
            <p:nvPr/>
          </p:nvSpPr>
          <p:spPr bwMode="auto">
            <a:xfrm>
              <a:off x="2681" y="209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98" name="Rectangle 97"/>
            <p:cNvSpPr>
              <a:spLocks noChangeArrowheads="1"/>
            </p:cNvSpPr>
            <p:nvPr/>
          </p:nvSpPr>
          <p:spPr bwMode="auto">
            <a:xfrm>
              <a:off x="2754" y="2107"/>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输入设备</a:t>
              </a:r>
              <a:endParaRPr kumimoji="0" lang="zh-CN" altLang="en-US" sz="1600">
                <a:solidFill>
                  <a:srgbClr val="003399"/>
                </a:solidFill>
                <a:latin typeface="Arial" charset="0"/>
              </a:endParaRPr>
            </a:p>
          </p:txBody>
        </p:sp>
        <p:sp>
          <p:nvSpPr>
            <p:cNvPr id="99" name="Rectangle 98"/>
            <p:cNvSpPr>
              <a:spLocks noChangeArrowheads="1"/>
            </p:cNvSpPr>
            <p:nvPr/>
          </p:nvSpPr>
          <p:spPr bwMode="auto">
            <a:xfrm>
              <a:off x="3695" y="2107"/>
              <a:ext cx="1374"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键盘、鼠标、扫描仪</a:t>
              </a:r>
              <a:endParaRPr kumimoji="0" lang="zh-CN" altLang="en-US" sz="1600">
                <a:solidFill>
                  <a:srgbClr val="003399"/>
                </a:solidFill>
                <a:latin typeface="Arial" charset="0"/>
              </a:endParaRPr>
            </a:p>
          </p:txBody>
        </p:sp>
        <p:sp>
          <p:nvSpPr>
            <p:cNvPr id="100" name="Rectangle 100"/>
            <p:cNvSpPr>
              <a:spLocks noChangeArrowheads="1"/>
            </p:cNvSpPr>
            <p:nvPr/>
          </p:nvSpPr>
          <p:spPr bwMode="auto">
            <a:xfrm>
              <a:off x="329"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1" name="Rectangle 101"/>
            <p:cNvSpPr>
              <a:spLocks noChangeArrowheads="1"/>
            </p:cNvSpPr>
            <p:nvPr/>
          </p:nvSpPr>
          <p:spPr bwMode="auto">
            <a:xfrm>
              <a:off x="591"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2" name="Rectangle 102"/>
            <p:cNvSpPr>
              <a:spLocks noChangeArrowheads="1"/>
            </p:cNvSpPr>
            <p:nvPr/>
          </p:nvSpPr>
          <p:spPr bwMode="auto">
            <a:xfrm>
              <a:off x="852"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3" name="Rectangle 103"/>
            <p:cNvSpPr>
              <a:spLocks noChangeArrowheads="1"/>
            </p:cNvSpPr>
            <p:nvPr/>
          </p:nvSpPr>
          <p:spPr bwMode="auto">
            <a:xfrm>
              <a:off x="1113"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4" name="Rectangle 104"/>
            <p:cNvSpPr>
              <a:spLocks noChangeArrowheads="1"/>
            </p:cNvSpPr>
            <p:nvPr/>
          </p:nvSpPr>
          <p:spPr bwMode="auto">
            <a:xfrm>
              <a:off x="1374"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5" name="Rectangle 105"/>
            <p:cNvSpPr>
              <a:spLocks noChangeArrowheads="1"/>
            </p:cNvSpPr>
            <p:nvPr/>
          </p:nvSpPr>
          <p:spPr bwMode="auto">
            <a:xfrm>
              <a:off x="1636"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6" name="Rectangle 106"/>
            <p:cNvSpPr>
              <a:spLocks noChangeArrowheads="1"/>
            </p:cNvSpPr>
            <p:nvPr/>
          </p:nvSpPr>
          <p:spPr bwMode="auto">
            <a:xfrm>
              <a:off x="1897" y="2311"/>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07" name="Rectangle 107"/>
            <p:cNvSpPr>
              <a:spLocks noChangeArrowheads="1"/>
            </p:cNvSpPr>
            <p:nvPr/>
          </p:nvSpPr>
          <p:spPr bwMode="auto">
            <a:xfrm>
              <a:off x="1950" y="2321"/>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外部设备</a:t>
              </a:r>
              <a:endParaRPr kumimoji="0" lang="zh-CN" altLang="en-US" sz="1600">
                <a:solidFill>
                  <a:srgbClr val="003399"/>
                </a:solidFill>
                <a:latin typeface="Arial" charset="0"/>
              </a:endParaRPr>
            </a:p>
          </p:txBody>
        </p:sp>
        <p:sp>
          <p:nvSpPr>
            <p:cNvPr id="108" name="Rectangle 108"/>
            <p:cNvSpPr>
              <a:spLocks noChangeArrowheads="1"/>
            </p:cNvSpPr>
            <p:nvPr/>
          </p:nvSpPr>
          <p:spPr bwMode="auto">
            <a:xfrm>
              <a:off x="2641" y="2311"/>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09" name="Rectangle 109"/>
            <p:cNvSpPr>
              <a:spLocks noChangeArrowheads="1"/>
            </p:cNvSpPr>
            <p:nvPr/>
          </p:nvSpPr>
          <p:spPr bwMode="auto">
            <a:xfrm>
              <a:off x="2690"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0" name="Rectangle 110"/>
            <p:cNvSpPr>
              <a:spLocks noChangeArrowheads="1"/>
            </p:cNvSpPr>
            <p:nvPr/>
          </p:nvSpPr>
          <p:spPr bwMode="auto">
            <a:xfrm>
              <a:off x="2763" y="2321"/>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输出设备</a:t>
              </a:r>
              <a:endParaRPr kumimoji="0" lang="zh-CN" altLang="en-US" sz="1600">
                <a:solidFill>
                  <a:srgbClr val="003399"/>
                </a:solidFill>
                <a:latin typeface="Arial" charset="0"/>
              </a:endParaRPr>
            </a:p>
          </p:txBody>
        </p:sp>
        <p:sp>
          <p:nvSpPr>
            <p:cNvPr id="111" name="Rectangle 111"/>
            <p:cNvSpPr>
              <a:spLocks noChangeArrowheads="1"/>
            </p:cNvSpPr>
            <p:nvPr/>
          </p:nvSpPr>
          <p:spPr bwMode="auto">
            <a:xfrm>
              <a:off x="3702" y="2321"/>
              <a:ext cx="1679"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显示器、打印机、绘图仪</a:t>
              </a:r>
              <a:endParaRPr kumimoji="0" lang="zh-CN" altLang="en-US" sz="1600">
                <a:solidFill>
                  <a:srgbClr val="003399"/>
                </a:solidFill>
                <a:latin typeface="Arial" charset="0"/>
              </a:endParaRPr>
            </a:p>
          </p:txBody>
        </p:sp>
        <p:sp>
          <p:nvSpPr>
            <p:cNvPr id="112" name="Rectangle 112"/>
            <p:cNvSpPr>
              <a:spLocks noChangeArrowheads="1"/>
            </p:cNvSpPr>
            <p:nvPr/>
          </p:nvSpPr>
          <p:spPr bwMode="auto">
            <a:xfrm>
              <a:off x="5579" y="2311"/>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13" name="Rectangle 113"/>
            <p:cNvSpPr>
              <a:spLocks noChangeArrowheads="1"/>
            </p:cNvSpPr>
            <p:nvPr/>
          </p:nvSpPr>
          <p:spPr bwMode="auto">
            <a:xfrm>
              <a:off x="5219" y="231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4" name="Rectangle 114"/>
            <p:cNvSpPr>
              <a:spLocks noChangeArrowheads="1"/>
            </p:cNvSpPr>
            <p:nvPr/>
          </p:nvSpPr>
          <p:spPr bwMode="auto">
            <a:xfrm>
              <a:off x="181" y="2535"/>
              <a:ext cx="76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计算机系统</a:t>
              </a:r>
              <a:endParaRPr kumimoji="0" lang="zh-CN" altLang="en-US" sz="1600">
                <a:solidFill>
                  <a:srgbClr val="003399"/>
                </a:solidFill>
                <a:latin typeface="Arial" charset="0"/>
              </a:endParaRPr>
            </a:p>
          </p:txBody>
        </p:sp>
        <p:sp>
          <p:nvSpPr>
            <p:cNvPr id="115" name="Rectangle 115"/>
            <p:cNvSpPr>
              <a:spLocks noChangeArrowheads="1"/>
            </p:cNvSpPr>
            <p:nvPr/>
          </p:nvSpPr>
          <p:spPr bwMode="auto">
            <a:xfrm>
              <a:off x="1067" y="2525"/>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16" name="Rectangle 116"/>
            <p:cNvSpPr>
              <a:spLocks noChangeArrowheads="1"/>
            </p:cNvSpPr>
            <p:nvPr/>
          </p:nvSpPr>
          <p:spPr bwMode="auto">
            <a:xfrm>
              <a:off x="1113"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7" name="Rectangle 117"/>
            <p:cNvSpPr>
              <a:spLocks noChangeArrowheads="1"/>
            </p:cNvSpPr>
            <p:nvPr/>
          </p:nvSpPr>
          <p:spPr bwMode="auto">
            <a:xfrm>
              <a:off x="1374"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8" name="Rectangle 118"/>
            <p:cNvSpPr>
              <a:spLocks noChangeArrowheads="1"/>
            </p:cNvSpPr>
            <p:nvPr/>
          </p:nvSpPr>
          <p:spPr bwMode="auto">
            <a:xfrm>
              <a:off x="1636"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19" name="Rectangle 119"/>
            <p:cNvSpPr>
              <a:spLocks noChangeArrowheads="1"/>
            </p:cNvSpPr>
            <p:nvPr/>
          </p:nvSpPr>
          <p:spPr bwMode="auto">
            <a:xfrm>
              <a:off x="1897"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0" name="Rectangle 120"/>
            <p:cNvSpPr>
              <a:spLocks noChangeArrowheads="1"/>
            </p:cNvSpPr>
            <p:nvPr/>
          </p:nvSpPr>
          <p:spPr bwMode="auto">
            <a:xfrm>
              <a:off x="2158"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1" name="Rectangle 121"/>
            <p:cNvSpPr>
              <a:spLocks noChangeArrowheads="1"/>
            </p:cNvSpPr>
            <p:nvPr/>
          </p:nvSpPr>
          <p:spPr bwMode="auto">
            <a:xfrm>
              <a:off x="2420"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2" name="Rectangle 122"/>
            <p:cNvSpPr>
              <a:spLocks noChangeArrowheads="1"/>
            </p:cNvSpPr>
            <p:nvPr/>
          </p:nvSpPr>
          <p:spPr bwMode="auto">
            <a:xfrm>
              <a:off x="2681" y="2525"/>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3" name="Rectangle 123"/>
            <p:cNvSpPr>
              <a:spLocks noChangeArrowheads="1"/>
            </p:cNvSpPr>
            <p:nvPr/>
          </p:nvSpPr>
          <p:spPr bwMode="auto">
            <a:xfrm>
              <a:off x="2754" y="2535"/>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其它设备</a:t>
              </a:r>
              <a:endParaRPr kumimoji="0" lang="zh-CN" altLang="en-US" sz="1600">
                <a:solidFill>
                  <a:srgbClr val="003399"/>
                </a:solidFill>
                <a:latin typeface="Arial" charset="0"/>
              </a:endParaRPr>
            </a:p>
          </p:txBody>
        </p:sp>
        <p:sp>
          <p:nvSpPr>
            <p:cNvPr id="124" name="Rectangle 124"/>
            <p:cNvSpPr>
              <a:spLocks noChangeArrowheads="1"/>
            </p:cNvSpPr>
            <p:nvPr/>
          </p:nvSpPr>
          <p:spPr bwMode="auto">
            <a:xfrm>
              <a:off x="3688" y="2535"/>
              <a:ext cx="458"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电源等</a:t>
              </a:r>
              <a:endParaRPr kumimoji="0" lang="zh-CN" altLang="en-US" sz="1600">
                <a:solidFill>
                  <a:srgbClr val="003399"/>
                </a:solidFill>
                <a:latin typeface="Arial" charset="0"/>
              </a:endParaRPr>
            </a:p>
          </p:txBody>
        </p:sp>
        <p:sp>
          <p:nvSpPr>
            <p:cNvPr id="125" name="Rectangle 125"/>
            <p:cNvSpPr>
              <a:spLocks noChangeArrowheads="1"/>
            </p:cNvSpPr>
            <p:nvPr/>
          </p:nvSpPr>
          <p:spPr bwMode="auto">
            <a:xfrm>
              <a:off x="329"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6" name="Rectangle 126"/>
            <p:cNvSpPr>
              <a:spLocks noChangeArrowheads="1"/>
            </p:cNvSpPr>
            <p:nvPr/>
          </p:nvSpPr>
          <p:spPr bwMode="auto">
            <a:xfrm>
              <a:off x="591"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7" name="Rectangle 127"/>
            <p:cNvSpPr>
              <a:spLocks noChangeArrowheads="1"/>
            </p:cNvSpPr>
            <p:nvPr/>
          </p:nvSpPr>
          <p:spPr bwMode="auto">
            <a:xfrm>
              <a:off x="852"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8" name="Rectangle 128"/>
            <p:cNvSpPr>
              <a:spLocks noChangeArrowheads="1"/>
            </p:cNvSpPr>
            <p:nvPr/>
          </p:nvSpPr>
          <p:spPr bwMode="auto">
            <a:xfrm>
              <a:off x="1113"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29" name="Rectangle 129"/>
            <p:cNvSpPr>
              <a:spLocks noChangeArrowheads="1"/>
            </p:cNvSpPr>
            <p:nvPr/>
          </p:nvSpPr>
          <p:spPr bwMode="auto">
            <a:xfrm>
              <a:off x="1374"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0" name="Rectangle 130"/>
            <p:cNvSpPr>
              <a:spLocks noChangeArrowheads="1"/>
            </p:cNvSpPr>
            <p:nvPr/>
          </p:nvSpPr>
          <p:spPr bwMode="auto">
            <a:xfrm>
              <a:off x="1636"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1" name="Rectangle 131"/>
            <p:cNvSpPr>
              <a:spLocks noChangeArrowheads="1"/>
            </p:cNvSpPr>
            <p:nvPr/>
          </p:nvSpPr>
          <p:spPr bwMode="auto">
            <a:xfrm>
              <a:off x="1897"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2" name="Rectangle 132"/>
            <p:cNvSpPr>
              <a:spLocks noChangeArrowheads="1"/>
            </p:cNvSpPr>
            <p:nvPr/>
          </p:nvSpPr>
          <p:spPr bwMode="auto">
            <a:xfrm>
              <a:off x="2158"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3" name="Rectangle 133"/>
            <p:cNvSpPr>
              <a:spLocks noChangeArrowheads="1"/>
            </p:cNvSpPr>
            <p:nvPr/>
          </p:nvSpPr>
          <p:spPr bwMode="auto">
            <a:xfrm>
              <a:off x="2420"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4" name="Rectangle 134"/>
            <p:cNvSpPr>
              <a:spLocks noChangeArrowheads="1"/>
            </p:cNvSpPr>
            <p:nvPr/>
          </p:nvSpPr>
          <p:spPr bwMode="auto">
            <a:xfrm>
              <a:off x="2681" y="2739"/>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35" name="Rectangle 135"/>
            <p:cNvSpPr>
              <a:spLocks noChangeArrowheads="1"/>
            </p:cNvSpPr>
            <p:nvPr/>
          </p:nvSpPr>
          <p:spPr bwMode="auto">
            <a:xfrm>
              <a:off x="2942" y="2749"/>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操作系统</a:t>
              </a:r>
              <a:endParaRPr kumimoji="0" lang="zh-CN" altLang="en-US" sz="1600">
                <a:solidFill>
                  <a:srgbClr val="003399"/>
                </a:solidFill>
                <a:latin typeface="Arial" charset="0"/>
              </a:endParaRPr>
            </a:p>
          </p:txBody>
        </p:sp>
        <p:sp>
          <p:nvSpPr>
            <p:cNvPr id="136" name="Rectangle 136"/>
            <p:cNvSpPr>
              <a:spLocks noChangeArrowheads="1"/>
            </p:cNvSpPr>
            <p:nvPr/>
          </p:nvSpPr>
          <p:spPr bwMode="auto">
            <a:xfrm>
              <a:off x="3627" y="2739"/>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37" name="Rectangle 137"/>
            <p:cNvSpPr>
              <a:spLocks noChangeArrowheads="1"/>
            </p:cNvSpPr>
            <p:nvPr/>
          </p:nvSpPr>
          <p:spPr bwMode="auto">
            <a:xfrm>
              <a:off x="3704" y="2739"/>
              <a:ext cx="280"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DOS</a:t>
              </a:r>
              <a:endParaRPr kumimoji="0" lang="en-US" altLang="zh-CN" sz="1600">
                <a:solidFill>
                  <a:srgbClr val="003399"/>
                </a:solidFill>
                <a:latin typeface="Arial" charset="0"/>
              </a:endParaRPr>
            </a:p>
          </p:txBody>
        </p:sp>
        <p:sp>
          <p:nvSpPr>
            <p:cNvPr id="138" name="Rectangle 138"/>
            <p:cNvSpPr>
              <a:spLocks noChangeArrowheads="1"/>
            </p:cNvSpPr>
            <p:nvPr/>
          </p:nvSpPr>
          <p:spPr bwMode="auto">
            <a:xfrm>
              <a:off x="4049" y="2749"/>
              <a:ext cx="15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a:t>
              </a:r>
              <a:endParaRPr kumimoji="0" lang="zh-CN" altLang="en-US" sz="1600">
                <a:solidFill>
                  <a:srgbClr val="003399"/>
                </a:solidFill>
                <a:latin typeface="Arial" charset="0"/>
              </a:endParaRPr>
            </a:p>
          </p:txBody>
        </p:sp>
        <p:sp>
          <p:nvSpPr>
            <p:cNvPr id="139" name="Rectangle 139"/>
            <p:cNvSpPr>
              <a:spLocks noChangeArrowheads="1"/>
            </p:cNvSpPr>
            <p:nvPr/>
          </p:nvSpPr>
          <p:spPr bwMode="auto">
            <a:xfrm>
              <a:off x="4134" y="2739"/>
              <a:ext cx="625"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Windows</a:t>
              </a:r>
              <a:endParaRPr kumimoji="0" lang="en-US" altLang="zh-CN" sz="1600">
                <a:solidFill>
                  <a:srgbClr val="003399"/>
                </a:solidFill>
                <a:latin typeface="Arial" charset="0"/>
              </a:endParaRPr>
            </a:p>
          </p:txBody>
        </p:sp>
        <p:sp>
          <p:nvSpPr>
            <p:cNvPr id="140" name="Rectangle 140"/>
            <p:cNvSpPr>
              <a:spLocks noChangeArrowheads="1"/>
            </p:cNvSpPr>
            <p:nvPr/>
          </p:nvSpPr>
          <p:spPr bwMode="auto">
            <a:xfrm>
              <a:off x="4820" y="2749"/>
              <a:ext cx="15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a:t>
              </a:r>
              <a:endParaRPr kumimoji="0" lang="zh-CN" altLang="en-US" sz="1600">
                <a:solidFill>
                  <a:srgbClr val="003399"/>
                </a:solidFill>
                <a:latin typeface="Arial" charset="0"/>
              </a:endParaRPr>
            </a:p>
          </p:txBody>
        </p:sp>
        <p:sp>
          <p:nvSpPr>
            <p:cNvPr id="141" name="Rectangle 141"/>
            <p:cNvSpPr>
              <a:spLocks noChangeArrowheads="1"/>
            </p:cNvSpPr>
            <p:nvPr/>
          </p:nvSpPr>
          <p:spPr bwMode="auto">
            <a:xfrm>
              <a:off x="4880" y="2739"/>
              <a:ext cx="337"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UNIX</a:t>
              </a:r>
              <a:endParaRPr kumimoji="0" lang="en-US" altLang="zh-CN" sz="1600">
                <a:solidFill>
                  <a:srgbClr val="003399"/>
                </a:solidFill>
                <a:latin typeface="Arial" charset="0"/>
              </a:endParaRPr>
            </a:p>
          </p:txBody>
        </p:sp>
        <p:sp>
          <p:nvSpPr>
            <p:cNvPr id="142" name="Rectangle 142"/>
            <p:cNvSpPr>
              <a:spLocks noChangeArrowheads="1"/>
            </p:cNvSpPr>
            <p:nvPr/>
          </p:nvSpPr>
          <p:spPr bwMode="auto">
            <a:xfrm>
              <a:off x="5307" y="2739"/>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43" name="Rectangle 143"/>
            <p:cNvSpPr>
              <a:spLocks noChangeArrowheads="1"/>
            </p:cNvSpPr>
            <p:nvPr/>
          </p:nvSpPr>
          <p:spPr bwMode="auto">
            <a:xfrm>
              <a:off x="329"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4" name="Rectangle 144"/>
            <p:cNvSpPr>
              <a:spLocks noChangeArrowheads="1"/>
            </p:cNvSpPr>
            <p:nvPr/>
          </p:nvSpPr>
          <p:spPr bwMode="auto">
            <a:xfrm>
              <a:off x="591"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5" name="Rectangle 145"/>
            <p:cNvSpPr>
              <a:spLocks noChangeArrowheads="1"/>
            </p:cNvSpPr>
            <p:nvPr/>
          </p:nvSpPr>
          <p:spPr bwMode="auto">
            <a:xfrm>
              <a:off x="852"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6" name="Rectangle 146"/>
            <p:cNvSpPr>
              <a:spLocks noChangeArrowheads="1"/>
            </p:cNvSpPr>
            <p:nvPr/>
          </p:nvSpPr>
          <p:spPr bwMode="auto">
            <a:xfrm>
              <a:off x="1113"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7" name="Rectangle 147"/>
            <p:cNvSpPr>
              <a:spLocks noChangeArrowheads="1"/>
            </p:cNvSpPr>
            <p:nvPr/>
          </p:nvSpPr>
          <p:spPr bwMode="auto">
            <a:xfrm>
              <a:off x="1374"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8" name="Rectangle 148"/>
            <p:cNvSpPr>
              <a:spLocks noChangeArrowheads="1"/>
            </p:cNvSpPr>
            <p:nvPr/>
          </p:nvSpPr>
          <p:spPr bwMode="auto">
            <a:xfrm>
              <a:off x="1636"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49" name="Rectangle 149"/>
            <p:cNvSpPr>
              <a:spLocks noChangeArrowheads="1"/>
            </p:cNvSpPr>
            <p:nvPr/>
          </p:nvSpPr>
          <p:spPr bwMode="auto">
            <a:xfrm>
              <a:off x="1897"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0" name="Rectangle 150"/>
            <p:cNvSpPr>
              <a:spLocks noChangeArrowheads="1"/>
            </p:cNvSpPr>
            <p:nvPr/>
          </p:nvSpPr>
          <p:spPr bwMode="auto">
            <a:xfrm>
              <a:off x="1970"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1" name="Rectangle 151"/>
            <p:cNvSpPr>
              <a:spLocks noChangeArrowheads="1"/>
            </p:cNvSpPr>
            <p:nvPr/>
          </p:nvSpPr>
          <p:spPr bwMode="auto">
            <a:xfrm>
              <a:off x="1996" y="2963"/>
              <a:ext cx="458"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系统软</a:t>
              </a:r>
              <a:endParaRPr kumimoji="0" lang="zh-CN" altLang="en-US" sz="1600">
                <a:solidFill>
                  <a:srgbClr val="003399"/>
                </a:solidFill>
                <a:latin typeface="Arial" charset="0"/>
              </a:endParaRPr>
            </a:p>
          </p:txBody>
        </p:sp>
        <p:sp>
          <p:nvSpPr>
            <p:cNvPr id="152" name="Rectangle 152"/>
            <p:cNvSpPr>
              <a:spLocks noChangeArrowheads="1"/>
            </p:cNvSpPr>
            <p:nvPr/>
          </p:nvSpPr>
          <p:spPr bwMode="auto">
            <a:xfrm>
              <a:off x="2491" y="2963"/>
              <a:ext cx="153"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件</a:t>
              </a:r>
              <a:endParaRPr kumimoji="0" lang="zh-CN" altLang="en-US" sz="1600">
                <a:solidFill>
                  <a:srgbClr val="003399"/>
                </a:solidFill>
                <a:latin typeface="Arial" charset="0"/>
              </a:endParaRPr>
            </a:p>
          </p:txBody>
        </p:sp>
        <p:sp>
          <p:nvSpPr>
            <p:cNvPr id="153" name="Rectangle 153"/>
            <p:cNvSpPr>
              <a:spLocks noChangeArrowheads="1"/>
            </p:cNvSpPr>
            <p:nvPr/>
          </p:nvSpPr>
          <p:spPr bwMode="auto">
            <a:xfrm>
              <a:off x="2641" y="2953"/>
              <a:ext cx="111"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54" name="Rectangle 154"/>
            <p:cNvSpPr>
              <a:spLocks noChangeArrowheads="1"/>
            </p:cNvSpPr>
            <p:nvPr/>
          </p:nvSpPr>
          <p:spPr bwMode="auto">
            <a:xfrm>
              <a:off x="2790" y="2953"/>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5" name="Rectangle 155"/>
            <p:cNvSpPr>
              <a:spLocks noChangeArrowheads="1"/>
            </p:cNvSpPr>
            <p:nvPr/>
          </p:nvSpPr>
          <p:spPr bwMode="auto">
            <a:xfrm>
              <a:off x="2936" y="2963"/>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编译系统</a:t>
              </a:r>
              <a:endParaRPr kumimoji="0" lang="zh-CN" altLang="en-US" sz="1600">
                <a:solidFill>
                  <a:srgbClr val="003399"/>
                </a:solidFill>
                <a:latin typeface="Arial" charset="0"/>
              </a:endParaRPr>
            </a:p>
          </p:txBody>
        </p:sp>
        <p:sp>
          <p:nvSpPr>
            <p:cNvPr id="156" name="Rectangle 156"/>
            <p:cNvSpPr>
              <a:spLocks noChangeArrowheads="1"/>
            </p:cNvSpPr>
            <p:nvPr/>
          </p:nvSpPr>
          <p:spPr bwMode="auto">
            <a:xfrm>
              <a:off x="3533" y="2953"/>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7" name="Rectangle 157"/>
            <p:cNvSpPr>
              <a:spLocks noChangeArrowheads="1"/>
            </p:cNvSpPr>
            <p:nvPr/>
          </p:nvSpPr>
          <p:spPr bwMode="auto">
            <a:xfrm>
              <a:off x="329"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8" name="Rectangle 158"/>
            <p:cNvSpPr>
              <a:spLocks noChangeArrowheads="1"/>
            </p:cNvSpPr>
            <p:nvPr/>
          </p:nvSpPr>
          <p:spPr bwMode="auto">
            <a:xfrm>
              <a:off x="591"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59" name="Rectangle 159"/>
            <p:cNvSpPr>
              <a:spLocks noChangeArrowheads="1"/>
            </p:cNvSpPr>
            <p:nvPr/>
          </p:nvSpPr>
          <p:spPr bwMode="auto">
            <a:xfrm>
              <a:off x="852"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0" name="Rectangle 160"/>
            <p:cNvSpPr>
              <a:spLocks noChangeArrowheads="1"/>
            </p:cNvSpPr>
            <p:nvPr/>
          </p:nvSpPr>
          <p:spPr bwMode="auto">
            <a:xfrm>
              <a:off x="1113"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1" name="Rectangle 161"/>
            <p:cNvSpPr>
              <a:spLocks noChangeArrowheads="1"/>
            </p:cNvSpPr>
            <p:nvPr/>
          </p:nvSpPr>
          <p:spPr bwMode="auto">
            <a:xfrm>
              <a:off x="1374" y="3167"/>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2" name="Rectangle 162"/>
            <p:cNvSpPr>
              <a:spLocks noChangeArrowheads="1"/>
            </p:cNvSpPr>
            <p:nvPr/>
          </p:nvSpPr>
          <p:spPr bwMode="auto">
            <a:xfrm>
              <a:off x="1361" y="3177"/>
              <a:ext cx="3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软件</a:t>
              </a:r>
              <a:endParaRPr kumimoji="0" lang="zh-CN" altLang="en-US" sz="1600">
                <a:solidFill>
                  <a:srgbClr val="003399"/>
                </a:solidFill>
                <a:latin typeface="Arial" charset="0"/>
              </a:endParaRPr>
            </a:p>
          </p:txBody>
        </p:sp>
        <p:sp>
          <p:nvSpPr>
            <p:cNvPr id="163" name="Rectangle 163"/>
            <p:cNvSpPr>
              <a:spLocks noChangeArrowheads="1"/>
            </p:cNvSpPr>
            <p:nvPr/>
          </p:nvSpPr>
          <p:spPr bwMode="auto">
            <a:xfrm>
              <a:off x="1769" y="3158"/>
              <a:ext cx="111" cy="198"/>
            </a:xfrm>
            <a:prstGeom prst="rect">
              <a:avLst/>
            </a:prstGeom>
            <a:noFill/>
            <a:ln w="9525">
              <a:noFill/>
              <a:miter lim="800000"/>
              <a:headEnd/>
              <a:tailEnd/>
            </a:ln>
          </p:spPr>
          <p:txBody>
            <a:bodyPr wrap="none" lIns="0" tIns="0" rIns="0" bIns="0">
              <a:spAutoFit/>
            </a:bodyPr>
            <a:lstStyle/>
            <a:p>
              <a:r>
                <a:rPr kumimoji="0" lang="en-US" altLang="zh-CN" sz="1600" b="1" dirty="0">
                  <a:solidFill>
                    <a:srgbClr val="003399"/>
                  </a:solidFill>
                </a:rPr>
                <a:t>—</a:t>
              </a:r>
              <a:endParaRPr kumimoji="0" lang="en-US" altLang="zh-CN" sz="1600" dirty="0">
                <a:solidFill>
                  <a:srgbClr val="003399"/>
                </a:solidFill>
                <a:latin typeface="Arial" charset="0"/>
              </a:endParaRPr>
            </a:p>
          </p:txBody>
        </p:sp>
        <p:sp>
          <p:nvSpPr>
            <p:cNvPr id="164" name="Rectangle 164"/>
            <p:cNvSpPr>
              <a:spLocks noChangeArrowheads="1"/>
            </p:cNvSpPr>
            <p:nvPr/>
          </p:nvSpPr>
          <p:spPr bwMode="auto">
            <a:xfrm>
              <a:off x="1969"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5" name="Rectangle 165"/>
            <p:cNvSpPr>
              <a:spLocks noChangeArrowheads="1"/>
            </p:cNvSpPr>
            <p:nvPr/>
          </p:nvSpPr>
          <p:spPr bwMode="auto">
            <a:xfrm>
              <a:off x="2158"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6" name="Rectangle 166"/>
            <p:cNvSpPr>
              <a:spLocks noChangeArrowheads="1"/>
            </p:cNvSpPr>
            <p:nvPr/>
          </p:nvSpPr>
          <p:spPr bwMode="auto">
            <a:xfrm>
              <a:off x="2420"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7" name="Rectangle 167"/>
            <p:cNvSpPr>
              <a:spLocks noChangeArrowheads="1"/>
            </p:cNvSpPr>
            <p:nvPr/>
          </p:nvSpPr>
          <p:spPr bwMode="auto">
            <a:xfrm>
              <a:off x="2681"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68" name="Rectangle 168"/>
            <p:cNvSpPr>
              <a:spLocks noChangeArrowheads="1"/>
            </p:cNvSpPr>
            <p:nvPr/>
          </p:nvSpPr>
          <p:spPr bwMode="auto">
            <a:xfrm>
              <a:off x="2942" y="3177"/>
              <a:ext cx="1068"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数据库管理系统</a:t>
              </a:r>
              <a:endParaRPr kumimoji="0" lang="zh-CN" altLang="en-US" sz="1600">
                <a:solidFill>
                  <a:srgbClr val="003399"/>
                </a:solidFill>
                <a:latin typeface="Arial" charset="0"/>
              </a:endParaRPr>
            </a:p>
          </p:txBody>
        </p:sp>
        <p:sp>
          <p:nvSpPr>
            <p:cNvPr id="169" name="Rectangle 169"/>
            <p:cNvSpPr>
              <a:spLocks noChangeArrowheads="1"/>
            </p:cNvSpPr>
            <p:nvPr/>
          </p:nvSpPr>
          <p:spPr bwMode="auto">
            <a:xfrm>
              <a:off x="3987" y="3167"/>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0" name="Rectangle 170"/>
            <p:cNvSpPr>
              <a:spLocks noChangeArrowheads="1"/>
            </p:cNvSpPr>
            <p:nvPr/>
          </p:nvSpPr>
          <p:spPr bwMode="auto">
            <a:xfrm>
              <a:off x="329"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1" name="Rectangle 171"/>
            <p:cNvSpPr>
              <a:spLocks noChangeArrowheads="1"/>
            </p:cNvSpPr>
            <p:nvPr/>
          </p:nvSpPr>
          <p:spPr bwMode="auto">
            <a:xfrm>
              <a:off x="591"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2" name="Rectangle 172"/>
            <p:cNvSpPr>
              <a:spLocks noChangeArrowheads="1"/>
            </p:cNvSpPr>
            <p:nvPr/>
          </p:nvSpPr>
          <p:spPr bwMode="auto">
            <a:xfrm>
              <a:off x="852"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3" name="Rectangle 173"/>
            <p:cNvSpPr>
              <a:spLocks noChangeArrowheads="1"/>
            </p:cNvSpPr>
            <p:nvPr/>
          </p:nvSpPr>
          <p:spPr bwMode="auto">
            <a:xfrm>
              <a:off x="1113"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4" name="Rectangle 174"/>
            <p:cNvSpPr>
              <a:spLocks noChangeArrowheads="1"/>
            </p:cNvSpPr>
            <p:nvPr/>
          </p:nvSpPr>
          <p:spPr bwMode="auto">
            <a:xfrm>
              <a:off x="1374" y="3381"/>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5" name="Rectangle 175"/>
            <p:cNvSpPr>
              <a:spLocks noChangeArrowheads="1"/>
            </p:cNvSpPr>
            <p:nvPr/>
          </p:nvSpPr>
          <p:spPr bwMode="auto">
            <a:xfrm>
              <a:off x="1361" y="3390"/>
              <a:ext cx="3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系统</a:t>
              </a:r>
              <a:endParaRPr kumimoji="0" lang="zh-CN" altLang="en-US" sz="1600">
                <a:solidFill>
                  <a:srgbClr val="003399"/>
                </a:solidFill>
                <a:latin typeface="Arial" charset="0"/>
              </a:endParaRPr>
            </a:p>
          </p:txBody>
        </p:sp>
        <p:sp>
          <p:nvSpPr>
            <p:cNvPr id="176" name="Rectangle 176"/>
            <p:cNvSpPr>
              <a:spLocks noChangeArrowheads="1"/>
            </p:cNvSpPr>
            <p:nvPr/>
          </p:nvSpPr>
          <p:spPr bwMode="auto">
            <a:xfrm>
              <a:off x="1819"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7" name="Rectangle 177"/>
            <p:cNvSpPr>
              <a:spLocks noChangeArrowheads="1"/>
            </p:cNvSpPr>
            <p:nvPr/>
          </p:nvSpPr>
          <p:spPr bwMode="auto">
            <a:xfrm>
              <a:off x="1897"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8" name="Rectangle 178"/>
            <p:cNvSpPr>
              <a:spLocks noChangeArrowheads="1"/>
            </p:cNvSpPr>
            <p:nvPr/>
          </p:nvSpPr>
          <p:spPr bwMode="auto">
            <a:xfrm>
              <a:off x="2158"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79" name="Rectangle 179"/>
            <p:cNvSpPr>
              <a:spLocks noChangeArrowheads="1"/>
            </p:cNvSpPr>
            <p:nvPr/>
          </p:nvSpPr>
          <p:spPr bwMode="auto">
            <a:xfrm>
              <a:off x="2420"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0" name="Rectangle 180"/>
            <p:cNvSpPr>
              <a:spLocks noChangeArrowheads="1"/>
            </p:cNvSpPr>
            <p:nvPr/>
          </p:nvSpPr>
          <p:spPr bwMode="auto">
            <a:xfrm>
              <a:off x="2681"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1" name="Rectangle 181"/>
            <p:cNvSpPr>
              <a:spLocks noChangeArrowheads="1"/>
            </p:cNvSpPr>
            <p:nvPr/>
          </p:nvSpPr>
          <p:spPr bwMode="auto">
            <a:xfrm>
              <a:off x="2942" y="3390"/>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系统服务</a:t>
              </a:r>
              <a:endParaRPr kumimoji="0" lang="zh-CN" altLang="en-US" sz="1600">
                <a:solidFill>
                  <a:srgbClr val="003399"/>
                </a:solidFill>
                <a:latin typeface="Arial" charset="0"/>
              </a:endParaRPr>
            </a:p>
          </p:txBody>
        </p:sp>
        <p:sp>
          <p:nvSpPr>
            <p:cNvPr id="182" name="Rectangle 182"/>
            <p:cNvSpPr>
              <a:spLocks noChangeArrowheads="1"/>
            </p:cNvSpPr>
            <p:nvPr/>
          </p:nvSpPr>
          <p:spPr bwMode="auto">
            <a:xfrm>
              <a:off x="3628" y="3390"/>
              <a:ext cx="305"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程序</a:t>
              </a:r>
              <a:endParaRPr kumimoji="0" lang="zh-CN" altLang="en-US" sz="1600">
                <a:solidFill>
                  <a:srgbClr val="003399"/>
                </a:solidFill>
                <a:latin typeface="Arial" charset="0"/>
              </a:endParaRPr>
            </a:p>
          </p:txBody>
        </p:sp>
        <p:sp>
          <p:nvSpPr>
            <p:cNvPr id="183" name="Rectangle 183"/>
            <p:cNvSpPr>
              <a:spLocks noChangeArrowheads="1"/>
            </p:cNvSpPr>
            <p:nvPr/>
          </p:nvSpPr>
          <p:spPr bwMode="auto">
            <a:xfrm>
              <a:off x="3838" y="3381"/>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4" name="Rectangle 184"/>
            <p:cNvSpPr>
              <a:spLocks noChangeArrowheads="1"/>
            </p:cNvSpPr>
            <p:nvPr/>
          </p:nvSpPr>
          <p:spPr bwMode="auto">
            <a:xfrm>
              <a:off x="329"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5" name="Rectangle 185"/>
            <p:cNvSpPr>
              <a:spLocks noChangeArrowheads="1"/>
            </p:cNvSpPr>
            <p:nvPr/>
          </p:nvSpPr>
          <p:spPr bwMode="auto">
            <a:xfrm>
              <a:off x="591"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6" name="Rectangle 186"/>
            <p:cNvSpPr>
              <a:spLocks noChangeArrowheads="1"/>
            </p:cNvSpPr>
            <p:nvPr/>
          </p:nvSpPr>
          <p:spPr bwMode="auto">
            <a:xfrm>
              <a:off x="852"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7" name="Rectangle 187"/>
            <p:cNvSpPr>
              <a:spLocks noChangeArrowheads="1"/>
            </p:cNvSpPr>
            <p:nvPr/>
          </p:nvSpPr>
          <p:spPr bwMode="auto">
            <a:xfrm>
              <a:off x="1113"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8" name="Rectangle 188"/>
            <p:cNvSpPr>
              <a:spLocks noChangeArrowheads="1"/>
            </p:cNvSpPr>
            <p:nvPr/>
          </p:nvSpPr>
          <p:spPr bwMode="auto">
            <a:xfrm>
              <a:off x="1374"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89" name="Rectangle 189"/>
            <p:cNvSpPr>
              <a:spLocks noChangeArrowheads="1"/>
            </p:cNvSpPr>
            <p:nvPr/>
          </p:nvSpPr>
          <p:spPr bwMode="auto">
            <a:xfrm>
              <a:off x="1636" y="3594"/>
              <a:ext cx="190"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0" name="Rectangle 190"/>
            <p:cNvSpPr>
              <a:spLocks noChangeArrowheads="1"/>
            </p:cNvSpPr>
            <p:nvPr/>
          </p:nvSpPr>
          <p:spPr bwMode="auto">
            <a:xfrm>
              <a:off x="1928" y="3594"/>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1" name="Rectangle 191"/>
            <p:cNvSpPr>
              <a:spLocks noChangeArrowheads="1"/>
            </p:cNvSpPr>
            <p:nvPr/>
          </p:nvSpPr>
          <p:spPr bwMode="auto">
            <a:xfrm>
              <a:off x="1996" y="3604"/>
              <a:ext cx="611"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应用软件</a:t>
              </a:r>
              <a:endParaRPr kumimoji="0" lang="zh-CN" altLang="en-US" sz="1600">
                <a:solidFill>
                  <a:srgbClr val="003399"/>
                </a:solidFill>
                <a:latin typeface="Arial" charset="0"/>
              </a:endParaRPr>
            </a:p>
          </p:txBody>
        </p:sp>
        <p:sp>
          <p:nvSpPr>
            <p:cNvPr id="192" name="Rectangle 192"/>
            <p:cNvSpPr>
              <a:spLocks noChangeArrowheads="1"/>
            </p:cNvSpPr>
            <p:nvPr/>
          </p:nvSpPr>
          <p:spPr bwMode="auto">
            <a:xfrm>
              <a:off x="2672" y="3594"/>
              <a:ext cx="111" cy="198"/>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193" name="Rectangle 194"/>
            <p:cNvSpPr>
              <a:spLocks noChangeArrowheads="1"/>
            </p:cNvSpPr>
            <p:nvPr/>
          </p:nvSpPr>
          <p:spPr bwMode="auto">
            <a:xfrm>
              <a:off x="2894" y="3604"/>
              <a:ext cx="916"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专用应用软件</a:t>
              </a:r>
              <a:endParaRPr kumimoji="0" lang="zh-CN" altLang="en-US" sz="1600">
                <a:solidFill>
                  <a:srgbClr val="003399"/>
                </a:solidFill>
                <a:latin typeface="Arial" charset="0"/>
              </a:endParaRPr>
            </a:p>
          </p:txBody>
        </p:sp>
        <p:sp>
          <p:nvSpPr>
            <p:cNvPr id="194" name="Rectangle 195"/>
            <p:cNvSpPr>
              <a:spLocks noChangeArrowheads="1"/>
            </p:cNvSpPr>
            <p:nvPr/>
          </p:nvSpPr>
          <p:spPr bwMode="auto">
            <a:xfrm>
              <a:off x="3790" y="3594"/>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5" name="Rectangle 196"/>
            <p:cNvSpPr>
              <a:spLocks noChangeArrowheads="1"/>
            </p:cNvSpPr>
            <p:nvPr/>
          </p:nvSpPr>
          <p:spPr bwMode="auto">
            <a:xfrm>
              <a:off x="329"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6" name="Rectangle 197"/>
            <p:cNvSpPr>
              <a:spLocks noChangeArrowheads="1"/>
            </p:cNvSpPr>
            <p:nvPr/>
          </p:nvSpPr>
          <p:spPr bwMode="auto">
            <a:xfrm>
              <a:off x="591"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7" name="Rectangle 198"/>
            <p:cNvSpPr>
              <a:spLocks noChangeArrowheads="1"/>
            </p:cNvSpPr>
            <p:nvPr/>
          </p:nvSpPr>
          <p:spPr bwMode="auto">
            <a:xfrm>
              <a:off x="852"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8" name="Rectangle 199"/>
            <p:cNvSpPr>
              <a:spLocks noChangeArrowheads="1"/>
            </p:cNvSpPr>
            <p:nvPr/>
          </p:nvSpPr>
          <p:spPr bwMode="auto">
            <a:xfrm>
              <a:off x="1113"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199" name="Rectangle 200"/>
            <p:cNvSpPr>
              <a:spLocks noChangeArrowheads="1"/>
            </p:cNvSpPr>
            <p:nvPr/>
          </p:nvSpPr>
          <p:spPr bwMode="auto">
            <a:xfrm>
              <a:off x="1374"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0" name="Rectangle 201"/>
            <p:cNvSpPr>
              <a:spLocks noChangeArrowheads="1"/>
            </p:cNvSpPr>
            <p:nvPr/>
          </p:nvSpPr>
          <p:spPr bwMode="auto">
            <a:xfrm>
              <a:off x="1636"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1" name="Rectangle 202"/>
            <p:cNvSpPr>
              <a:spLocks noChangeArrowheads="1"/>
            </p:cNvSpPr>
            <p:nvPr/>
          </p:nvSpPr>
          <p:spPr bwMode="auto">
            <a:xfrm>
              <a:off x="1897"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2" name="Rectangle 203"/>
            <p:cNvSpPr>
              <a:spLocks noChangeArrowheads="1"/>
            </p:cNvSpPr>
            <p:nvPr/>
          </p:nvSpPr>
          <p:spPr bwMode="auto">
            <a:xfrm>
              <a:off x="2158"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3" name="Rectangle 204"/>
            <p:cNvSpPr>
              <a:spLocks noChangeArrowheads="1"/>
            </p:cNvSpPr>
            <p:nvPr/>
          </p:nvSpPr>
          <p:spPr bwMode="auto">
            <a:xfrm>
              <a:off x="2420"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4" name="Rectangle 205"/>
            <p:cNvSpPr>
              <a:spLocks noChangeArrowheads="1"/>
            </p:cNvSpPr>
            <p:nvPr/>
          </p:nvSpPr>
          <p:spPr bwMode="auto">
            <a:xfrm>
              <a:off x="2681" y="3808"/>
              <a:ext cx="95"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5" name="Rectangle 206"/>
            <p:cNvSpPr>
              <a:spLocks noChangeArrowheads="1"/>
            </p:cNvSpPr>
            <p:nvPr/>
          </p:nvSpPr>
          <p:spPr bwMode="auto">
            <a:xfrm>
              <a:off x="2827"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6" name="Rectangle 207"/>
            <p:cNvSpPr>
              <a:spLocks noChangeArrowheads="1"/>
            </p:cNvSpPr>
            <p:nvPr/>
          </p:nvSpPr>
          <p:spPr bwMode="auto">
            <a:xfrm>
              <a:off x="2900" y="3818"/>
              <a:ext cx="916" cy="198"/>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latin typeface="宋体" charset="-122"/>
                </a:rPr>
                <a:t>通用应用软件</a:t>
              </a:r>
              <a:endParaRPr kumimoji="0" lang="zh-CN" altLang="en-US" sz="1600">
                <a:solidFill>
                  <a:srgbClr val="003399"/>
                </a:solidFill>
                <a:latin typeface="Arial" charset="0"/>
              </a:endParaRPr>
            </a:p>
          </p:txBody>
        </p:sp>
        <p:sp>
          <p:nvSpPr>
            <p:cNvPr id="207" name="Rectangle 208"/>
            <p:cNvSpPr>
              <a:spLocks noChangeArrowheads="1"/>
            </p:cNvSpPr>
            <p:nvPr/>
          </p:nvSpPr>
          <p:spPr bwMode="auto">
            <a:xfrm>
              <a:off x="3796" y="3808"/>
              <a:ext cx="47" cy="204"/>
            </a:xfrm>
            <a:prstGeom prst="rect">
              <a:avLst/>
            </a:prstGeom>
            <a:noFill/>
            <a:ln w="9525">
              <a:noFill/>
              <a:miter lim="800000"/>
              <a:headEnd/>
              <a:tailEnd/>
            </a:ln>
          </p:spPr>
          <p:txBody>
            <a:bodyPr wrap="none" lIns="0" tIns="0" rIns="0" bIns="0">
              <a:spAutoFit/>
            </a:bodyPr>
            <a:lstStyle/>
            <a:p>
              <a:r>
                <a:rPr kumimoji="0" lang="zh-CN" altLang="en-US" sz="1600" b="1">
                  <a:solidFill>
                    <a:srgbClr val="003399"/>
                  </a:solidFill>
                </a:rPr>
                <a:t> </a:t>
              </a:r>
              <a:endParaRPr kumimoji="0" lang="zh-CN" altLang="en-US" sz="1600">
                <a:solidFill>
                  <a:srgbClr val="003399"/>
                </a:solidFill>
                <a:latin typeface="Arial" charset="0"/>
              </a:endParaRPr>
            </a:p>
          </p:txBody>
        </p:sp>
        <p:sp>
          <p:nvSpPr>
            <p:cNvPr id="208" name="Freeform 209"/>
            <p:cNvSpPr>
              <a:spLocks/>
            </p:cNvSpPr>
            <p:nvPr/>
          </p:nvSpPr>
          <p:spPr bwMode="auto">
            <a:xfrm>
              <a:off x="1179" y="2010"/>
              <a:ext cx="65" cy="1284"/>
            </a:xfrm>
            <a:custGeom>
              <a:avLst/>
              <a:gdLst>
                <a:gd name="T0" fmla="*/ 65 w 65"/>
                <a:gd name="T1" fmla="*/ 0 h 1284"/>
                <a:gd name="T2" fmla="*/ 52 w 65"/>
                <a:gd name="T3" fmla="*/ 2 h 1284"/>
                <a:gd name="T4" fmla="*/ 40 w 65"/>
                <a:gd name="T5" fmla="*/ 9 h 1284"/>
                <a:gd name="T6" fmla="*/ 30 w 65"/>
                <a:gd name="T7" fmla="*/ 18 h 1284"/>
                <a:gd name="T8" fmla="*/ 19 w 65"/>
                <a:gd name="T9" fmla="*/ 32 h 1284"/>
                <a:gd name="T10" fmla="*/ 12 w 65"/>
                <a:gd name="T11" fmla="*/ 48 h 1284"/>
                <a:gd name="T12" fmla="*/ 6 w 65"/>
                <a:gd name="T13" fmla="*/ 66 h 1284"/>
                <a:gd name="T14" fmla="*/ 1 w 65"/>
                <a:gd name="T15" fmla="*/ 86 h 1284"/>
                <a:gd name="T16" fmla="*/ 0 w 65"/>
                <a:gd name="T17" fmla="*/ 107 h 1284"/>
                <a:gd name="T18" fmla="*/ 0 w 65"/>
                <a:gd name="T19" fmla="*/ 1177 h 1284"/>
                <a:gd name="T20" fmla="*/ 1 w 65"/>
                <a:gd name="T21" fmla="*/ 1198 h 1284"/>
                <a:gd name="T22" fmla="*/ 6 w 65"/>
                <a:gd name="T23" fmla="*/ 1218 h 1284"/>
                <a:gd name="T24" fmla="*/ 12 w 65"/>
                <a:gd name="T25" fmla="*/ 1236 h 1284"/>
                <a:gd name="T26" fmla="*/ 19 w 65"/>
                <a:gd name="T27" fmla="*/ 1252 h 1284"/>
                <a:gd name="T28" fmla="*/ 30 w 65"/>
                <a:gd name="T29" fmla="*/ 1265 h 1284"/>
                <a:gd name="T30" fmla="*/ 40 w 65"/>
                <a:gd name="T31" fmla="*/ 1275 h 1284"/>
                <a:gd name="T32" fmla="*/ 52 w 65"/>
                <a:gd name="T33" fmla="*/ 1282 h 1284"/>
                <a:gd name="T34" fmla="*/ 65 w 65"/>
                <a:gd name="T35" fmla="*/ 1284 h 12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1284"/>
                <a:gd name="T56" fmla="*/ 65 w 65"/>
                <a:gd name="T57" fmla="*/ 1284 h 12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1284">
                  <a:moveTo>
                    <a:pt x="65" y="0"/>
                  </a:moveTo>
                  <a:lnTo>
                    <a:pt x="52" y="2"/>
                  </a:lnTo>
                  <a:lnTo>
                    <a:pt x="40" y="9"/>
                  </a:lnTo>
                  <a:lnTo>
                    <a:pt x="30" y="18"/>
                  </a:lnTo>
                  <a:lnTo>
                    <a:pt x="19" y="32"/>
                  </a:lnTo>
                  <a:lnTo>
                    <a:pt x="12" y="48"/>
                  </a:lnTo>
                  <a:lnTo>
                    <a:pt x="6" y="66"/>
                  </a:lnTo>
                  <a:lnTo>
                    <a:pt x="1" y="86"/>
                  </a:lnTo>
                  <a:lnTo>
                    <a:pt x="0" y="107"/>
                  </a:lnTo>
                  <a:lnTo>
                    <a:pt x="0" y="1177"/>
                  </a:lnTo>
                  <a:lnTo>
                    <a:pt x="1" y="1198"/>
                  </a:lnTo>
                  <a:lnTo>
                    <a:pt x="6" y="1218"/>
                  </a:lnTo>
                  <a:lnTo>
                    <a:pt x="12" y="1236"/>
                  </a:lnTo>
                  <a:lnTo>
                    <a:pt x="19" y="1252"/>
                  </a:lnTo>
                  <a:lnTo>
                    <a:pt x="30" y="1265"/>
                  </a:lnTo>
                  <a:lnTo>
                    <a:pt x="40" y="1275"/>
                  </a:lnTo>
                  <a:lnTo>
                    <a:pt x="52" y="1282"/>
                  </a:lnTo>
                  <a:lnTo>
                    <a:pt x="65" y="1284"/>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09" name="Freeform 210"/>
            <p:cNvSpPr>
              <a:spLocks/>
            </p:cNvSpPr>
            <p:nvPr/>
          </p:nvSpPr>
          <p:spPr bwMode="auto">
            <a:xfrm>
              <a:off x="1905" y="1550"/>
              <a:ext cx="64" cy="855"/>
            </a:xfrm>
            <a:custGeom>
              <a:avLst/>
              <a:gdLst>
                <a:gd name="T0" fmla="*/ 64 w 64"/>
                <a:gd name="T1" fmla="*/ 0 h 855"/>
                <a:gd name="T2" fmla="*/ 50 w 64"/>
                <a:gd name="T3" fmla="*/ 1 h 855"/>
                <a:gd name="T4" fmla="*/ 39 w 64"/>
                <a:gd name="T5" fmla="*/ 5 h 855"/>
                <a:gd name="T6" fmla="*/ 28 w 64"/>
                <a:gd name="T7" fmla="*/ 11 h 855"/>
                <a:gd name="T8" fmla="*/ 19 w 64"/>
                <a:gd name="T9" fmla="*/ 21 h 855"/>
                <a:gd name="T10" fmla="*/ 10 w 64"/>
                <a:gd name="T11" fmla="*/ 31 h 855"/>
                <a:gd name="T12" fmla="*/ 4 w 64"/>
                <a:gd name="T13" fmla="*/ 42 h 855"/>
                <a:gd name="T14" fmla="*/ 1 w 64"/>
                <a:gd name="T15" fmla="*/ 56 h 855"/>
                <a:gd name="T16" fmla="*/ 0 w 64"/>
                <a:gd name="T17" fmla="*/ 70 h 855"/>
                <a:gd name="T18" fmla="*/ 0 w 64"/>
                <a:gd name="T19" fmla="*/ 784 h 855"/>
                <a:gd name="T20" fmla="*/ 1 w 64"/>
                <a:gd name="T21" fmla="*/ 799 h 855"/>
                <a:gd name="T22" fmla="*/ 4 w 64"/>
                <a:gd name="T23" fmla="*/ 812 h 855"/>
                <a:gd name="T24" fmla="*/ 10 w 64"/>
                <a:gd name="T25" fmla="*/ 824 h 855"/>
                <a:gd name="T26" fmla="*/ 19 w 64"/>
                <a:gd name="T27" fmla="*/ 835 h 855"/>
                <a:gd name="T28" fmla="*/ 28 w 64"/>
                <a:gd name="T29" fmla="*/ 844 h 855"/>
                <a:gd name="T30" fmla="*/ 39 w 64"/>
                <a:gd name="T31" fmla="*/ 850 h 855"/>
                <a:gd name="T32" fmla="*/ 50 w 64"/>
                <a:gd name="T33" fmla="*/ 853 h 855"/>
                <a:gd name="T34" fmla="*/ 64 w 64"/>
                <a:gd name="T35" fmla="*/ 855 h 8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855"/>
                <a:gd name="T56" fmla="*/ 64 w 64"/>
                <a:gd name="T57" fmla="*/ 855 h 8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855">
                  <a:moveTo>
                    <a:pt x="64" y="0"/>
                  </a:moveTo>
                  <a:lnTo>
                    <a:pt x="50" y="1"/>
                  </a:lnTo>
                  <a:lnTo>
                    <a:pt x="39" y="5"/>
                  </a:lnTo>
                  <a:lnTo>
                    <a:pt x="28" y="11"/>
                  </a:lnTo>
                  <a:lnTo>
                    <a:pt x="19" y="21"/>
                  </a:lnTo>
                  <a:lnTo>
                    <a:pt x="10" y="31"/>
                  </a:lnTo>
                  <a:lnTo>
                    <a:pt x="4" y="42"/>
                  </a:lnTo>
                  <a:lnTo>
                    <a:pt x="1" y="56"/>
                  </a:lnTo>
                  <a:lnTo>
                    <a:pt x="0" y="70"/>
                  </a:lnTo>
                  <a:lnTo>
                    <a:pt x="0" y="784"/>
                  </a:lnTo>
                  <a:lnTo>
                    <a:pt x="1" y="799"/>
                  </a:lnTo>
                  <a:lnTo>
                    <a:pt x="4" y="812"/>
                  </a:lnTo>
                  <a:lnTo>
                    <a:pt x="10" y="824"/>
                  </a:lnTo>
                  <a:lnTo>
                    <a:pt x="19" y="835"/>
                  </a:lnTo>
                  <a:lnTo>
                    <a:pt x="28" y="844"/>
                  </a:lnTo>
                  <a:lnTo>
                    <a:pt x="39" y="850"/>
                  </a:lnTo>
                  <a:lnTo>
                    <a:pt x="50" y="853"/>
                  </a:lnTo>
                  <a:lnTo>
                    <a:pt x="64" y="855"/>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0" name="Freeform 211"/>
            <p:cNvSpPr>
              <a:spLocks/>
            </p:cNvSpPr>
            <p:nvPr/>
          </p:nvSpPr>
          <p:spPr bwMode="auto">
            <a:xfrm>
              <a:off x="1950" y="3025"/>
              <a:ext cx="64" cy="642"/>
            </a:xfrm>
            <a:custGeom>
              <a:avLst/>
              <a:gdLst>
                <a:gd name="T0" fmla="*/ 64 w 64"/>
                <a:gd name="T1" fmla="*/ 0 h 642"/>
                <a:gd name="T2" fmla="*/ 50 w 64"/>
                <a:gd name="T3" fmla="*/ 2 h 642"/>
                <a:gd name="T4" fmla="*/ 39 w 64"/>
                <a:gd name="T5" fmla="*/ 5 h 642"/>
                <a:gd name="T6" fmla="*/ 28 w 64"/>
                <a:gd name="T7" fmla="*/ 10 h 642"/>
                <a:gd name="T8" fmla="*/ 19 w 64"/>
                <a:gd name="T9" fmla="*/ 17 h 642"/>
                <a:gd name="T10" fmla="*/ 10 w 64"/>
                <a:gd name="T11" fmla="*/ 25 h 642"/>
                <a:gd name="T12" fmla="*/ 4 w 64"/>
                <a:gd name="T13" fmla="*/ 33 h 642"/>
                <a:gd name="T14" fmla="*/ 1 w 64"/>
                <a:gd name="T15" fmla="*/ 43 h 642"/>
                <a:gd name="T16" fmla="*/ 0 w 64"/>
                <a:gd name="T17" fmla="*/ 55 h 642"/>
                <a:gd name="T18" fmla="*/ 0 w 64"/>
                <a:gd name="T19" fmla="*/ 589 h 642"/>
                <a:gd name="T20" fmla="*/ 1 w 64"/>
                <a:gd name="T21" fmla="*/ 601 h 642"/>
                <a:gd name="T22" fmla="*/ 4 w 64"/>
                <a:gd name="T23" fmla="*/ 611 h 642"/>
                <a:gd name="T24" fmla="*/ 10 w 64"/>
                <a:gd name="T25" fmla="*/ 619 h 642"/>
                <a:gd name="T26" fmla="*/ 19 w 64"/>
                <a:gd name="T27" fmla="*/ 627 h 642"/>
                <a:gd name="T28" fmla="*/ 28 w 64"/>
                <a:gd name="T29" fmla="*/ 634 h 642"/>
                <a:gd name="T30" fmla="*/ 39 w 64"/>
                <a:gd name="T31" fmla="*/ 639 h 642"/>
                <a:gd name="T32" fmla="*/ 50 w 64"/>
                <a:gd name="T33" fmla="*/ 640 h 642"/>
                <a:gd name="T34" fmla="*/ 64 w 64"/>
                <a:gd name="T35" fmla="*/ 642 h 6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642"/>
                <a:gd name="T56" fmla="*/ 64 w 64"/>
                <a:gd name="T57" fmla="*/ 642 h 6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642">
                  <a:moveTo>
                    <a:pt x="64" y="0"/>
                  </a:moveTo>
                  <a:lnTo>
                    <a:pt x="50" y="2"/>
                  </a:lnTo>
                  <a:lnTo>
                    <a:pt x="39" y="5"/>
                  </a:lnTo>
                  <a:lnTo>
                    <a:pt x="28" y="10"/>
                  </a:lnTo>
                  <a:lnTo>
                    <a:pt x="19" y="17"/>
                  </a:lnTo>
                  <a:lnTo>
                    <a:pt x="10" y="25"/>
                  </a:lnTo>
                  <a:lnTo>
                    <a:pt x="4" y="33"/>
                  </a:lnTo>
                  <a:lnTo>
                    <a:pt x="1" y="43"/>
                  </a:lnTo>
                  <a:lnTo>
                    <a:pt x="0" y="55"/>
                  </a:lnTo>
                  <a:lnTo>
                    <a:pt x="0" y="589"/>
                  </a:lnTo>
                  <a:lnTo>
                    <a:pt x="1" y="601"/>
                  </a:lnTo>
                  <a:lnTo>
                    <a:pt x="4" y="611"/>
                  </a:lnTo>
                  <a:lnTo>
                    <a:pt x="10" y="619"/>
                  </a:lnTo>
                  <a:lnTo>
                    <a:pt x="19" y="627"/>
                  </a:lnTo>
                  <a:lnTo>
                    <a:pt x="28" y="634"/>
                  </a:lnTo>
                  <a:lnTo>
                    <a:pt x="39" y="639"/>
                  </a:lnTo>
                  <a:lnTo>
                    <a:pt x="50" y="640"/>
                  </a:lnTo>
                  <a:lnTo>
                    <a:pt x="64" y="642"/>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1" name="Freeform 212"/>
            <p:cNvSpPr>
              <a:spLocks/>
            </p:cNvSpPr>
            <p:nvPr/>
          </p:nvSpPr>
          <p:spPr bwMode="auto">
            <a:xfrm>
              <a:off x="2635" y="1336"/>
              <a:ext cx="64" cy="428"/>
            </a:xfrm>
            <a:custGeom>
              <a:avLst/>
              <a:gdLst>
                <a:gd name="T0" fmla="*/ 64 w 64"/>
                <a:gd name="T1" fmla="*/ 0 h 428"/>
                <a:gd name="T2" fmla="*/ 38 w 64"/>
                <a:gd name="T3" fmla="*/ 3 h 428"/>
                <a:gd name="T4" fmla="*/ 28 w 64"/>
                <a:gd name="T5" fmla="*/ 6 h 428"/>
                <a:gd name="T6" fmla="*/ 19 w 64"/>
                <a:gd name="T7" fmla="*/ 11 h 428"/>
                <a:gd name="T8" fmla="*/ 10 w 64"/>
                <a:gd name="T9" fmla="*/ 16 h 428"/>
                <a:gd name="T10" fmla="*/ 4 w 64"/>
                <a:gd name="T11" fmla="*/ 23 h 428"/>
                <a:gd name="T12" fmla="*/ 1 w 64"/>
                <a:gd name="T13" fmla="*/ 29 h 428"/>
                <a:gd name="T14" fmla="*/ 0 w 64"/>
                <a:gd name="T15" fmla="*/ 36 h 428"/>
                <a:gd name="T16" fmla="*/ 0 w 64"/>
                <a:gd name="T17" fmla="*/ 391 h 428"/>
                <a:gd name="T18" fmla="*/ 1 w 64"/>
                <a:gd name="T19" fmla="*/ 398 h 428"/>
                <a:gd name="T20" fmla="*/ 4 w 64"/>
                <a:gd name="T21" fmla="*/ 406 h 428"/>
                <a:gd name="T22" fmla="*/ 10 w 64"/>
                <a:gd name="T23" fmla="*/ 411 h 428"/>
                <a:gd name="T24" fmla="*/ 19 w 64"/>
                <a:gd name="T25" fmla="*/ 418 h 428"/>
                <a:gd name="T26" fmla="*/ 28 w 64"/>
                <a:gd name="T27" fmla="*/ 421 h 428"/>
                <a:gd name="T28" fmla="*/ 38 w 64"/>
                <a:gd name="T29" fmla="*/ 424 h 428"/>
                <a:gd name="T30" fmla="*/ 64 w 64"/>
                <a:gd name="T31" fmla="*/ 428 h 4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428"/>
                <a:gd name="T50" fmla="*/ 64 w 64"/>
                <a:gd name="T51" fmla="*/ 428 h 4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428">
                  <a:moveTo>
                    <a:pt x="64" y="0"/>
                  </a:moveTo>
                  <a:lnTo>
                    <a:pt x="38" y="3"/>
                  </a:lnTo>
                  <a:lnTo>
                    <a:pt x="28" y="6"/>
                  </a:lnTo>
                  <a:lnTo>
                    <a:pt x="19" y="11"/>
                  </a:lnTo>
                  <a:lnTo>
                    <a:pt x="10" y="16"/>
                  </a:lnTo>
                  <a:lnTo>
                    <a:pt x="4" y="23"/>
                  </a:lnTo>
                  <a:lnTo>
                    <a:pt x="1" y="29"/>
                  </a:lnTo>
                  <a:lnTo>
                    <a:pt x="0" y="36"/>
                  </a:lnTo>
                  <a:lnTo>
                    <a:pt x="0" y="391"/>
                  </a:lnTo>
                  <a:lnTo>
                    <a:pt x="1" y="398"/>
                  </a:lnTo>
                  <a:lnTo>
                    <a:pt x="4" y="406"/>
                  </a:lnTo>
                  <a:lnTo>
                    <a:pt x="10" y="411"/>
                  </a:lnTo>
                  <a:lnTo>
                    <a:pt x="19" y="418"/>
                  </a:lnTo>
                  <a:lnTo>
                    <a:pt x="28" y="421"/>
                  </a:lnTo>
                  <a:lnTo>
                    <a:pt x="38" y="424"/>
                  </a:lnTo>
                  <a:lnTo>
                    <a:pt x="64" y="428"/>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2" name="Freeform 213"/>
            <p:cNvSpPr>
              <a:spLocks/>
            </p:cNvSpPr>
            <p:nvPr/>
          </p:nvSpPr>
          <p:spPr bwMode="auto">
            <a:xfrm>
              <a:off x="4223" y="1160"/>
              <a:ext cx="66" cy="428"/>
            </a:xfrm>
            <a:custGeom>
              <a:avLst/>
              <a:gdLst>
                <a:gd name="T0" fmla="*/ 66 w 66"/>
                <a:gd name="T1" fmla="*/ 0 h 428"/>
                <a:gd name="T2" fmla="*/ 40 w 66"/>
                <a:gd name="T3" fmla="*/ 3 h 428"/>
                <a:gd name="T4" fmla="*/ 30 w 66"/>
                <a:gd name="T5" fmla="*/ 7 h 428"/>
                <a:gd name="T6" fmla="*/ 19 w 66"/>
                <a:gd name="T7" fmla="*/ 11 h 428"/>
                <a:gd name="T8" fmla="*/ 12 w 66"/>
                <a:gd name="T9" fmla="*/ 16 h 428"/>
                <a:gd name="T10" fmla="*/ 6 w 66"/>
                <a:gd name="T11" fmla="*/ 23 h 428"/>
                <a:gd name="T12" fmla="*/ 1 w 66"/>
                <a:gd name="T13" fmla="*/ 30 h 428"/>
                <a:gd name="T14" fmla="*/ 0 w 66"/>
                <a:gd name="T15" fmla="*/ 36 h 428"/>
                <a:gd name="T16" fmla="*/ 0 w 66"/>
                <a:gd name="T17" fmla="*/ 391 h 428"/>
                <a:gd name="T18" fmla="*/ 1 w 66"/>
                <a:gd name="T19" fmla="*/ 398 h 428"/>
                <a:gd name="T20" fmla="*/ 6 w 66"/>
                <a:gd name="T21" fmla="*/ 406 h 428"/>
                <a:gd name="T22" fmla="*/ 12 w 66"/>
                <a:gd name="T23" fmla="*/ 411 h 428"/>
                <a:gd name="T24" fmla="*/ 19 w 66"/>
                <a:gd name="T25" fmla="*/ 418 h 428"/>
                <a:gd name="T26" fmla="*/ 30 w 66"/>
                <a:gd name="T27" fmla="*/ 421 h 428"/>
                <a:gd name="T28" fmla="*/ 40 w 66"/>
                <a:gd name="T29" fmla="*/ 424 h 428"/>
                <a:gd name="T30" fmla="*/ 66 w 66"/>
                <a:gd name="T31" fmla="*/ 428 h 4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428"/>
                <a:gd name="T50" fmla="*/ 66 w 66"/>
                <a:gd name="T51" fmla="*/ 428 h 4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428">
                  <a:moveTo>
                    <a:pt x="66" y="0"/>
                  </a:moveTo>
                  <a:lnTo>
                    <a:pt x="40" y="3"/>
                  </a:lnTo>
                  <a:lnTo>
                    <a:pt x="30" y="7"/>
                  </a:lnTo>
                  <a:lnTo>
                    <a:pt x="19" y="11"/>
                  </a:lnTo>
                  <a:lnTo>
                    <a:pt x="12" y="16"/>
                  </a:lnTo>
                  <a:lnTo>
                    <a:pt x="6" y="23"/>
                  </a:lnTo>
                  <a:lnTo>
                    <a:pt x="1" y="30"/>
                  </a:lnTo>
                  <a:lnTo>
                    <a:pt x="0" y="36"/>
                  </a:lnTo>
                  <a:lnTo>
                    <a:pt x="0" y="391"/>
                  </a:lnTo>
                  <a:lnTo>
                    <a:pt x="1" y="398"/>
                  </a:lnTo>
                  <a:lnTo>
                    <a:pt x="6" y="406"/>
                  </a:lnTo>
                  <a:lnTo>
                    <a:pt x="12" y="411"/>
                  </a:lnTo>
                  <a:lnTo>
                    <a:pt x="19" y="418"/>
                  </a:lnTo>
                  <a:lnTo>
                    <a:pt x="30" y="421"/>
                  </a:lnTo>
                  <a:lnTo>
                    <a:pt x="40" y="424"/>
                  </a:lnTo>
                  <a:lnTo>
                    <a:pt x="66" y="428"/>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3" name="Freeform 214"/>
            <p:cNvSpPr>
              <a:spLocks/>
            </p:cNvSpPr>
            <p:nvPr/>
          </p:nvSpPr>
          <p:spPr bwMode="auto">
            <a:xfrm>
              <a:off x="2681" y="1977"/>
              <a:ext cx="66" cy="642"/>
            </a:xfrm>
            <a:custGeom>
              <a:avLst/>
              <a:gdLst>
                <a:gd name="T0" fmla="*/ 66 w 66"/>
                <a:gd name="T1" fmla="*/ 0 h 642"/>
                <a:gd name="T2" fmla="*/ 52 w 66"/>
                <a:gd name="T3" fmla="*/ 2 h 642"/>
                <a:gd name="T4" fmla="*/ 40 w 66"/>
                <a:gd name="T5" fmla="*/ 5 h 642"/>
                <a:gd name="T6" fmla="*/ 30 w 66"/>
                <a:gd name="T7" fmla="*/ 10 h 642"/>
                <a:gd name="T8" fmla="*/ 19 w 66"/>
                <a:gd name="T9" fmla="*/ 17 h 642"/>
                <a:gd name="T10" fmla="*/ 12 w 66"/>
                <a:gd name="T11" fmla="*/ 23 h 642"/>
                <a:gd name="T12" fmla="*/ 6 w 66"/>
                <a:gd name="T13" fmla="*/ 33 h 642"/>
                <a:gd name="T14" fmla="*/ 1 w 66"/>
                <a:gd name="T15" fmla="*/ 43 h 642"/>
                <a:gd name="T16" fmla="*/ 0 w 66"/>
                <a:gd name="T17" fmla="*/ 53 h 642"/>
                <a:gd name="T18" fmla="*/ 0 w 66"/>
                <a:gd name="T19" fmla="*/ 588 h 642"/>
                <a:gd name="T20" fmla="*/ 1 w 66"/>
                <a:gd name="T21" fmla="*/ 599 h 642"/>
                <a:gd name="T22" fmla="*/ 6 w 66"/>
                <a:gd name="T23" fmla="*/ 609 h 642"/>
                <a:gd name="T24" fmla="*/ 12 w 66"/>
                <a:gd name="T25" fmla="*/ 617 h 642"/>
                <a:gd name="T26" fmla="*/ 19 w 66"/>
                <a:gd name="T27" fmla="*/ 625 h 642"/>
                <a:gd name="T28" fmla="*/ 30 w 66"/>
                <a:gd name="T29" fmla="*/ 632 h 642"/>
                <a:gd name="T30" fmla="*/ 40 w 66"/>
                <a:gd name="T31" fmla="*/ 637 h 642"/>
                <a:gd name="T32" fmla="*/ 52 w 66"/>
                <a:gd name="T33" fmla="*/ 640 h 642"/>
                <a:gd name="T34" fmla="*/ 66 w 66"/>
                <a:gd name="T35" fmla="*/ 642 h 6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642"/>
                <a:gd name="T56" fmla="*/ 66 w 66"/>
                <a:gd name="T57" fmla="*/ 642 h 6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642">
                  <a:moveTo>
                    <a:pt x="66" y="0"/>
                  </a:moveTo>
                  <a:lnTo>
                    <a:pt x="52" y="2"/>
                  </a:lnTo>
                  <a:lnTo>
                    <a:pt x="40" y="5"/>
                  </a:lnTo>
                  <a:lnTo>
                    <a:pt x="30" y="10"/>
                  </a:lnTo>
                  <a:lnTo>
                    <a:pt x="19" y="17"/>
                  </a:lnTo>
                  <a:lnTo>
                    <a:pt x="12" y="23"/>
                  </a:lnTo>
                  <a:lnTo>
                    <a:pt x="6" y="33"/>
                  </a:lnTo>
                  <a:lnTo>
                    <a:pt x="1" y="43"/>
                  </a:lnTo>
                  <a:lnTo>
                    <a:pt x="0" y="53"/>
                  </a:lnTo>
                  <a:lnTo>
                    <a:pt x="0" y="588"/>
                  </a:lnTo>
                  <a:lnTo>
                    <a:pt x="1" y="599"/>
                  </a:lnTo>
                  <a:lnTo>
                    <a:pt x="6" y="609"/>
                  </a:lnTo>
                  <a:lnTo>
                    <a:pt x="12" y="617"/>
                  </a:lnTo>
                  <a:lnTo>
                    <a:pt x="19" y="625"/>
                  </a:lnTo>
                  <a:lnTo>
                    <a:pt x="30" y="632"/>
                  </a:lnTo>
                  <a:lnTo>
                    <a:pt x="40" y="637"/>
                  </a:lnTo>
                  <a:lnTo>
                    <a:pt x="52" y="640"/>
                  </a:lnTo>
                  <a:lnTo>
                    <a:pt x="66" y="642"/>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4" name="Freeform 215"/>
            <p:cNvSpPr>
              <a:spLocks/>
            </p:cNvSpPr>
            <p:nvPr/>
          </p:nvSpPr>
          <p:spPr bwMode="auto">
            <a:xfrm>
              <a:off x="2802" y="2833"/>
              <a:ext cx="65" cy="641"/>
            </a:xfrm>
            <a:custGeom>
              <a:avLst/>
              <a:gdLst>
                <a:gd name="T0" fmla="*/ 65 w 65"/>
                <a:gd name="T1" fmla="*/ 0 h 641"/>
                <a:gd name="T2" fmla="*/ 52 w 65"/>
                <a:gd name="T3" fmla="*/ 1 h 641"/>
                <a:gd name="T4" fmla="*/ 40 w 65"/>
                <a:gd name="T5" fmla="*/ 5 h 641"/>
                <a:gd name="T6" fmla="*/ 30 w 65"/>
                <a:gd name="T7" fmla="*/ 10 h 641"/>
                <a:gd name="T8" fmla="*/ 19 w 65"/>
                <a:gd name="T9" fmla="*/ 16 h 641"/>
                <a:gd name="T10" fmla="*/ 12 w 65"/>
                <a:gd name="T11" fmla="*/ 23 h 641"/>
                <a:gd name="T12" fmla="*/ 6 w 65"/>
                <a:gd name="T13" fmla="*/ 33 h 641"/>
                <a:gd name="T14" fmla="*/ 1 w 65"/>
                <a:gd name="T15" fmla="*/ 43 h 641"/>
                <a:gd name="T16" fmla="*/ 0 w 65"/>
                <a:gd name="T17" fmla="*/ 52 h 641"/>
                <a:gd name="T18" fmla="*/ 0 w 65"/>
                <a:gd name="T19" fmla="*/ 587 h 641"/>
                <a:gd name="T20" fmla="*/ 1 w 65"/>
                <a:gd name="T21" fmla="*/ 599 h 641"/>
                <a:gd name="T22" fmla="*/ 6 w 65"/>
                <a:gd name="T23" fmla="*/ 608 h 641"/>
                <a:gd name="T24" fmla="*/ 12 w 65"/>
                <a:gd name="T25" fmla="*/ 617 h 641"/>
                <a:gd name="T26" fmla="*/ 19 w 65"/>
                <a:gd name="T27" fmla="*/ 625 h 641"/>
                <a:gd name="T28" fmla="*/ 30 w 65"/>
                <a:gd name="T29" fmla="*/ 631 h 641"/>
                <a:gd name="T30" fmla="*/ 40 w 65"/>
                <a:gd name="T31" fmla="*/ 636 h 641"/>
                <a:gd name="T32" fmla="*/ 52 w 65"/>
                <a:gd name="T33" fmla="*/ 640 h 641"/>
                <a:gd name="T34" fmla="*/ 65 w 65"/>
                <a:gd name="T35" fmla="*/ 641 h 6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641"/>
                <a:gd name="T56" fmla="*/ 65 w 65"/>
                <a:gd name="T57" fmla="*/ 641 h 6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641">
                  <a:moveTo>
                    <a:pt x="65" y="0"/>
                  </a:moveTo>
                  <a:lnTo>
                    <a:pt x="52" y="1"/>
                  </a:lnTo>
                  <a:lnTo>
                    <a:pt x="40" y="5"/>
                  </a:lnTo>
                  <a:lnTo>
                    <a:pt x="30" y="10"/>
                  </a:lnTo>
                  <a:lnTo>
                    <a:pt x="19" y="16"/>
                  </a:lnTo>
                  <a:lnTo>
                    <a:pt x="12" y="23"/>
                  </a:lnTo>
                  <a:lnTo>
                    <a:pt x="6" y="33"/>
                  </a:lnTo>
                  <a:lnTo>
                    <a:pt x="1" y="43"/>
                  </a:lnTo>
                  <a:lnTo>
                    <a:pt x="0" y="52"/>
                  </a:lnTo>
                  <a:lnTo>
                    <a:pt x="0" y="587"/>
                  </a:lnTo>
                  <a:lnTo>
                    <a:pt x="1" y="599"/>
                  </a:lnTo>
                  <a:lnTo>
                    <a:pt x="6" y="608"/>
                  </a:lnTo>
                  <a:lnTo>
                    <a:pt x="12" y="617"/>
                  </a:lnTo>
                  <a:lnTo>
                    <a:pt x="19" y="625"/>
                  </a:lnTo>
                  <a:lnTo>
                    <a:pt x="30" y="631"/>
                  </a:lnTo>
                  <a:lnTo>
                    <a:pt x="40" y="636"/>
                  </a:lnTo>
                  <a:lnTo>
                    <a:pt x="52" y="640"/>
                  </a:lnTo>
                  <a:lnTo>
                    <a:pt x="65" y="641"/>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5" name="Freeform 216"/>
            <p:cNvSpPr>
              <a:spLocks/>
            </p:cNvSpPr>
            <p:nvPr/>
          </p:nvSpPr>
          <p:spPr bwMode="auto">
            <a:xfrm>
              <a:off x="2830" y="3626"/>
              <a:ext cx="66" cy="320"/>
            </a:xfrm>
            <a:custGeom>
              <a:avLst/>
              <a:gdLst>
                <a:gd name="T0" fmla="*/ 66 w 66"/>
                <a:gd name="T1" fmla="*/ 0 h 320"/>
                <a:gd name="T2" fmla="*/ 40 w 66"/>
                <a:gd name="T3" fmla="*/ 1 h 320"/>
                <a:gd name="T4" fmla="*/ 30 w 66"/>
                <a:gd name="T5" fmla="*/ 5 h 320"/>
                <a:gd name="T6" fmla="*/ 20 w 66"/>
                <a:gd name="T7" fmla="*/ 8 h 320"/>
                <a:gd name="T8" fmla="*/ 12 w 66"/>
                <a:gd name="T9" fmla="*/ 13 h 320"/>
                <a:gd name="T10" fmla="*/ 6 w 66"/>
                <a:gd name="T11" fmla="*/ 18 h 320"/>
                <a:gd name="T12" fmla="*/ 2 w 66"/>
                <a:gd name="T13" fmla="*/ 23 h 320"/>
                <a:gd name="T14" fmla="*/ 0 w 66"/>
                <a:gd name="T15" fmla="*/ 28 h 320"/>
                <a:gd name="T16" fmla="*/ 0 w 66"/>
                <a:gd name="T17" fmla="*/ 294 h 320"/>
                <a:gd name="T18" fmla="*/ 2 w 66"/>
                <a:gd name="T19" fmla="*/ 299 h 320"/>
                <a:gd name="T20" fmla="*/ 6 w 66"/>
                <a:gd name="T21" fmla="*/ 304 h 320"/>
                <a:gd name="T22" fmla="*/ 12 w 66"/>
                <a:gd name="T23" fmla="*/ 309 h 320"/>
                <a:gd name="T24" fmla="*/ 20 w 66"/>
                <a:gd name="T25" fmla="*/ 312 h 320"/>
                <a:gd name="T26" fmla="*/ 30 w 66"/>
                <a:gd name="T27" fmla="*/ 316 h 320"/>
                <a:gd name="T28" fmla="*/ 40 w 66"/>
                <a:gd name="T29" fmla="*/ 319 h 320"/>
                <a:gd name="T30" fmla="*/ 66 w 66"/>
                <a:gd name="T31" fmla="*/ 320 h 3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
                <a:gd name="T49" fmla="*/ 0 h 320"/>
                <a:gd name="T50" fmla="*/ 66 w 66"/>
                <a:gd name="T51" fmla="*/ 320 h 3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 h="320">
                  <a:moveTo>
                    <a:pt x="66" y="0"/>
                  </a:moveTo>
                  <a:lnTo>
                    <a:pt x="40" y="1"/>
                  </a:lnTo>
                  <a:lnTo>
                    <a:pt x="30" y="5"/>
                  </a:lnTo>
                  <a:lnTo>
                    <a:pt x="20" y="8"/>
                  </a:lnTo>
                  <a:lnTo>
                    <a:pt x="12" y="13"/>
                  </a:lnTo>
                  <a:lnTo>
                    <a:pt x="6" y="18"/>
                  </a:lnTo>
                  <a:lnTo>
                    <a:pt x="2" y="23"/>
                  </a:lnTo>
                  <a:lnTo>
                    <a:pt x="0" y="28"/>
                  </a:lnTo>
                  <a:lnTo>
                    <a:pt x="0" y="294"/>
                  </a:lnTo>
                  <a:lnTo>
                    <a:pt x="2" y="299"/>
                  </a:lnTo>
                  <a:lnTo>
                    <a:pt x="6" y="304"/>
                  </a:lnTo>
                  <a:lnTo>
                    <a:pt x="12" y="309"/>
                  </a:lnTo>
                  <a:lnTo>
                    <a:pt x="20" y="312"/>
                  </a:lnTo>
                  <a:lnTo>
                    <a:pt x="30" y="316"/>
                  </a:lnTo>
                  <a:lnTo>
                    <a:pt x="40" y="319"/>
                  </a:lnTo>
                  <a:lnTo>
                    <a:pt x="66" y="320"/>
                  </a:lnTo>
                </a:path>
              </a:pathLst>
            </a:custGeom>
            <a:noFill/>
            <a:ln w="28575">
              <a:solidFill>
                <a:srgbClr val="003399"/>
              </a:solidFill>
              <a:round/>
              <a:headEnd/>
              <a:tailEnd/>
            </a:ln>
          </p:spPr>
          <p:txBody>
            <a:bodyPr/>
            <a:lstStyle/>
            <a:p>
              <a:endParaRPr lang="zh-CN" altLang="en-US" sz="1600">
                <a:solidFill>
                  <a:srgbClr val="003399"/>
                </a:solidFill>
              </a:endParaRPr>
            </a:p>
          </p:txBody>
        </p:sp>
        <p:sp>
          <p:nvSpPr>
            <p:cNvPr id="216" name="Rectangle 217"/>
            <p:cNvSpPr>
              <a:spLocks noChangeArrowheads="1"/>
            </p:cNvSpPr>
            <p:nvPr/>
          </p:nvSpPr>
          <p:spPr bwMode="auto">
            <a:xfrm>
              <a:off x="3636" y="2312"/>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217" name="Rectangle 218"/>
            <p:cNvSpPr>
              <a:spLocks noChangeArrowheads="1"/>
            </p:cNvSpPr>
            <p:nvPr/>
          </p:nvSpPr>
          <p:spPr bwMode="auto">
            <a:xfrm>
              <a:off x="3633" y="1876"/>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218" name="Rectangle 219"/>
            <p:cNvSpPr>
              <a:spLocks noChangeArrowheads="1"/>
            </p:cNvSpPr>
            <p:nvPr/>
          </p:nvSpPr>
          <p:spPr bwMode="auto">
            <a:xfrm>
              <a:off x="3633" y="2097"/>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219" name="Rectangle 220"/>
            <p:cNvSpPr>
              <a:spLocks noChangeArrowheads="1"/>
            </p:cNvSpPr>
            <p:nvPr/>
          </p:nvSpPr>
          <p:spPr bwMode="auto">
            <a:xfrm>
              <a:off x="5239" y="2115"/>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220" name="Rectangle 221"/>
            <p:cNvSpPr>
              <a:spLocks noChangeArrowheads="1"/>
            </p:cNvSpPr>
            <p:nvPr/>
          </p:nvSpPr>
          <p:spPr bwMode="auto">
            <a:xfrm>
              <a:off x="3651" y="2523"/>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sp>
          <p:nvSpPr>
            <p:cNvPr id="221" name="Rectangle 222"/>
            <p:cNvSpPr>
              <a:spLocks noChangeArrowheads="1"/>
            </p:cNvSpPr>
            <p:nvPr/>
          </p:nvSpPr>
          <p:spPr bwMode="auto">
            <a:xfrm>
              <a:off x="4195" y="2523"/>
              <a:ext cx="56" cy="202"/>
            </a:xfrm>
            <a:prstGeom prst="rect">
              <a:avLst/>
            </a:prstGeom>
            <a:noFill/>
            <a:ln w="9525">
              <a:noFill/>
              <a:miter lim="800000"/>
              <a:headEnd/>
              <a:tailEnd/>
            </a:ln>
          </p:spPr>
          <p:txBody>
            <a:bodyPr wrap="none" lIns="0" tIns="0" rIns="0" bIns="0">
              <a:spAutoFit/>
            </a:bodyPr>
            <a:lstStyle/>
            <a:p>
              <a:r>
                <a:rPr kumimoji="0" lang="en-US" altLang="zh-CN" sz="1600" b="1">
                  <a:solidFill>
                    <a:srgbClr val="003399"/>
                  </a:solidFill>
                </a:rPr>
                <a:t>)</a:t>
              </a:r>
              <a:endParaRPr kumimoji="0" lang="en-US" altLang="zh-CN" sz="1600">
                <a:solidFill>
                  <a:srgbClr val="003399"/>
                </a:solidFill>
                <a:latin typeface="Arial" charset="0"/>
              </a:endParaRPr>
            </a:p>
          </p:txBody>
        </p:sp>
      </p:grpSp>
      <p:sp>
        <p:nvSpPr>
          <p:cNvPr id="222"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a:t>
            </a:r>
            <a:endParaRPr lang="en-US" altLang="zh-CN" sz="3600" b="1" kern="0" dirty="0">
              <a:solidFill>
                <a:srgbClr val="FFFFFF"/>
              </a:solidFill>
              <a:ea typeface="宋体" pitchFamily="2" charset="-122"/>
            </a:endParaRPr>
          </a:p>
        </p:txBody>
      </p:sp>
      <p:pic>
        <p:nvPicPr>
          <p:cNvPr id="224" name="Picture 5"/>
          <p:cNvPicPr>
            <a:picLocks noChangeAspect="1" noChangeArrowheads="1"/>
          </p:cNvPicPr>
          <p:nvPr/>
        </p:nvPicPr>
        <p:blipFill>
          <a:blip r:embed="rId2" cstate="print"/>
          <a:srcRect/>
          <a:stretch>
            <a:fillRect/>
          </a:stretch>
        </p:blipFill>
        <p:spPr bwMode="auto">
          <a:xfrm>
            <a:off x="395536" y="1275606"/>
            <a:ext cx="1553927" cy="1368152"/>
          </a:xfrm>
          <a:prstGeom prst="rect">
            <a:avLst/>
          </a:prstGeom>
          <a:noFill/>
        </p:spPr>
      </p:pic>
      <p:sp>
        <p:nvSpPr>
          <p:cNvPr id="22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059582"/>
            <a:ext cx="8075240" cy="2163687"/>
          </a:xfrm>
        </p:spPr>
        <p:txBody>
          <a:bodyPr>
            <a:normAutofit fontScale="92500" lnSpcReduction="10000"/>
          </a:bodyPr>
          <a:lstStyle/>
          <a:p>
            <a:r>
              <a:rPr lang="zh-CN" altLang="en-US" dirty="0"/>
              <a:t>接口（</a:t>
            </a:r>
            <a:r>
              <a:rPr lang="en-US" altLang="zh-CN" dirty="0"/>
              <a:t>Interface</a:t>
            </a:r>
            <a:r>
              <a:rPr lang="zh-CN" altLang="en-US" dirty="0"/>
              <a:t>）</a:t>
            </a:r>
            <a:endParaRPr lang="en-US" altLang="zh-CN" dirty="0"/>
          </a:p>
          <a:p>
            <a:pPr lvl="1" algn="just"/>
            <a:r>
              <a:rPr lang="zh-CN" altLang="en-US" dirty="0"/>
              <a:t>输入</a:t>
            </a:r>
            <a:r>
              <a:rPr lang="en-US" altLang="zh-CN" dirty="0"/>
              <a:t>/</a:t>
            </a:r>
            <a:r>
              <a:rPr lang="zh-CN" altLang="en-US" dirty="0"/>
              <a:t>输出设备的工作速度比</a:t>
            </a:r>
            <a:r>
              <a:rPr lang="en-US" altLang="zh-CN" dirty="0"/>
              <a:t>CPU </a:t>
            </a:r>
            <a:r>
              <a:rPr lang="zh-CN" altLang="en-US" dirty="0"/>
              <a:t>和存储器慢很多，因此必须设计相应的接口（</a:t>
            </a:r>
            <a:r>
              <a:rPr lang="en-US" altLang="zh-CN" dirty="0"/>
              <a:t>Interface</a:t>
            </a:r>
            <a:r>
              <a:rPr lang="zh-CN" altLang="en-US" dirty="0"/>
              <a:t>）使输入</a:t>
            </a:r>
            <a:r>
              <a:rPr lang="en-US" altLang="zh-CN" dirty="0"/>
              <a:t>/</a:t>
            </a:r>
            <a:r>
              <a:rPr lang="zh-CN" altLang="en-US" dirty="0"/>
              <a:t>输出设备与</a:t>
            </a:r>
            <a:r>
              <a:rPr lang="en-US" altLang="zh-CN" dirty="0"/>
              <a:t>CPU </a:t>
            </a:r>
            <a:r>
              <a:rPr lang="zh-CN" altLang="en-US" dirty="0"/>
              <a:t>及存储器能够协同工作。接口位于输入</a:t>
            </a:r>
            <a:r>
              <a:rPr lang="en-US" altLang="zh-CN" dirty="0"/>
              <a:t>/</a:t>
            </a:r>
            <a:r>
              <a:rPr lang="zh-CN" altLang="en-US" dirty="0"/>
              <a:t>输出设备与</a:t>
            </a:r>
            <a:r>
              <a:rPr lang="en-US" altLang="zh-CN" dirty="0"/>
              <a:t>CPU</a:t>
            </a:r>
            <a:r>
              <a:rPr lang="zh-CN" altLang="en-US" dirty="0"/>
              <a:t>、存储器之间。</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3147814"/>
            <a:ext cx="4622514" cy="147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输入</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输出</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558735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059582"/>
            <a:ext cx="8075240" cy="2163687"/>
          </a:xfrm>
        </p:spPr>
        <p:txBody>
          <a:bodyPr>
            <a:normAutofit fontScale="77500" lnSpcReduction="20000"/>
          </a:bodyPr>
          <a:lstStyle/>
          <a:p>
            <a:r>
              <a:rPr lang="zh-CN" altLang="en-US" dirty="0"/>
              <a:t>接口（</a:t>
            </a:r>
            <a:r>
              <a:rPr lang="en-US" altLang="zh-CN" dirty="0"/>
              <a:t>Interface</a:t>
            </a:r>
            <a:r>
              <a:rPr lang="zh-CN" altLang="en-US" dirty="0"/>
              <a:t>）</a:t>
            </a:r>
            <a:endParaRPr lang="en-US" altLang="zh-CN" dirty="0"/>
          </a:p>
          <a:p>
            <a:pPr lvl="1"/>
            <a:r>
              <a:rPr lang="zh-CN" altLang="en-US" dirty="0"/>
              <a:t>接口通过内部总线与</a:t>
            </a:r>
            <a:r>
              <a:rPr lang="en-US" altLang="zh-CN" dirty="0"/>
              <a:t>CPU </a:t>
            </a:r>
            <a:r>
              <a:rPr lang="zh-CN" altLang="en-US" dirty="0"/>
              <a:t>与存储器连接，以较高的速度运行，适应</a:t>
            </a:r>
            <a:r>
              <a:rPr lang="en-US" altLang="zh-CN" dirty="0"/>
              <a:t>CPU</a:t>
            </a:r>
            <a:r>
              <a:rPr lang="zh-CN" altLang="en-US" dirty="0"/>
              <a:t>与存储器高速运行的需要；接口通过外部总线与输入</a:t>
            </a:r>
            <a:r>
              <a:rPr lang="en-US" altLang="zh-CN" dirty="0"/>
              <a:t>/</a:t>
            </a:r>
            <a:r>
              <a:rPr lang="zh-CN" altLang="en-US" dirty="0"/>
              <a:t>输出设备连接，以较低的速度与输入</a:t>
            </a:r>
            <a:r>
              <a:rPr lang="en-US" altLang="zh-CN" dirty="0"/>
              <a:t>/</a:t>
            </a:r>
            <a:r>
              <a:rPr lang="zh-CN" altLang="en-US" dirty="0"/>
              <a:t>输出设备进行数据交换。因此，接口是在高速的</a:t>
            </a:r>
            <a:r>
              <a:rPr lang="en-US" altLang="zh-CN" dirty="0"/>
              <a:t>CPU </a:t>
            </a:r>
            <a:r>
              <a:rPr lang="zh-CN" altLang="en-US" dirty="0"/>
              <a:t>与存储器和低速的输入</a:t>
            </a:r>
            <a:r>
              <a:rPr lang="en-US" altLang="zh-CN" dirty="0"/>
              <a:t>/</a:t>
            </a:r>
            <a:r>
              <a:rPr lang="zh-CN" altLang="en-US" dirty="0"/>
              <a:t>输出设备之间的缓冲，实现了主机与输入</a:t>
            </a:r>
            <a:r>
              <a:rPr lang="en-US" altLang="zh-CN" dirty="0"/>
              <a:t>/</a:t>
            </a:r>
            <a:r>
              <a:rPr lang="zh-CN" altLang="en-US" dirty="0"/>
              <a:t>输出设备数据速度的匹配。</a:t>
            </a:r>
          </a:p>
        </p:txBody>
      </p:sp>
      <p:sp>
        <p:nvSpPr>
          <p:cNvPr id="10"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输入</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输出</a:t>
            </a:r>
            <a:endParaRPr lang="en-US" altLang="zh-CN" sz="2800" b="1" kern="0" dirty="0">
              <a:solidFill>
                <a:srgbClr val="FFFF00"/>
              </a:solidFill>
              <a:ea typeface="宋体" pitchFamily="2" charset="-122"/>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3147814"/>
            <a:ext cx="4622514" cy="147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148247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10000"/>
          </a:bodyPr>
          <a:lstStyle/>
          <a:p>
            <a:r>
              <a:rPr lang="zh-CN" altLang="en-US" dirty="0"/>
              <a:t>总线是连接两个或多个设备的信息传输线，是各部件共享信息的媒介，在计算机系统中起着至关重要的作用。</a:t>
            </a:r>
            <a:endParaRPr lang="en-US" altLang="zh-CN" dirty="0"/>
          </a:p>
          <a:p>
            <a:r>
              <a:rPr lang="zh-CN" altLang="en-US" dirty="0"/>
              <a:t>从物理上来说，总线由许多传输线或通路组成，每条线可传输一位二进制代码，一串二进制代码可以在一段时间内逐一传输，一组传输线可以同时传输若干位二进制代码，如</a:t>
            </a:r>
            <a:r>
              <a:rPr lang="en-US" altLang="zh-CN" dirty="0"/>
              <a:t>16 </a:t>
            </a:r>
            <a:r>
              <a:rPr lang="zh-CN" altLang="en-US" dirty="0"/>
              <a:t>条传输线组成的传输线，可同时传输</a:t>
            </a:r>
            <a:r>
              <a:rPr lang="en-US" altLang="zh-CN" dirty="0"/>
              <a:t>16 </a:t>
            </a:r>
            <a:r>
              <a:rPr lang="zh-CN" altLang="en-US" dirty="0"/>
              <a:t>位二进制代码。</a:t>
            </a:r>
          </a:p>
          <a:p>
            <a:endParaRPr lang="zh-CN" altLang="en-US" dirty="0"/>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总线</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323884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0000" lnSpcReduction="20000"/>
          </a:bodyPr>
          <a:lstStyle/>
          <a:p>
            <a:pPr>
              <a:lnSpc>
                <a:spcPct val="120000"/>
              </a:lnSpc>
            </a:pPr>
            <a:r>
              <a:rPr lang="zh-CN" altLang="en-US" dirty="0"/>
              <a:t>从逻辑上来看，总线就是传输信息的公共通道。当多个部件连接到总线上时，一个设备发出的信号能够被其他所有连接在这条总线上的设备所接收。但如果有两个或两个以上的设备同时向总线发送信号，会导致信号的重叠，这样会引起信号的混淆，不能传输正确的信号。所以在某个时间段内，只允许一个设备向总线发送信号，其他多个设备可以同时从总线上接收信号，这样才能保证信号的成功传输。</a:t>
            </a:r>
          </a:p>
          <a:p>
            <a:pPr>
              <a:lnSpc>
                <a:spcPct val="120000"/>
              </a:lnSpc>
            </a:pPr>
            <a:r>
              <a:rPr lang="zh-CN" altLang="en-US" dirty="0"/>
              <a:t>使用总线连接有效地减少了连接的复杂性，同时总线减少了电路的使用空间，使系统能够实现小型化、微型化设计。</a:t>
            </a:r>
          </a:p>
          <a:p>
            <a:pPr>
              <a:lnSpc>
                <a:spcPct val="120000"/>
              </a:lnSpc>
            </a:pPr>
            <a:endParaRPr lang="zh-CN" altLang="en-US" dirty="0"/>
          </a:p>
          <a:p>
            <a:pPr>
              <a:lnSpc>
                <a:spcPct val="120000"/>
              </a:lnSpc>
            </a:pPr>
            <a:endParaRPr lang="zh-CN" altLang="en-US" dirty="0"/>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总线</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879823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20000"/>
          </a:bodyPr>
          <a:lstStyle/>
          <a:p>
            <a:r>
              <a:rPr lang="zh-CN" altLang="en-US" dirty="0"/>
              <a:t>衡量总线性能的指标主要有：</a:t>
            </a:r>
          </a:p>
          <a:p>
            <a:pPr lvl="1"/>
            <a:r>
              <a:rPr lang="zh-CN" altLang="en-US" dirty="0"/>
              <a:t>总线带宽，即总线本身所能达到的最高传输速率，单位一般为兆字节每秒，即</a:t>
            </a:r>
            <a:r>
              <a:rPr lang="en-US" altLang="zh-CN" dirty="0"/>
              <a:t>MB/s</a:t>
            </a:r>
            <a:r>
              <a:rPr lang="zh-CN" altLang="en-US" dirty="0"/>
              <a:t>。</a:t>
            </a:r>
          </a:p>
          <a:p>
            <a:pPr lvl="1"/>
            <a:r>
              <a:rPr lang="zh-CN" altLang="en-US" dirty="0"/>
              <a:t>总线宽度，即在总线内设置的用于传输数据的信号线的数目，单位为二进制位，如</a:t>
            </a:r>
            <a:r>
              <a:rPr lang="en-US" altLang="zh-CN" dirty="0"/>
              <a:t>8 </a:t>
            </a:r>
            <a:r>
              <a:rPr lang="zh-CN" altLang="en-US" dirty="0"/>
              <a:t>位、</a:t>
            </a:r>
            <a:r>
              <a:rPr lang="en-US" altLang="zh-CN" dirty="0"/>
              <a:t>16 </a:t>
            </a:r>
            <a:r>
              <a:rPr lang="zh-CN" altLang="en-US" dirty="0"/>
              <a:t>位、</a:t>
            </a:r>
            <a:r>
              <a:rPr lang="en-US" altLang="zh-CN" dirty="0"/>
              <a:t>32 </a:t>
            </a:r>
            <a:r>
              <a:rPr lang="zh-CN" altLang="en-US" dirty="0"/>
              <a:t>位、</a:t>
            </a:r>
            <a:r>
              <a:rPr lang="en-US" altLang="zh-CN" dirty="0"/>
              <a:t>64 </a:t>
            </a:r>
            <a:r>
              <a:rPr lang="zh-CN" altLang="en-US" dirty="0"/>
              <a:t>位总线等。</a:t>
            </a:r>
          </a:p>
          <a:p>
            <a:pPr lvl="1"/>
            <a:r>
              <a:rPr lang="zh-CN" altLang="en-US" dirty="0"/>
              <a:t>总线的时钟频率。</a:t>
            </a:r>
          </a:p>
          <a:p>
            <a:pPr lvl="1"/>
            <a:r>
              <a:rPr lang="zh-CN" altLang="en-US" dirty="0"/>
              <a:t>总线的负载能力，限定在总线上可以连接的最大部件的数目。</a:t>
            </a:r>
          </a:p>
          <a:p>
            <a:endParaRPr lang="zh-CN" altLang="en-US" dirty="0"/>
          </a:p>
        </p:txBody>
      </p:sp>
      <p:sp>
        <p:nvSpPr>
          <p:cNvPr id="6"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总线</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042499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10000"/>
          </a:bodyPr>
          <a:lstStyle/>
          <a:p>
            <a:r>
              <a:rPr lang="zh-CN" altLang="en-US" dirty="0"/>
              <a:t>微型计算机简称“微型机”、“微机”、“计算机”，也称为</a:t>
            </a:r>
            <a:r>
              <a:rPr lang="en-US" altLang="zh-CN" dirty="0"/>
              <a:t>PC</a:t>
            </a:r>
            <a:r>
              <a:rPr lang="zh-CN" altLang="en-US" dirty="0"/>
              <a:t>（</a:t>
            </a:r>
            <a:r>
              <a:rPr lang="en-US" altLang="zh-CN" dirty="0"/>
              <a:t>Personal Computer</a:t>
            </a:r>
            <a:r>
              <a:rPr lang="zh-CN" altLang="en-US" dirty="0"/>
              <a:t>，个人计算机），是大规模集成电路发展的产物。</a:t>
            </a:r>
            <a:endParaRPr lang="en-US" altLang="zh-CN" dirty="0"/>
          </a:p>
          <a:p>
            <a:r>
              <a:rPr lang="zh-CN" altLang="en-US" dirty="0"/>
              <a:t>微型计算机以中央处理器为核心，配以存储器、</a:t>
            </a:r>
            <a:r>
              <a:rPr lang="en-US" altLang="zh-CN" dirty="0"/>
              <a:t>I/O </a:t>
            </a:r>
            <a:r>
              <a:rPr lang="zh-CN" altLang="en-US" dirty="0"/>
              <a:t>接口电路及系统总线。</a:t>
            </a:r>
            <a:endParaRPr lang="en-US" altLang="zh-CN" dirty="0"/>
          </a:p>
          <a:p>
            <a:r>
              <a:rPr lang="zh-CN" altLang="en-US" dirty="0"/>
              <a:t>微型计算机以其结构简单、通用性强、可靠性高、体积小、重量轻、耗电省、价格便宜等特点，成为计算机领域中一个必不可少的分支。</a:t>
            </a:r>
          </a:p>
        </p:txBody>
      </p:sp>
      <p:sp>
        <p:nvSpPr>
          <p:cNvPr id="6"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60294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4402832" cy="3496815"/>
          </a:xfrm>
        </p:spPr>
        <p:txBody>
          <a:bodyPr>
            <a:normAutofit fontScale="70000" lnSpcReduction="20000"/>
          </a:bodyPr>
          <a:lstStyle/>
          <a:p>
            <a:r>
              <a:rPr lang="zh-CN" altLang="en-US" dirty="0"/>
              <a:t>根据外观特征及功能的不同，微型计算机可分为主机和外部设备两大部分。</a:t>
            </a:r>
            <a:endParaRPr lang="en-US" altLang="zh-CN" dirty="0"/>
          </a:p>
          <a:p>
            <a:pPr lvl="1"/>
            <a:r>
              <a:rPr lang="zh-CN" altLang="en-US" dirty="0"/>
              <a:t>主机安装在主机箱内，在主机箱内有主板、</a:t>
            </a:r>
            <a:r>
              <a:rPr lang="en-US" altLang="zh-CN" dirty="0"/>
              <a:t>CPU</a:t>
            </a:r>
            <a:r>
              <a:rPr lang="zh-CN" altLang="en-US" dirty="0"/>
              <a:t>、内存条、显卡、声卡、网卡和电源等。</a:t>
            </a:r>
            <a:endParaRPr lang="en-US" altLang="zh-CN" dirty="0"/>
          </a:p>
          <a:p>
            <a:pPr lvl="1"/>
            <a:r>
              <a:rPr lang="zh-CN" altLang="en-US" dirty="0"/>
              <a:t>外部设备就是用电缆线通过主板与计算机相连的那些设备，包括：键盘、鼠标、扫描仪等输入设备，显示器、打印机、音箱等输出设备。</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1203598"/>
            <a:ext cx="4290527" cy="219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95671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主板</a:t>
            </a:r>
            <a:endParaRPr lang="en-US" altLang="zh-CN" dirty="0"/>
          </a:p>
          <a:p>
            <a:pPr lvl="1"/>
            <a:r>
              <a:rPr lang="zh-CN" altLang="en-US" dirty="0"/>
              <a:t>主板也被称为主机板（</a:t>
            </a:r>
            <a:r>
              <a:rPr lang="en-US" altLang="zh-CN" dirty="0"/>
              <a:t>Main Board</a:t>
            </a:r>
            <a:r>
              <a:rPr lang="zh-CN" altLang="en-US" dirty="0"/>
              <a:t>）、系统板（</a:t>
            </a:r>
            <a:r>
              <a:rPr lang="en-US" altLang="zh-CN" dirty="0"/>
              <a:t>System Board</a:t>
            </a:r>
            <a:r>
              <a:rPr lang="zh-CN" altLang="en-US" dirty="0"/>
              <a:t>）或母板（</a:t>
            </a:r>
            <a:r>
              <a:rPr lang="en-US" altLang="zh-CN" dirty="0"/>
              <a:t>Mother Board</a:t>
            </a:r>
            <a:r>
              <a:rPr lang="zh-CN" altLang="en-US" dirty="0"/>
              <a:t>），是微机硬件系统中最大的一块电路板，主板上布满各种电子元件、插槽和接口。主板安装在机箱内，是微机最基本也是最重要的部件之一。</a:t>
            </a:r>
            <a:endParaRPr lang="zh-CN" altLang="en-US" sz="2000" dirty="0"/>
          </a:p>
          <a:p>
            <a:pPr lvl="1"/>
            <a:endParaRPr lang="zh-CN" altLang="en-US" dirty="0"/>
          </a:p>
        </p:txBody>
      </p:sp>
      <p:sp>
        <p:nvSpPr>
          <p:cNvPr id="6"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342218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85000" lnSpcReduction="20000"/>
          </a:bodyPr>
          <a:lstStyle/>
          <a:p>
            <a:r>
              <a:rPr lang="zh-CN" altLang="en-US" dirty="0"/>
              <a:t>主板</a:t>
            </a:r>
            <a:endParaRPr lang="en-US" altLang="zh-CN" dirty="0"/>
          </a:p>
          <a:p>
            <a:pPr lvl="1"/>
            <a:r>
              <a:rPr lang="zh-CN" altLang="en-US" dirty="0"/>
              <a:t>主板一般为矩形电路板，是整个微机内部结构的基础，为各种磁和光存储设备、打印机和扫描仪、数码相机等</a:t>
            </a:r>
            <a:r>
              <a:rPr lang="en-US" altLang="zh-CN" dirty="0"/>
              <a:t>I/O </a:t>
            </a:r>
            <a:r>
              <a:rPr lang="zh-CN" altLang="en-US" dirty="0"/>
              <a:t>设备提供接口，为</a:t>
            </a:r>
            <a:r>
              <a:rPr lang="en-US" altLang="zh-CN" dirty="0"/>
              <a:t>CPU</a:t>
            </a:r>
            <a:r>
              <a:rPr lang="zh-CN" altLang="en-US" dirty="0"/>
              <a:t>、内存、显示卡和其他各种功能卡提供安装插槽。</a:t>
            </a:r>
          </a:p>
          <a:p>
            <a:pPr lvl="1"/>
            <a:r>
              <a:rPr lang="zh-CN" altLang="en-US" dirty="0"/>
              <a:t>微机是通过主板将</a:t>
            </a:r>
            <a:r>
              <a:rPr lang="en-US" altLang="zh-CN" dirty="0"/>
              <a:t>CPU </a:t>
            </a:r>
            <a:r>
              <a:rPr lang="zh-CN" altLang="en-US" dirty="0"/>
              <a:t>等各种功能部件和外部设备有机结合在一起，而形成的一套完整的系统。主板性能不佳，则其他一切插在它上面的部件的性能将不能充分发挥出来。主板上的主要部件有</a:t>
            </a:r>
            <a:r>
              <a:rPr lang="en-US" altLang="zh-CN" dirty="0"/>
              <a:t>BIOS </a:t>
            </a:r>
            <a:r>
              <a:rPr lang="zh-CN" altLang="en-US" dirty="0"/>
              <a:t>芯片、芯片组、扩展槽和对外接口。</a:t>
            </a:r>
          </a:p>
        </p:txBody>
      </p:sp>
      <p:sp>
        <p:nvSpPr>
          <p:cNvPr id="27"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a:t>
            </a:r>
            <a:r>
              <a:rPr lang="en-US" altLang="zh-CN" sz="3600" b="1" kern="0" dirty="0">
                <a:solidFill>
                  <a:schemeClr val="bg1"/>
                </a:solidFill>
                <a:ea typeface="黑体" pitchFamily="2" charset="-122"/>
              </a:rPr>
              <a:t>2</a:t>
            </a:r>
            <a:r>
              <a:rPr lang="en-US" altLang="zh-CN" sz="3600" b="1" kern="0" dirty="0">
                <a:solidFill>
                  <a:srgbClr val="FFFFFF"/>
                </a:solidFill>
                <a:ea typeface="黑体" pitchFamily="2" charset="-122"/>
              </a:rPr>
              <a:t>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2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grpSp>
        <p:nvGrpSpPr>
          <p:cNvPr id="5" name="组合 4"/>
          <p:cNvGrpSpPr/>
          <p:nvPr/>
        </p:nvGrpSpPr>
        <p:grpSpPr>
          <a:xfrm>
            <a:off x="1543037" y="1038795"/>
            <a:ext cx="7388543" cy="3621187"/>
            <a:chOff x="0" y="0"/>
            <a:chExt cx="5633482" cy="3209925"/>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75" y="66675"/>
              <a:ext cx="5276850" cy="3143250"/>
            </a:xfrm>
            <a:prstGeom prst="rect">
              <a:avLst/>
            </a:prstGeom>
            <a:noFill/>
            <a:ln>
              <a:noFill/>
            </a:ln>
          </p:spPr>
        </p:pic>
        <p:sp>
          <p:nvSpPr>
            <p:cNvPr id="8" name="文本框 106"/>
            <p:cNvSpPr txBox="1"/>
            <p:nvPr/>
          </p:nvSpPr>
          <p:spPr>
            <a:xfrm>
              <a:off x="676275" y="0"/>
              <a:ext cx="810895" cy="2984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zh-CN" sz="900" dirty="0">
                  <a:effectLst/>
                  <a:latin typeface="Times New Roman"/>
                  <a:ea typeface="宋体"/>
                  <a:cs typeface="Century"/>
                </a:rPr>
                <a:t>内存条插槽</a:t>
              </a:r>
              <a:endParaRPr lang="zh-CN" sz="1050" dirty="0">
                <a:effectLst/>
                <a:latin typeface="Times New Roman"/>
                <a:ea typeface="宋体"/>
                <a:cs typeface="Century"/>
              </a:endParaRPr>
            </a:p>
          </p:txBody>
        </p:sp>
        <p:sp>
          <p:nvSpPr>
            <p:cNvPr id="9" name="文本框 107"/>
            <p:cNvSpPr txBox="1"/>
            <p:nvPr/>
          </p:nvSpPr>
          <p:spPr>
            <a:xfrm>
              <a:off x="3009900" y="66675"/>
              <a:ext cx="1138792" cy="2317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en-US" sz="900">
                  <a:effectLst/>
                  <a:latin typeface="Times New Roman"/>
                  <a:ea typeface="宋体"/>
                  <a:cs typeface="Century"/>
                </a:rPr>
                <a:t>DMA66/100ID</a:t>
              </a:r>
              <a:r>
                <a:rPr lang="zh-CN" sz="900">
                  <a:effectLst/>
                  <a:latin typeface="Times New Roman"/>
                  <a:ea typeface="宋体"/>
                  <a:cs typeface="Century"/>
                </a:rPr>
                <a:t>接口</a:t>
              </a:r>
              <a:endParaRPr lang="zh-CN" sz="1050">
                <a:effectLst/>
                <a:latin typeface="Times New Roman"/>
                <a:ea typeface="宋体"/>
                <a:cs typeface="Century"/>
              </a:endParaRPr>
            </a:p>
          </p:txBody>
        </p:sp>
        <p:sp>
          <p:nvSpPr>
            <p:cNvPr id="10" name="文本框 108"/>
            <p:cNvSpPr txBox="1"/>
            <p:nvPr/>
          </p:nvSpPr>
          <p:spPr>
            <a:xfrm>
              <a:off x="3790950" y="342900"/>
              <a:ext cx="645129" cy="2317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en-US" sz="900" dirty="0">
                  <a:effectLst/>
                  <a:latin typeface="Times New Roman"/>
                  <a:ea typeface="宋体"/>
                  <a:cs typeface="Century"/>
                </a:rPr>
                <a:t>IDE</a:t>
              </a:r>
              <a:r>
                <a:rPr lang="zh-CN" sz="900" dirty="0">
                  <a:effectLst/>
                  <a:latin typeface="Times New Roman"/>
                  <a:ea typeface="宋体"/>
                  <a:cs typeface="Century"/>
                </a:rPr>
                <a:t>接口</a:t>
              </a:r>
              <a:endParaRPr lang="zh-CN" sz="1050" dirty="0">
                <a:effectLst/>
                <a:latin typeface="Times New Roman"/>
                <a:ea typeface="宋体"/>
                <a:cs typeface="Century"/>
              </a:endParaRPr>
            </a:p>
          </p:txBody>
        </p:sp>
        <p:sp>
          <p:nvSpPr>
            <p:cNvPr id="11" name="文本框 109"/>
            <p:cNvSpPr txBox="1"/>
            <p:nvPr/>
          </p:nvSpPr>
          <p:spPr>
            <a:xfrm>
              <a:off x="4238625" y="666750"/>
              <a:ext cx="431956" cy="263661"/>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zh-CN" sz="900">
                  <a:effectLst/>
                  <a:latin typeface="Times New Roman"/>
                  <a:ea typeface="宋体"/>
                  <a:cs typeface="Century"/>
                </a:rPr>
                <a:t>电池</a:t>
              </a:r>
              <a:endParaRPr lang="zh-CN" sz="1050">
                <a:effectLst/>
                <a:latin typeface="Times New Roman"/>
                <a:ea typeface="宋体"/>
                <a:cs typeface="Century"/>
              </a:endParaRPr>
            </a:p>
          </p:txBody>
        </p:sp>
        <p:sp>
          <p:nvSpPr>
            <p:cNvPr id="12" name="文本框 110"/>
            <p:cNvSpPr txBox="1"/>
            <p:nvPr/>
          </p:nvSpPr>
          <p:spPr>
            <a:xfrm>
              <a:off x="3562350" y="781050"/>
              <a:ext cx="647817" cy="291711"/>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zh-CN" sz="900">
                  <a:effectLst/>
                  <a:latin typeface="Times New Roman"/>
                  <a:ea typeface="宋体"/>
                  <a:cs typeface="Century"/>
                </a:rPr>
                <a:t>南桥芯片</a:t>
              </a:r>
              <a:endParaRPr lang="zh-CN" sz="1050">
                <a:effectLst/>
                <a:latin typeface="Times New Roman"/>
                <a:ea typeface="宋体"/>
                <a:cs typeface="Century"/>
              </a:endParaRPr>
            </a:p>
          </p:txBody>
        </p:sp>
        <p:sp>
          <p:nvSpPr>
            <p:cNvPr id="13" name="文本框 112"/>
            <p:cNvSpPr txBox="1"/>
            <p:nvPr/>
          </p:nvSpPr>
          <p:spPr>
            <a:xfrm>
              <a:off x="4524375" y="1057275"/>
              <a:ext cx="728980" cy="27622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en-US" sz="900">
                  <a:effectLst/>
                  <a:latin typeface="Times New Roman"/>
                  <a:ea typeface="宋体"/>
                  <a:cs typeface="Century"/>
                </a:rPr>
                <a:t>BIOS</a:t>
              </a:r>
              <a:r>
                <a:rPr lang="zh-CN" sz="900">
                  <a:effectLst/>
                  <a:latin typeface="Times New Roman"/>
                  <a:ea typeface="宋体"/>
                  <a:cs typeface="Century"/>
                </a:rPr>
                <a:t>芯片</a:t>
              </a:r>
              <a:endParaRPr lang="zh-CN" sz="1050">
                <a:effectLst/>
                <a:latin typeface="Times New Roman"/>
                <a:ea typeface="宋体"/>
                <a:cs typeface="Century"/>
              </a:endParaRPr>
            </a:p>
          </p:txBody>
        </p:sp>
        <p:sp>
          <p:nvSpPr>
            <p:cNvPr id="14" name="文本框 113"/>
            <p:cNvSpPr txBox="1"/>
            <p:nvPr/>
          </p:nvSpPr>
          <p:spPr>
            <a:xfrm>
              <a:off x="4943475" y="2085975"/>
              <a:ext cx="690007"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zh-CN" sz="900">
                  <a:effectLst/>
                  <a:latin typeface="Times New Roman"/>
                  <a:ea typeface="宋体"/>
                  <a:cs typeface="Century"/>
                </a:rPr>
                <a:t>软驱接口</a:t>
              </a:r>
              <a:endParaRPr lang="zh-CN" sz="1050">
                <a:effectLst/>
                <a:latin typeface="Times New Roman"/>
                <a:ea typeface="宋体"/>
                <a:cs typeface="Century"/>
              </a:endParaRPr>
            </a:p>
          </p:txBody>
        </p:sp>
        <p:sp>
          <p:nvSpPr>
            <p:cNvPr id="15" name="文本框 114"/>
            <p:cNvSpPr txBox="1"/>
            <p:nvPr/>
          </p:nvSpPr>
          <p:spPr>
            <a:xfrm>
              <a:off x="4438650" y="2428875"/>
              <a:ext cx="690007"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en-US" sz="900">
                  <a:effectLst/>
                  <a:latin typeface="Times New Roman"/>
                  <a:ea typeface="宋体"/>
                  <a:cs typeface="Century"/>
                </a:rPr>
                <a:t>CNR</a:t>
              </a:r>
              <a:r>
                <a:rPr lang="zh-CN" sz="900">
                  <a:effectLst/>
                  <a:latin typeface="Times New Roman"/>
                  <a:ea typeface="宋体"/>
                  <a:cs typeface="Century"/>
                </a:rPr>
                <a:t>插槽</a:t>
              </a:r>
              <a:endParaRPr lang="zh-CN" sz="1050">
                <a:effectLst/>
                <a:latin typeface="Times New Roman"/>
                <a:ea typeface="宋体"/>
                <a:cs typeface="Century"/>
              </a:endParaRPr>
            </a:p>
          </p:txBody>
        </p:sp>
        <p:sp>
          <p:nvSpPr>
            <p:cNvPr id="16" name="文本框 115"/>
            <p:cNvSpPr txBox="1"/>
            <p:nvPr/>
          </p:nvSpPr>
          <p:spPr>
            <a:xfrm>
              <a:off x="1819275" y="2781300"/>
              <a:ext cx="1085850"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en-US" sz="900">
                  <a:effectLst/>
                  <a:latin typeface="Times New Roman"/>
                  <a:ea typeface="宋体"/>
                  <a:cs typeface="Century"/>
                </a:rPr>
                <a:t>6 X PCI</a:t>
              </a:r>
              <a:r>
                <a:rPr lang="zh-CN" sz="900">
                  <a:effectLst/>
                  <a:latin typeface="Times New Roman"/>
                  <a:ea typeface="宋体"/>
                  <a:cs typeface="Century"/>
                </a:rPr>
                <a:t>总线插槽</a:t>
              </a:r>
              <a:endParaRPr lang="zh-CN" sz="1050">
                <a:effectLst/>
                <a:latin typeface="Times New Roman"/>
                <a:ea typeface="宋体"/>
                <a:cs typeface="Century"/>
              </a:endParaRPr>
            </a:p>
          </p:txBody>
        </p:sp>
        <p:sp>
          <p:nvSpPr>
            <p:cNvPr id="17" name="文本框 116"/>
            <p:cNvSpPr txBox="1"/>
            <p:nvPr/>
          </p:nvSpPr>
          <p:spPr>
            <a:xfrm>
              <a:off x="762000" y="2524125"/>
              <a:ext cx="925195"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zh-CN" sz="900">
                  <a:effectLst/>
                  <a:latin typeface="Times New Roman"/>
                  <a:ea typeface="宋体"/>
                  <a:cs typeface="Century"/>
                </a:rPr>
                <a:t>内置声卡接口</a:t>
              </a:r>
              <a:endParaRPr lang="zh-CN" sz="1050">
                <a:effectLst/>
                <a:latin typeface="Times New Roman"/>
                <a:ea typeface="宋体"/>
                <a:cs typeface="Century"/>
              </a:endParaRPr>
            </a:p>
          </p:txBody>
        </p:sp>
        <p:sp>
          <p:nvSpPr>
            <p:cNvPr id="18" name="文本框 117"/>
            <p:cNvSpPr txBox="1"/>
            <p:nvPr/>
          </p:nvSpPr>
          <p:spPr>
            <a:xfrm>
              <a:off x="828675" y="2085975"/>
              <a:ext cx="447675"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zh-CN" sz="900">
                  <a:effectLst/>
                  <a:latin typeface="Times New Roman"/>
                  <a:ea typeface="宋体"/>
                  <a:cs typeface="Century"/>
                </a:rPr>
                <a:t>串口</a:t>
              </a:r>
              <a:endParaRPr lang="zh-CN" sz="1050">
                <a:effectLst/>
                <a:latin typeface="Times New Roman"/>
                <a:ea typeface="宋体"/>
                <a:cs typeface="Century"/>
              </a:endParaRPr>
            </a:p>
          </p:txBody>
        </p:sp>
        <p:sp>
          <p:nvSpPr>
            <p:cNvPr id="19" name="文本框 118"/>
            <p:cNvSpPr txBox="1"/>
            <p:nvPr/>
          </p:nvSpPr>
          <p:spPr>
            <a:xfrm>
              <a:off x="352425" y="2085975"/>
              <a:ext cx="447675"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zh-CN" sz="900">
                  <a:effectLst/>
                  <a:latin typeface="Times New Roman"/>
                  <a:ea typeface="宋体"/>
                  <a:cs typeface="Century"/>
                </a:rPr>
                <a:t>并口</a:t>
              </a:r>
              <a:endParaRPr lang="zh-CN" sz="1050">
                <a:effectLst/>
                <a:latin typeface="Times New Roman"/>
                <a:ea typeface="宋体"/>
                <a:cs typeface="Century"/>
              </a:endParaRPr>
            </a:p>
          </p:txBody>
        </p:sp>
        <p:sp>
          <p:nvSpPr>
            <p:cNvPr id="20" name="文本框 120"/>
            <p:cNvSpPr txBox="1"/>
            <p:nvPr/>
          </p:nvSpPr>
          <p:spPr>
            <a:xfrm>
              <a:off x="28575" y="1762125"/>
              <a:ext cx="571500" cy="258052"/>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en-US" sz="900">
                  <a:effectLst/>
                  <a:latin typeface="Times New Roman"/>
                  <a:ea typeface="宋体"/>
                  <a:cs typeface="Century"/>
                </a:rPr>
                <a:t>USB</a:t>
              </a:r>
              <a:r>
                <a:rPr lang="zh-CN" sz="900">
                  <a:effectLst/>
                  <a:latin typeface="Times New Roman"/>
                  <a:ea typeface="宋体"/>
                  <a:cs typeface="Century"/>
                </a:rPr>
                <a:t>口</a:t>
              </a:r>
              <a:endParaRPr lang="zh-CN" sz="1050">
                <a:effectLst/>
                <a:latin typeface="Times New Roman"/>
                <a:ea typeface="宋体"/>
                <a:cs typeface="Century"/>
              </a:endParaRPr>
            </a:p>
          </p:txBody>
        </p:sp>
        <p:sp>
          <p:nvSpPr>
            <p:cNvPr id="21" name="文本框 121"/>
            <p:cNvSpPr txBox="1"/>
            <p:nvPr/>
          </p:nvSpPr>
          <p:spPr>
            <a:xfrm>
              <a:off x="1485690" y="1057275"/>
              <a:ext cx="914400" cy="27622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en-US" sz="900">
                  <a:effectLst/>
                  <a:latin typeface="Times New Roman"/>
                  <a:ea typeface="宋体"/>
                  <a:cs typeface="Century"/>
                </a:rPr>
                <a:t>ATX</a:t>
              </a:r>
              <a:r>
                <a:rPr lang="zh-CN" sz="900">
                  <a:effectLst/>
                  <a:latin typeface="Times New Roman"/>
                  <a:ea typeface="宋体"/>
                  <a:cs typeface="Century"/>
                </a:rPr>
                <a:t>电源接口</a:t>
              </a:r>
              <a:endParaRPr lang="zh-CN" sz="1050">
                <a:effectLst/>
                <a:latin typeface="Times New Roman"/>
                <a:ea typeface="宋体"/>
                <a:cs typeface="Century"/>
              </a:endParaRPr>
            </a:p>
          </p:txBody>
        </p:sp>
        <p:sp>
          <p:nvSpPr>
            <p:cNvPr id="22" name="文本框 122"/>
            <p:cNvSpPr txBox="1"/>
            <p:nvPr/>
          </p:nvSpPr>
          <p:spPr>
            <a:xfrm>
              <a:off x="1646980" y="1676400"/>
              <a:ext cx="753110" cy="28575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en-US" sz="900" spc="-100">
                  <a:effectLst/>
                  <a:latin typeface="Times New Roman"/>
                  <a:ea typeface="宋体"/>
                  <a:cs typeface="Century"/>
                </a:rPr>
                <a:t>AGP</a:t>
              </a:r>
              <a:r>
                <a:rPr lang="zh-CN" sz="900" spc="-100">
                  <a:effectLst/>
                  <a:latin typeface="Times New Roman"/>
                  <a:ea typeface="宋体"/>
                  <a:cs typeface="Century"/>
                </a:rPr>
                <a:t>显卡接口</a:t>
              </a:r>
              <a:endParaRPr lang="zh-CN" sz="1050">
                <a:effectLst/>
                <a:latin typeface="Times New Roman"/>
                <a:ea typeface="宋体"/>
                <a:cs typeface="Century"/>
              </a:endParaRPr>
            </a:p>
          </p:txBody>
        </p:sp>
        <p:sp>
          <p:nvSpPr>
            <p:cNvPr id="23" name="文本框 123"/>
            <p:cNvSpPr txBox="1"/>
            <p:nvPr/>
          </p:nvSpPr>
          <p:spPr>
            <a:xfrm>
              <a:off x="2228850" y="533400"/>
              <a:ext cx="565150" cy="291711"/>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a:lnSpc>
                  <a:spcPts val="1200"/>
                </a:lnSpc>
                <a:spcAft>
                  <a:spcPts val="0"/>
                </a:spcAft>
              </a:pPr>
              <a:r>
                <a:rPr lang="zh-CN" sz="900" spc="-100">
                  <a:effectLst/>
                  <a:latin typeface="Times New Roman"/>
                  <a:ea typeface="宋体"/>
                  <a:cs typeface="Century"/>
                </a:rPr>
                <a:t>北桥芯片</a:t>
              </a:r>
              <a:endParaRPr lang="zh-CN" sz="1050">
                <a:effectLst/>
                <a:latin typeface="Times New Roman"/>
                <a:ea typeface="宋体"/>
                <a:cs typeface="Century"/>
              </a:endParaRPr>
            </a:p>
          </p:txBody>
        </p:sp>
        <p:sp>
          <p:nvSpPr>
            <p:cNvPr id="24" name="文本框 126"/>
            <p:cNvSpPr txBox="1"/>
            <p:nvPr/>
          </p:nvSpPr>
          <p:spPr>
            <a:xfrm>
              <a:off x="447675" y="304800"/>
              <a:ext cx="688340" cy="30875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800"/>
                </a:lnSpc>
                <a:spcAft>
                  <a:spcPts val="0"/>
                </a:spcAft>
              </a:pPr>
              <a:r>
                <a:rPr lang="en-US" sz="900">
                  <a:effectLst/>
                  <a:latin typeface="Times New Roman"/>
                  <a:ea typeface="宋体"/>
                  <a:cs typeface="Century"/>
                </a:rPr>
                <a:t>CPU</a:t>
              </a:r>
              <a:r>
                <a:rPr lang="zh-CN" sz="900">
                  <a:effectLst/>
                  <a:latin typeface="Times New Roman"/>
                  <a:ea typeface="宋体"/>
                  <a:cs typeface="Century"/>
                </a:rPr>
                <a:t>插座</a:t>
              </a:r>
              <a:endParaRPr lang="zh-CN" sz="1050">
                <a:effectLst/>
                <a:latin typeface="Times New Roman"/>
                <a:ea typeface="宋体"/>
                <a:cs typeface="Century"/>
              </a:endParaRPr>
            </a:p>
            <a:p>
              <a:pPr indent="127000" algn="just">
                <a:lnSpc>
                  <a:spcPts val="1000"/>
                </a:lnSpc>
                <a:spcAft>
                  <a:spcPts val="0"/>
                </a:spcAft>
              </a:pPr>
              <a:r>
                <a:rPr lang="en-US" sz="900">
                  <a:effectLst/>
                  <a:latin typeface="Times New Roman"/>
                  <a:ea typeface="宋体"/>
                  <a:cs typeface="Century"/>
                </a:rPr>
                <a:t>Socket478</a:t>
              </a:r>
              <a:endParaRPr lang="zh-CN" sz="1050">
                <a:effectLst/>
                <a:latin typeface="Times New Roman"/>
                <a:ea typeface="宋体"/>
                <a:cs typeface="Century"/>
              </a:endParaRPr>
            </a:p>
          </p:txBody>
        </p:sp>
        <p:sp>
          <p:nvSpPr>
            <p:cNvPr id="25" name="文本框 127"/>
            <p:cNvSpPr txBox="1"/>
            <p:nvPr/>
          </p:nvSpPr>
          <p:spPr>
            <a:xfrm>
              <a:off x="0" y="647700"/>
              <a:ext cx="1138792" cy="231775"/>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a:lnSpc>
                  <a:spcPts val="1200"/>
                </a:lnSpc>
                <a:spcAft>
                  <a:spcPts val="0"/>
                </a:spcAft>
              </a:pPr>
              <a:r>
                <a:rPr lang="en-US" sz="900">
                  <a:effectLst/>
                  <a:latin typeface="Times New Roman"/>
                  <a:ea typeface="宋体"/>
                  <a:cs typeface="Century"/>
                </a:rPr>
                <a:t>PS/2</a:t>
              </a:r>
              <a:r>
                <a:rPr lang="zh-CN" sz="900">
                  <a:effectLst/>
                  <a:latin typeface="Times New Roman"/>
                  <a:ea typeface="宋体"/>
                  <a:cs typeface="Century"/>
                </a:rPr>
                <a:t>键盘鼠标接口</a:t>
              </a:r>
              <a:endParaRPr lang="zh-CN" sz="1050">
                <a:effectLst/>
                <a:latin typeface="Times New Roman"/>
                <a:ea typeface="宋体"/>
                <a:cs typeface="Century"/>
              </a:endParaRPr>
            </a:p>
          </p:txBody>
        </p:sp>
      </p:grpSp>
    </p:spTree>
    <p:extLst>
      <p:ext uri="{BB962C8B-B14F-4D97-AF65-F5344CB8AC3E}">
        <p14:creationId xmlns:p14="http://schemas.microsoft.com/office/powerpoint/2010/main" val="28390562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683568" y="1464146"/>
            <a:ext cx="7776864" cy="3195836"/>
            <a:chOff x="468313" y="1844675"/>
            <a:chExt cx="8280400" cy="4498975"/>
          </a:xfrm>
        </p:grpSpPr>
        <p:sp>
          <p:nvSpPr>
            <p:cNvPr id="57" name="Rectangle 5"/>
            <p:cNvSpPr>
              <a:spLocks noChangeArrowheads="1"/>
            </p:cNvSpPr>
            <p:nvPr/>
          </p:nvSpPr>
          <p:spPr bwMode="auto">
            <a:xfrm>
              <a:off x="6953250" y="5643563"/>
              <a:ext cx="1647825" cy="7000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8GB/s</a:t>
              </a:r>
            </a:p>
          </p:txBody>
        </p:sp>
        <p:sp>
          <p:nvSpPr>
            <p:cNvPr id="58" name="Rectangle 6"/>
            <p:cNvSpPr>
              <a:spLocks noChangeArrowheads="1"/>
            </p:cNvSpPr>
            <p:nvPr/>
          </p:nvSpPr>
          <p:spPr bwMode="auto">
            <a:xfrm>
              <a:off x="5299075" y="5643563"/>
              <a:ext cx="1504950" cy="7000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1</a:t>
              </a:r>
              <a:r>
                <a:rPr kumimoji="0" lang="en-US" altLang="zh-CN" sz="1400" b="1">
                  <a:solidFill>
                    <a:srgbClr val="003399"/>
                  </a:solidFill>
                  <a:ea typeface="宋体" charset="-122"/>
                </a:rPr>
                <a:t>00</a:t>
              </a:r>
              <a:r>
                <a:rPr kumimoji="0" lang="en-US" altLang="zh-CN" sz="1400" b="1">
                  <a:solidFill>
                    <a:srgbClr val="003399"/>
                  </a:solidFill>
                  <a:ea typeface="標楷體" pitchFamily="65" charset="-120"/>
                </a:rPr>
                <a:t>MHz</a:t>
              </a:r>
            </a:p>
          </p:txBody>
        </p:sp>
        <p:sp>
          <p:nvSpPr>
            <p:cNvPr id="59" name="Rectangle 7"/>
            <p:cNvSpPr>
              <a:spLocks noChangeArrowheads="1"/>
            </p:cNvSpPr>
            <p:nvPr/>
          </p:nvSpPr>
          <p:spPr bwMode="auto">
            <a:xfrm>
              <a:off x="3435350" y="5672138"/>
              <a:ext cx="1857375" cy="6365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+3.3V; +12V; </a:t>
              </a:r>
            </a:p>
            <a:p>
              <a:pPr marL="342900" indent="-342900" fontAlgn="ctr"/>
              <a:r>
                <a:rPr kumimoji="0" lang="en-US" altLang="zh-CN" sz="1400" b="1">
                  <a:solidFill>
                    <a:srgbClr val="003399"/>
                  </a:solidFill>
                  <a:ea typeface="標楷體" pitchFamily="65" charset="-120"/>
                </a:rPr>
                <a:t>3.3Vaux</a:t>
              </a:r>
            </a:p>
          </p:txBody>
        </p:sp>
        <p:sp>
          <p:nvSpPr>
            <p:cNvPr id="60" name="Rectangle 8"/>
            <p:cNvSpPr>
              <a:spLocks noChangeArrowheads="1"/>
            </p:cNvSpPr>
            <p:nvPr/>
          </p:nvSpPr>
          <p:spPr bwMode="auto">
            <a:xfrm>
              <a:off x="1776413" y="5643563"/>
              <a:ext cx="1590675" cy="7000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X16</a:t>
              </a:r>
            </a:p>
          </p:txBody>
        </p:sp>
        <p:sp>
          <p:nvSpPr>
            <p:cNvPr id="61" name="Rectangle 9"/>
            <p:cNvSpPr>
              <a:spLocks noChangeArrowheads="1"/>
            </p:cNvSpPr>
            <p:nvPr/>
          </p:nvSpPr>
          <p:spPr bwMode="auto">
            <a:xfrm>
              <a:off x="6953250" y="4964113"/>
              <a:ext cx="1647825" cy="679450"/>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533MB/s</a:t>
              </a:r>
            </a:p>
          </p:txBody>
        </p:sp>
        <p:sp>
          <p:nvSpPr>
            <p:cNvPr id="62" name="Rectangle 10"/>
            <p:cNvSpPr>
              <a:spLocks noChangeArrowheads="1"/>
            </p:cNvSpPr>
            <p:nvPr/>
          </p:nvSpPr>
          <p:spPr bwMode="auto">
            <a:xfrm>
              <a:off x="5299075" y="5033963"/>
              <a:ext cx="1504950" cy="51593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宋体" charset="-122"/>
                </a:rPr>
                <a:t>100</a:t>
              </a:r>
              <a:r>
                <a:rPr kumimoji="0" lang="en-US" altLang="zh-CN" sz="1400" b="1">
                  <a:solidFill>
                    <a:srgbClr val="003399"/>
                  </a:solidFill>
                  <a:ea typeface="標楷體" pitchFamily="65" charset="-120"/>
                </a:rPr>
                <a:t>MHz</a:t>
              </a:r>
            </a:p>
          </p:txBody>
        </p:sp>
        <p:sp>
          <p:nvSpPr>
            <p:cNvPr id="63" name="Rectangle 11"/>
            <p:cNvSpPr>
              <a:spLocks noChangeArrowheads="1"/>
            </p:cNvSpPr>
            <p:nvPr/>
          </p:nvSpPr>
          <p:spPr bwMode="auto">
            <a:xfrm>
              <a:off x="3421063" y="5013325"/>
              <a:ext cx="1871662" cy="606425"/>
            </a:xfrm>
            <a:prstGeom prst="rect">
              <a:avLst/>
            </a:prstGeom>
            <a:noFill/>
            <a:ln w="9525">
              <a:noFill/>
              <a:miter lim="800000"/>
              <a:headEnd/>
              <a:tailEnd/>
            </a:ln>
            <a:effectLst/>
          </p:spPr>
          <p:txBody>
            <a:bodyPr anchor="ctr"/>
            <a:lstStyle/>
            <a:p>
              <a:pPr marL="342900" indent="-342900" fontAlgn="ctr"/>
              <a:r>
                <a:rPr kumimoji="0" lang="en-US" altLang="zh-CN" sz="1400" b="1" dirty="0">
                  <a:solidFill>
                    <a:srgbClr val="003399"/>
                  </a:solidFill>
                  <a:ea typeface="標楷體" pitchFamily="65" charset="-120"/>
                </a:rPr>
                <a:t>+3.3V; +12V; </a:t>
              </a:r>
            </a:p>
            <a:p>
              <a:pPr marL="342900" indent="-342900" fontAlgn="ctr"/>
              <a:r>
                <a:rPr kumimoji="0" lang="en-US" altLang="zh-CN" sz="1400" b="1" dirty="0">
                  <a:solidFill>
                    <a:srgbClr val="003399"/>
                  </a:solidFill>
                  <a:ea typeface="標楷體" pitchFamily="65" charset="-120"/>
                </a:rPr>
                <a:t>3.3Vaux</a:t>
              </a:r>
            </a:p>
          </p:txBody>
        </p:sp>
        <p:sp>
          <p:nvSpPr>
            <p:cNvPr id="64" name="Rectangle 12"/>
            <p:cNvSpPr>
              <a:spLocks noChangeArrowheads="1"/>
            </p:cNvSpPr>
            <p:nvPr/>
          </p:nvSpPr>
          <p:spPr bwMode="auto">
            <a:xfrm>
              <a:off x="1776413" y="5127625"/>
              <a:ext cx="1590675" cy="515938"/>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X1</a:t>
              </a:r>
            </a:p>
          </p:txBody>
        </p:sp>
        <p:sp>
          <p:nvSpPr>
            <p:cNvPr id="65" name="Rectangle 13"/>
            <p:cNvSpPr>
              <a:spLocks noChangeArrowheads="1"/>
            </p:cNvSpPr>
            <p:nvPr/>
          </p:nvSpPr>
          <p:spPr bwMode="auto">
            <a:xfrm>
              <a:off x="468313" y="5127625"/>
              <a:ext cx="1308100" cy="1216025"/>
            </a:xfrm>
            <a:prstGeom prst="rect">
              <a:avLst/>
            </a:prstGeom>
            <a:noFill/>
            <a:ln w="9525">
              <a:noFill/>
              <a:miter lim="800000"/>
              <a:headEnd/>
              <a:tailEnd/>
            </a:ln>
            <a:effectLst/>
          </p:spPr>
          <p:txBody>
            <a:bodyPr anchor="ctr"/>
            <a:lstStyle/>
            <a:p>
              <a:pPr marL="342900" indent="-342900" fontAlgn="ctr"/>
              <a:r>
                <a:rPr kumimoji="0" lang="en-US" altLang="zh-CN" sz="1400" b="1">
                  <a:solidFill>
                    <a:srgbClr val="FF0000"/>
                  </a:solidFill>
                  <a:ea typeface="標楷體" pitchFamily="65" charset="-120"/>
                </a:rPr>
                <a:t>PCI-E</a:t>
              </a:r>
            </a:p>
          </p:txBody>
        </p:sp>
        <p:sp>
          <p:nvSpPr>
            <p:cNvPr id="66" name="Rectangle 14"/>
            <p:cNvSpPr>
              <a:spLocks noChangeArrowheads="1"/>
            </p:cNvSpPr>
            <p:nvPr/>
          </p:nvSpPr>
          <p:spPr bwMode="auto">
            <a:xfrm>
              <a:off x="6953250" y="4446588"/>
              <a:ext cx="1647825" cy="5175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2.1GB/s</a:t>
              </a:r>
            </a:p>
          </p:txBody>
        </p:sp>
        <p:sp>
          <p:nvSpPr>
            <p:cNvPr id="67" name="Rectangle 15"/>
            <p:cNvSpPr>
              <a:spLocks noChangeArrowheads="1"/>
            </p:cNvSpPr>
            <p:nvPr/>
          </p:nvSpPr>
          <p:spPr bwMode="auto">
            <a:xfrm>
              <a:off x="5299075" y="4446588"/>
              <a:ext cx="1504950" cy="5175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66MHz</a:t>
              </a:r>
            </a:p>
          </p:txBody>
        </p:sp>
        <p:sp>
          <p:nvSpPr>
            <p:cNvPr id="68" name="Rectangle 16"/>
            <p:cNvSpPr>
              <a:spLocks noChangeArrowheads="1"/>
            </p:cNvSpPr>
            <p:nvPr/>
          </p:nvSpPr>
          <p:spPr bwMode="auto">
            <a:xfrm>
              <a:off x="3305117" y="4467225"/>
              <a:ext cx="1916759" cy="425449"/>
            </a:xfrm>
            <a:prstGeom prst="rect">
              <a:avLst/>
            </a:prstGeom>
            <a:noFill/>
            <a:ln w="9525">
              <a:noFill/>
              <a:miter lim="800000"/>
              <a:headEnd/>
              <a:tailEnd/>
            </a:ln>
            <a:effectLst/>
          </p:spPr>
          <p:txBody>
            <a:bodyPr anchor="ctr"/>
            <a:lstStyle/>
            <a:p>
              <a:pPr marL="342900" indent="-342900" fontAlgn="ctr"/>
              <a:r>
                <a:rPr kumimoji="0" lang="en-US" altLang="zh-CN" sz="1400" b="1" dirty="0">
                  <a:solidFill>
                    <a:srgbClr val="003399"/>
                  </a:solidFill>
                  <a:ea typeface="宋体" charset="-122"/>
                </a:rPr>
                <a:t>+12V</a:t>
              </a:r>
              <a:r>
                <a:rPr kumimoji="0" lang="zh-CN" altLang="en-US" sz="1400" b="1" dirty="0">
                  <a:solidFill>
                    <a:srgbClr val="003399"/>
                  </a:solidFill>
                  <a:ea typeface="宋体" charset="-122"/>
                </a:rPr>
                <a:t>、</a:t>
              </a:r>
              <a:r>
                <a:rPr kumimoji="0" lang="en-US" altLang="zh-CN" sz="1400" b="1" dirty="0">
                  <a:solidFill>
                    <a:srgbClr val="003399"/>
                  </a:solidFill>
                  <a:ea typeface="宋体" charset="-122"/>
                </a:rPr>
                <a:t>+1.5V</a:t>
              </a:r>
              <a:r>
                <a:rPr kumimoji="0" lang="zh-CN" altLang="en-US" sz="1400" b="1" dirty="0">
                  <a:solidFill>
                    <a:srgbClr val="003399"/>
                  </a:solidFill>
                  <a:ea typeface="宋体" charset="-122"/>
                </a:rPr>
                <a:t>、</a:t>
              </a:r>
              <a:r>
                <a:rPr kumimoji="0" lang="en-US" altLang="zh-CN" sz="1400" b="1" dirty="0">
                  <a:solidFill>
                    <a:srgbClr val="003399"/>
                  </a:solidFill>
                  <a:ea typeface="宋体" charset="-122"/>
                </a:rPr>
                <a:t>+5V</a:t>
              </a:r>
            </a:p>
          </p:txBody>
        </p:sp>
        <p:sp>
          <p:nvSpPr>
            <p:cNvPr id="69" name="Rectangle 17"/>
            <p:cNvSpPr>
              <a:spLocks noChangeArrowheads="1"/>
            </p:cNvSpPr>
            <p:nvPr/>
          </p:nvSpPr>
          <p:spPr bwMode="auto">
            <a:xfrm>
              <a:off x="1776413" y="4446588"/>
              <a:ext cx="1590675" cy="5175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X8</a:t>
              </a:r>
            </a:p>
          </p:txBody>
        </p:sp>
        <p:sp>
          <p:nvSpPr>
            <p:cNvPr id="70" name="Rectangle 18"/>
            <p:cNvSpPr>
              <a:spLocks noChangeArrowheads="1"/>
            </p:cNvSpPr>
            <p:nvPr/>
          </p:nvSpPr>
          <p:spPr bwMode="auto">
            <a:xfrm>
              <a:off x="6953250" y="3895725"/>
              <a:ext cx="1647825" cy="550863"/>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1024MB/s</a:t>
              </a:r>
            </a:p>
          </p:txBody>
        </p:sp>
        <p:sp>
          <p:nvSpPr>
            <p:cNvPr id="71" name="Rectangle 19"/>
            <p:cNvSpPr>
              <a:spLocks noChangeArrowheads="1"/>
            </p:cNvSpPr>
            <p:nvPr/>
          </p:nvSpPr>
          <p:spPr bwMode="auto">
            <a:xfrm>
              <a:off x="5299075" y="3895725"/>
              <a:ext cx="1504950" cy="550863"/>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66MHz</a:t>
              </a:r>
            </a:p>
          </p:txBody>
        </p:sp>
        <p:sp>
          <p:nvSpPr>
            <p:cNvPr id="72" name="Rectangle 20"/>
            <p:cNvSpPr>
              <a:spLocks noChangeArrowheads="1"/>
            </p:cNvSpPr>
            <p:nvPr/>
          </p:nvSpPr>
          <p:spPr bwMode="auto">
            <a:xfrm>
              <a:off x="3305118" y="3900488"/>
              <a:ext cx="1924108" cy="550861"/>
            </a:xfrm>
            <a:prstGeom prst="rect">
              <a:avLst/>
            </a:prstGeom>
            <a:noFill/>
            <a:ln w="9525">
              <a:noFill/>
              <a:miter lim="800000"/>
              <a:headEnd/>
              <a:tailEnd/>
            </a:ln>
            <a:effectLst/>
          </p:spPr>
          <p:txBody>
            <a:bodyPr anchor="ctr"/>
            <a:lstStyle/>
            <a:p>
              <a:pPr marL="342900" indent="-342900" fontAlgn="ctr"/>
              <a:r>
                <a:rPr kumimoji="0" lang="en-US" altLang="zh-CN" sz="1400" b="1" dirty="0">
                  <a:solidFill>
                    <a:srgbClr val="003399"/>
                  </a:solidFill>
                  <a:ea typeface="宋体" charset="-122"/>
                </a:rPr>
                <a:t>+12V</a:t>
              </a:r>
              <a:r>
                <a:rPr kumimoji="0" lang="zh-CN" altLang="en-US" sz="1400" b="1" dirty="0">
                  <a:solidFill>
                    <a:srgbClr val="003399"/>
                  </a:solidFill>
                  <a:ea typeface="宋体" charset="-122"/>
                </a:rPr>
                <a:t>、</a:t>
              </a:r>
              <a:r>
                <a:rPr kumimoji="0" lang="en-US" altLang="zh-CN" sz="1400" b="1" dirty="0">
                  <a:solidFill>
                    <a:srgbClr val="003399"/>
                  </a:solidFill>
                  <a:ea typeface="標楷體" pitchFamily="65" charset="-120"/>
                </a:rPr>
                <a:t>+1.5V</a:t>
              </a:r>
              <a:r>
                <a:rPr kumimoji="0" lang="zh-CN" altLang="en-US" sz="1400" b="1" dirty="0">
                  <a:solidFill>
                    <a:srgbClr val="003399"/>
                  </a:solidFill>
                  <a:ea typeface="標楷體" pitchFamily="65" charset="-120"/>
                </a:rPr>
                <a:t>、</a:t>
              </a:r>
              <a:r>
                <a:rPr kumimoji="0" lang="en-US" altLang="zh-CN" sz="1400" b="1" dirty="0">
                  <a:solidFill>
                    <a:srgbClr val="003399"/>
                  </a:solidFill>
                  <a:ea typeface="標楷體" pitchFamily="65" charset="-120"/>
                </a:rPr>
                <a:t>+</a:t>
              </a:r>
              <a:r>
                <a:rPr kumimoji="0" lang="en-US" altLang="zh-CN" sz="1400" b="1" dirty="0">
                  <a:solidFill>
                    <a:srgbClr val="003399"/>
                  </a:solidFill>
                  <a:ea typeface="宋体" charset="-122"/>
                </a:rPr>
                <a:t>5V</a:t>
              </a:r>
            </a:p>
          </p:txBody>
        </p:sp>
        <p:sp>
          <p:nvSpPr>
            <p:cNvPr id="73" name="Rectangle 21"/>
            <p:cNvSpPr>
              <a:spLocks noChangeArrowheads="1"/>
            </p:cNvSpPr>
            <p:nvPr/>
          </p:nvSpPr>
          <p:spPr bwMode="auto">
            <a:xfrm>
              <a:off x="1776413" y="3895725"/>
              <a:ext cx="1590675" cy="550863"/>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X4</a:t>
              </a:r>
            </a:p>
          </p:txBody>
        </p:sp>
        <p:sp>
          <p:nvSpPr>
            <p:cNvPr id="74" name="Rectangle 22"/>
            <p:cNvSpPr>
              <a:spLocks noChangeArrowheads="1"/>
            </p:cNvSpPr>
            <p:nvPr/>
          </p:nvSpPr>
          <p:spPr bwMode="auto">
            <a:xfrm>
              <a:off x="6953250" y="3373438"/>
              <a:ext cx="1647825" cy="5222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533MB/s</a:t>
              </a:r>
            </a:p>
          </p:txBody>
        </p:sp>
        <p:sp>
          <p:nvSpPr>
            <p:cNvPr id="75" name="Rectangle 23"/>
            <p:cNvSpPr>
              <a:spLocks noChangeArrowheads="1"/>
            </p:cNvSpPr>
            <p:nvPr/>
          </p:nvSpPr>
          <p:spPr bwMode="auto">
            <a:xfrm>
              <a:off x="5299075" y="3373438"/>
              <a:ext cx="1504950" cy="5222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66MHz</a:t>
              </a:r>
            </a:p>
          </p:txBody>
        </p:sp>
        <p:sp>
          <p:nvSpPr>
            <p:cNvPr id="76" name="Rectangle 24"/>
            <p:cNvSpPr>
              <a:spLocks noChangeArrowheads="1"/>
            </p:cNvSpPr>
            <p:nvPr/>
          </p:nvSpPr>
          <p:spPr bwMode="auto">
            <a:xfrm>
              <a:off x="3276598" y="3340101"/>
              <a:ext cx="1945276" cy="520700"/>
            </a:xfrm>
            <a:prstGeom prst="rect">
              <a:avLst/>
            </a:prstGeom>
            <a:noFill/>
            <a:ln w="9525">
              <a:noFill/>
              <a:miter lim="800000"/>
              <a:headEnd/>
              <a:tailEnd/>
            </a:ln>
            <a:effectLst/>
          </p:spPr>
          <p:txBody>
            <a:bodyPr anchor="ctr"/>
            <a:lstStyle/>
            <a:p>
              <a:pPr marL="342900" indent="-342900" fontAlgn="ctr"/>
              <a:r>
                <a:rPr kumimoji="0" lang="en-US" altLang="zh-CN" sz="1400" b="1" dirty="0">
                  <a:solidFill>
                    <a:srgbClr val="003399"/>
                  </a:solidFill>
                  <a:ea typeface="宋体" charset="-122"/>
                </a:rPr>
                <a:t>+12V</a:t>
              </a:r>
              <a:r>
                <a:rPr kumimoji="0" lang="zh-CN" altLang="en-US" sz="1400" b="1" dirty="0">
                  <a:solidFill>
                    <a:srgbClr val="003399"/>
                  </a:solidFill>
                  <a:ea typeface="宋体" charset="-122"/>
                </a:rPr>
                <a:t>、</a:t>
              </a:r>
              <a:r>
                <a:rPr kumimoji="0" lang="en-US" altLang="zh-CN" sz="1400" b="1" dirty="0">
                  <a:solidFill>
                    <a:srgbClr val="003399"/>
                  </a:solidFill>
                  <a:ea typeface="宋体" charset="-122"/>
                </a:rPr>
                <a:t>+3.3V</a:t>
              </a:r>
              <a:r>
                <a:rPr kumimoji="0" lang="zh-CN" altLang="en-US" sz="1400" b="1" dirty="0">
                  <a:solidFill>
                    <a:srgbClr val="003399"/>
                  </a:solidFill>
                  <a:ea typeface="宋体" charset="-122"/>
                </a:rPr>
                <a:t>、</a:t>
              </a:r>
              <a:r>
                <a:rPr kumimoji="0" lang="en-US" altLang="zh-CN" sz="1400" b="1" dirty="0">
                  <a:solidFill>
                    <a:srgbClr val="003399"/>
                  </a:solidFill>
                  <a:ea typeface="宋体" charset="-122"/>
                </a:rPr>
                <a:t>+5V</a:t>
              </a:r>
            </a:p>
          </p:txBody>
        </p:sp>
        <p:sp>
          <p:nvSpPr>
            <p:cNvPr id="77" name="Rectangle 25"/>
            <p:cNvSpPr>
              <a:spLocks noChangeArrowheads="1"/>
            </p:cNvSpPr>
            <p:nvPr/>
          </p:nvSpPr>
          <p:spPr bwMode="auto">
            <a:xfrm>
              <a:off x="1776413" y="3373438"/>
              <a:ext cx="1590675" cy="522287"/>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X2</a:t>
              </a:r>
            </a:p>
          </p:txBody>
        </p:sp>
        <p:sp>
          <p:nvSpPr>
            <p:cNvPr id="78" name="Rectangle 26"/>
            <p:cNvSpPr>
              <a:spLocks noChangeArrowheads="1"/>
            </p:cNvSpPr>
            <p:nvPr/>
          </p:nvSpPr>
          <p:spPr bwMode="auto">
            <a:xfrm>
              <a:off x="6953250" y="2906713"/>
              <a:ext cx="1647825" cy="4667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266MB/s</a:t>
              </a:r>
            </a:p>
          </p:txBody>
        </p:sp>
        <p:sp>
          <p:nvSpPr>
            <p:cNvPr id="79" name="Rectangle 27"/>
            <p:cNvSpPr>
              <a:spLocks noChangeArrowheads="1"/>
            </p:cNvSpPr>
            <p:nvPr/>
          </p:nvSpPr>
          <p:spPr bwMode="auto">
            <a:xfrm>
              <a:off x="5299075" y="2906713"/>
              <a:ext cx="1504950" cy="4667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66MHz</a:t>
              </a:r>
            </a:p>
          </p:txBody>
        </p:sp>
        <p:sp>
          <p:nvSpPr>
            <p:cNvPr id="80" name="Rectangle 28"/>
            <p:cNvSpPr>
              <a:spLocks noChangeArrowheads="1"/>
            </p:cNvSpPr>
            <p:nvPr/>
          </p:nvSpPr>
          <p:spPr bwMode="auto">
            <a:xfrm>
              <a:off x="3276598" y="2908299"/>
              <a:ext cx="1945276" cy="466725"/>
            </a:xfrm>
            <a:prstGeom prst="rect">
              <a:avLst/>
            </a:prstGeom>
            <a:noFill/>
            <a:ln w="9525">
              <a:noFill/>
              <a:miter lim="800000"/>
              <a:headEnd/>
              <a:tailEnd/>
            </a:ln>
            <a:effectLst/>
          </p:spPr>
          <p:txBody>
            <a:bodyPr anchor="ctr"/>
            <a:lstStyle/>
            <a:p>
              <a:pPr fontAlgn="ctr">
                <a:lnSpc>
                  <a:spcPct val="90000"/>
                </a:lnSpc>
              </a:pPr>
              <a:r>
                <a:rPr kumimoji="0" lang="en-US" altLang="zh-CN" sz="1400" b="1" dirty="0">
                  <a:solidFill>
                    <a:srgbClr val="003399"/>
                  </a:solidFill>
                  <a:ea typeface="宋体" charset="-122"/>
                </a:rPr>
                <a:t>+12V</a:t>
              </a:r>
              <a:r>
                <a:rPr kumimoji="0" lang="zh-CN" altLang="en-US" sz="1400" b="1" dirty="0">
                  <a:solidFill>
                    <a:srgbClr val="003399"/>
                  </a:solidFill>
                  <a:ea typeface="宋体" charset="-122"/>
                </a:rPr>
                <a:t>、</a:t>
              </a:r>
              <a:r>
                <a:rPr kumimoji="0" lang="en-US" altLang="zh-CN" sz="1400" b="1" dirty="0">
                  <a:solidFill>
                    <a:srgbClr val="003399"/>
                  </a:solidFill>
                  <a:ea typeface="宋体" charset="-122"/>
                </a:rPr>
                <a:t>+3.3V</a:t>
              </a:r>
              <a:r>
                <a:rPr lang="zh-CN" altLang="en-US" sz="1400" b="1" dirty="0">
                  <a:solidFill>
                    <a:srgbClr val="003399"/>
                  </a:solidFill>
                  <a:ea typeface="宋体" charset="-122"/>
                </a:rPr>
                <a:t>、</a:t>
              </a:r>
              <a:r>
                <a:rPr kumimoji="0" lang="en-US" altLang="zh-CN" sz="1400" b="1" dirty="0">
                  <a:solidFill>
                    <a:srgbClr val="003399"/>
                  </a:solidFill>
                  <a:ea typeface="宋体" charset="-122"/>
                </a:rPr>
                <a:t>+5V</a:t>
              </a:r>
            </a:p>
          </p:txBody>
        </p:sp>
        <p:sp>
          <p:nvSpPr>
            <p:cNvPr id="81" name="Rectangle 29"/>
            <p:cNvSpPr>
              <a:spLocks noChangeArrowheads="1"/>
            </p:cNvSpPr>
            <p:nvPr/>
          </p:nvSpPr>
          <p:spPr bwMode="auto">
            <a:xfrm>
              <a:off x="1776413" y="2906713"/>
              <a:ext cx="1590675" cy="466725"/>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X1</a:t>
              </a:r>
            </a:p>
          </p:txBody>
        </p:sp>
        <p:sp>
          <p:nvSpPr>
            <p:cNvPr id="82" name="Rectangle 30"/>
            <p:cNvSpPr>
              <a:spLocks noChangeArrowheads="1"/>
            </p:cNvSpPr>
            <p:nvPr/>
          </p:nvSpPr>
          <p:spPr bwMode="auto">
            <a:xfrm>
              <a:off x="468313" y="2906713"/>
              <a:ext cx="1308100" cy="2220912"/>
            </a:xfrm>
            <a:prstGeom prst="rect">
              <a:avLst/>
            </a:prstGeom>
            <a:noFill/>
            <a:ln w="9525">
              <a:noFill/>
              <a:miter lim="800000"/>
              <a:headEnd/>
              <a:tailEnd/>
            </a:ln>
            <a:effectLst/>
          </p:spPr>
          <p:txBody>
            <a:bodyPr anchor="ctr"/>
            <a:lstStyle/>
            <a:p>
              <a:pPr marL="342900" indent="-342900" fontAlgn="ctr"/>
              <a:r>
                <a:rPr kumimoji="0" lang="en-US" altLang="zh-CN" sz="1400" b="1">
                  <a:solidFill>
                    <a:srgbClr val="FF0000"/>
                  </a:solidFill>
                  <a:ea typeface="標楷體" pitchFamily="65" charset="-120"/>
                </a:rPr>
                <a:t>AGP</a:t>
              </a:r>
            </a:p>
          </p:txBody>
        </p:sp>
        <p:sp>
          <p:nvSpPr>
            <p:cNvPr id="83" name="Rectangle 31"/>
            <p:cNvSpPr>
              <a:spLocks noChangeArrowheads="1"/>
            </p:cNvSpPr>
            <p:nvPr/>
          </p:nvSpPr>
          <p:spPr bwMode="auto">
            <a:xfrm>
              <a:off x="6953250" y="2378075"/>
              <a:ext cx="1647825" cy="528638"/>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133MB/s</a:t>
              </a:r>
            </a:p>
          </p:txBody>
        </p:sp>
        <p:sp>
          <p:nvSpPr>
            <p:cNvPr id="84" name="Rectangle 32"/>
            <p:cNvSpPr>
              <a:spLocks noChangeArrowheads="1"/>
            </p:cNvSpPr>
            <p:nvPr/>
          </p:nvSpPr>
          <p:spPr bwMode="auto">
            <a:xfrm>
              <a:off x="5299075" y="2378075"/>
              <a:ext cx="1504950" cy="528638"/>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33.3MHz</a:t>
              </a:r>
            </a:p>
          </p:txBody>
        </p:sp>
        <p:sp>
          <p:nvSpPr>
            <p:cNvPr id="85" name="Rectangle 33"/>
            <p:cNvSpPr>
              <a:spLocks noChangeArrowheads="1"/>
            </p:cNvSpPr>
            <p:nvPr/>
          </p:nvSpPr>
          <p:spPr bwMode="auto">
            <a:xfrm>
              <a:off x="3276600" y="2276475"/>
              <a:ext cx="1874838" cy="527050"/>
            </a:xfrm>
            <a:prstGeom prst="rect">
              <a:avLst/>
            </a:prstGeom>
            <a:noFill/>
            <a:ln w="9525">
              <a:noFill/>
              <a:miter lim="800000"/>
              <a:headEnd/>
              <a:tailEnd/>
            </a:ln>
            <a:effectLst/>
          </p:spPr>
          <p:txBody>
            <a:bodyPr anchor="ctr"/>
            <a:lstStyle/>
            <a:p>
              <a:pPr marL="342900" indent="-342900" algn="l" fontAlgn="ctr">
                <a:lnSpc>
                  <a:spcPct val="90000"/>
                </a:lnSpc>
              </a:pPr>
              <a:r>
                <a:rPr kumimoji="0" lang="en-US" altLang="zh-CN" sz="1400" b="1">
                  <a:solidFill>
                    <a:srgbClr val="003399"/>
                  </a:solidFill>
                  <a:ea typeface="標楷體" pitchFamily="65" charset="-120"/>
                </a:rPr>
                <a:t>  +3.3V</a:t>
              </a:r>
              <a:r>
                <a:rPr kumimoji="0" lang="en-US" altLang="zh-CN" sz="1400" b="1">
                  <a:solidFill>
                    <a:srgbClr val="003399"/>
                  </a:solidFill>
                  <a:ea typeface="宋体" charset="-122"/>
                </a:rPr>
                <a:t>;-12V; </a:t>
              </a:r>
            </a:p>
            <a:p>
              <a:pPr marL="342900" indent="-342900" algn="l" fontAlgn="ctr">
                <a:lnSpc>
                  <a:spcPct val="90000"/>
                </a:lnSpc>
              </a:pPr>
              <a:r>
                <a:rPr kumimoji="0" lang="en-US" altLang="zh-CN" sz="1400" b="1">
                  <a:solidFill>
                    <a:srgbClr val="003399"/>
                  </a:solidFill>
                  <a:ea typeface="宋体" charset="-122"/>
                </a:rPr>
                <a:t>  +</a:t>
              </a:r>
              <a:r>
                <a:rPr kumimoji="0" lang="en-US" altLang="zh-CN" sz="1400" b="1">
                  <a:solidFill>
                    <a:srgbClr val="003399"/>
                  </a:solidFill>
                  <a:ea typeface="標楷體" pitchFamily="65" charset="-120"/>
                </a:rPr>
                <a:t>5V</a:t>
              </a:r>
              <a:r>
                <a:rPr kumimoji="0" lang="en-US" altLang="zh-CN" sz="1400" b="1">
                  <a:solidFill>
                    <a:srgbClr val="003399"/>
                  </a:solidFill>
                  <a:ea typeface="宋体" charset="-122"/>
                </a:rPr>
                <a:t> ;+12V</a:t>
              </a:r>
              <a:endParaRPr kumimoji="0" lang="en-US" altLang="zh-CN" sz="1400" b="1">
                <a:solidFill>
                  <a:srgbClr val="003399"/>
                </a:solidFill>
                <a:ea typeface="標楷體" pitchFamily="65" charset="-120"/>
              </a:endParaRPr>
            </a:p>
          </p:txBody>
        </p:sp>
        <p:sp>
          <p:nvSpPr>
            <p:cNvPr id="86" name="Rectangle 34"/>
            <p:cNvSpPr>
              <a:spLocks noChangeArrowheads="1"/>
            </p:cNvSpPr>
            <p:nvPr/>
          </p:nvSpPr>
          <p:spPr bwMode="auto">
            <a:xfrm>
              <a:off x="1776413" y="2378075"/>
              <a:ext cx="1590675" cy="528638"/>
            </a:xfrm>
            <a:prstGeom prst="rect">
              <a:avLst/>
            </a:prstGeom>
            <a:noFill/>
            <a:ln w="9525">
              <a:noFill/>
              <a:miter lim="800000"/>
              <a:headEnd/>
              <a:tailEnd/>
            </a:ln>
            <a:effectLst/>
          </p:spPr>
          <p:txBody>
            <a:bodyPr anchor="ctr"/>
            <a:lstStyle/>
            <a:p>
              <a:pPr marL="342900" indent="-342900" fontAlgn="ctr"/>
              <a:r>
                <a:rPr kumimoji="0" lang="en-US" altLang="zh-CN" sz="1400" b="1">
                  <a:solidFill>
                    <a:srgbClr val="003399"/>
                  </a:solidFill>
                  <a:ea typeface="標楷體" pitchFamily="65" charset="-120"/>
                </a:rPr>
                <a:t>32bit</a:t>
              </a:r>
            </a:p>
          </p:txBody>
        </p:sp>
        <p:sp>
          <p:nvSpPr>
            <p:cNvPr id="87" name="Rectangle 35"/>
            <p:cNvSpPr>
              <a:spLocks noChangeArrowheads="1"/>
            </p:cNvSpPr>
            <p:nvPr/>
          </p:nvSpPr>
          <p:spPr bwMode="auto">
            <a:xfrm>
              <a:off x="468313" y="2378075"/>
              <a:ext cx="1308100" cy="528638"/>
            </a:xfrm>
            <a:prstGeom prst="rect">
              <a:avLst/>
            </a:prstGeom>
            <a:noFill/>
            <a:ln w="9525">
              <a:noFill/>
              <a:miter lim="800000"/>
              <a:headEnd/>
              <a:tailEnd/>
            </a:ln>
            <a:effectLst/>
          </p:spPr>
          <p:txBody>
            <a:bodyPr anchor="ctr"/>
            <a:lstStyle/>
            <a:p>
              <a:pPr marL="342900" indent="-342900" fontAlgn="ctr"/>
              <a:r>
                <a:rPr kumimoji="0" lang="en-US" altLang="zh-CN" sz="1400" b="1" dirty="0">
                  <a:solidFill>
                    <a:srgbClr val="FF0000"/>
                  </a:solidFill>
                  <a:ea typeface="標楷體" pitchFamily="65" charset="-120"/>
                </a:rPr>
                <a:t>PCI</a:t>
              </a:r>
            </a:p>
          </p:txBody>
        </p:sp>
        <p:sp>
          <p:nvSpPr>
            <p:cNvPr id="88" name="Rectangle 36"/>
            <p:cNvSpPr>
              <a:spLocks noChangeArrowheads="1"/>
            </p:cNvSpPr>
            <p:nvPr/>
          </p:nvSpPr>
          <p:spPr bwMode="auto">
            <a:xfrm>
              <a:off x="6878629" y="1844675"/>
              <a:ext cx="1647825" cy="461963"/>
            </a:xfrm>
            <a:prstGeom prst="rect">
              <a:avLst/>
            </a:prstGeom>
            <a:noFill/>
            <a:ln w="9525">
              <a:noFill/>
              <a:miter lim="800000"/>
              <a:headEnd/>
              <a:tailEnd/>
            </a:ln>
            <a:effectLst/>
          </p:spPr>
          <p:txBody>
            <a:bodyPr anchor="ctr"/>
            <a:lstStyle/>
            <a:p>
              <a:pPr marL="342900" indent="-342900" fontAlgn="ctr"/>
              <a:r>
                <a:rPr kumimoji="0" lang="zh-CN" altLang="en-US" sz="1400" b="1">
                  <a:solidFill>
                    <a:srgbClr val="FF0000"/>
                  </a:solidFill>
                  <a:latin typeface="黑体" pitchFamily="49" charset="-122"/>
                  <a:ea typeface="黑体" pitchFamily="49" charset="-122"/>
                </a:rPr>
                <a:t>传输速率</a:t>
              </a:r>
            </a:p>
          </p:txBody>
        </p:sp>
        <p:sp>
          <p:nvSpPr>
            <p:cNvPr id="89" name="Rectangle 37"/>
            <p:cNvSpPr>
              <a:spLocks noChangeArrowheads="1"/>
            </p:cNvSpPr>
            <p:nvPr/>
          </p:nvSpPr>
          <p:spPr bwMode="auto">
            <a:xfrm>
              <a:off x="5224454" y="1844675"/>
              <a:ext cx="1504950" cy="461963"/>
            </a:xfrm>
            <a:prstGeom prst="rect">
              <a:avLst/>
            </a:prstGeom>
            <a:noFill/>
            <a:ln w="9525">
              <a:noFill/>
              <a:miter lim="800000"/>
              <a:headEnd/>
              <a:tailEnd/>
            </a:ln>
            <a:effectLst/>
          </p:spPr>
          <p:txBody>
            <a:bodyPr anchor="ctr"/>
            <a:lstStyle/>
            <a:p>
              <a:pPr marL="342900" indent="-342900" fontAlgn="ctr"/>
              <a:r>
                <a:rPr kumimoji="0" lang="zh-CN" altLang="en-US" sz="1400" b="1">
                  <a:solidFill>
                    <a:srgbClr val="FF0000"/>
                  </a:solidFill>
                  <a:latin typeface="黑体" pitchFamily="49" charset="-122"/>
                  <a:ea typeface="黑体" pitchFamily="49" charset="-122"/>
                </a:rPr>
                <a:t>工作频率</a:t>
              </a:r>
            </a:p>
          </p:txBody>
        </p:sp>
        <p:sp>
          <p:nvSpPr>
            <p:cNvPr id="90" name="Rectangle 38"/>
            <p:cNvSpPr>
              <a:spLocks noChangeArrowheads="1"/>
            </p:cNvSpPr>
            <p:nvPr/>
          </p:nvSpPr>
          <p:spPr bwMode="auto">
            <a:xfrm>
              <a:off x="3428992" y="1844675"/>
              <a:ext cx="1716087" cy="461963"/>
            </a:xfrm>
            <a:prstGeom prst="rect">
              <a:avLst/>
            </a:prstGeom>
            <a:noFill/>
            <a:ln w="9525">
              <a:noFill/>
              <a:miter lim="800000"/>
              <a:headEnd/>
              <a:tailEnd/>
            </a:ln>
            <a:effectLst/>
          </p:spPr>
          <p:txBody>
            <a:bodyPr anchor="ctr"/>
            <a:lstStyle/>
            <a:p>
              <a:pPr marL="342900" indent="-342900" fontAlgn="ctr"/>
              <a:r>
                <a:rPr kumimoji="0" lang="zh-CN" altLang="en-US" sz="1400" b="1" dirty="0">
                  <a:solidFill>
                    <a:srgbClr val="FF0000"/>
                  </a:solidFill>
                  <a:latin typeface="黑体" pitchFamily="49" charset="-122"/>
                  <a:ea typeface="黑体" pitchFamily="49" charset="-122"/>
                </a:rPr>
                <a:t>插槽工作电压</a:t>
              </a:r>
            </a:p>
          </p:txBody>
        </p:sp>
        <p:sp>
          <p:nvSpPr>
            <p:cNvPr id="91" name="Rectangle 39"/>
            <p:cNvSpPr>
              <a:spLocks noChangeArrowheads="1"/>
            </p:cNvSpPr>
            <p:nvPr/>
          </p:nvSpPr>
          <p:spPr bwMode="auto">
            <a:xfrm>
              <a:off x="1776413" y="1916113"/>
              <a:ext cx="2105025" cy="461962"/>
            </a:xfrm>
            <a:prstGeom prst="rect">
              <a:avLst/>
            </a:prstGeom>
            <a:noFill/>
            <a:ln w="9525">
              <a:noFill/>
              <a:miter lim="800000"/>
              <a:headEnd/>
              <a:tailEnd/>
            </a:ln>
            <a:effectLst/>
          </p:spPr>
          <p:txBody>
            <a:bodyPr anchor="b"/>
            <a:lstStyle/>
            <a:p>
              <a:pPr marL="342900" indent="-342900" algn="l" fontAlgn="b"/>
              <a:r>
                <a:rPr kumimoji="0" lang="zh-CN" altLang="en-US" sz="1400" b="1">
                  <a:solidFill>
                    <a:srgbClr val="003399"/>
                  </a:solidFill>
                  <a:ea typeface="標楷體" pitchFamily="65" charset="-120"/>
                </a:rPr>
                <a:t>　</a:t>
              </a:r>
            </a:p>
          </p:txBody>
        </p:sp>
        <p:sp>
          <p:nvSpPr>
            <p:cNvPr id="92" name="Rectangle 40"/>
            <p:cNvSpPr>
              <a:spLocks noChangeArrowheads="1"/>
            </p:cNvSpPr>
            <p:nvPr/>
          </p:nvSpPr>
          <p:spPr bwMode="auto">
            <a:xfrm>
              <a:off x="468313" y="1916113"/>
              <a:ext cx="1308100" cy="461962"/>
            </a:xfrm>
            <a:prstGeom prst="rect">
              <a:avLst/>
            </a:prstGeom>
            <a:noFill/>
            <a:ln w="9525">
              <a:noFill/>
              <a:miter lim="800000"/>
              <a:headEnd/>
              <a:tailEnd/>
            </a:ln>
            <a:effectLst/>
          </p:spPr>
          <p:txBody>
            <a:bodyPr anchor="b"/>
            <a:lstStyle/>
            <a:p>
              <a:pPr marL="342900" indent="-342900" algn="l" fontAlgn="b"/>
              <a:r>
                <a:rPr kumimoji="0" lang="zh-CN" altLang="en-US" sz="1400" b="1">
                  <a:solidFill>
                    <a:srgbClr val="003399"/>
                  </a:solidFill>
                  <a:ea typeface="標楷體" pitchFamily="65" charset="-120"/>
                </a:rPr>
                <a:t>　</a:t>
              </a:r>
            </a:p>
          </p:txBody>
        </p:sp>
        <p:sp>
          <p:nvSpPr>
            <p:cNvPr id="93" name="Line 41"/>
            <p:cNvSpPr>
              <a:spLocks noChangeShapeType="1"/>
            </p:cNvSpPr>
            <p:nvPr/>
          </p:nvSpPr>
          <p:spPr bwMode="auto">
            <a:xfrm>
              <a:off x="468313" y="1866309"/>
              <a:ext cx="82804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4" name="Line 42"/>
            <p:cNvSpPr>
              <a:spLocks noChangeShapeType="1"/>
            </p:cNvSpPr>
            <p:nvPr/>
          </p:nvSpPr>
          <p:spPr bwMode="auto">
            <a:xfrm>
              <a:off x="468313" y="6343650"/>
              <a:ext cx="82804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5" name="Line 43"/>
            <p:cNvSpPr>
              <a:spLocks noChangeShapeType="1"/>
            </p:cNvSpPr>
            <p:nvPr/>
          </p:nvSpPr>
          <p:spPr bwMode="auto">
            <a:xfrm>
              <a:off x="468313"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6" name="Line 44"/>
            <p:cNvSpPr>
              <a:spLocks noChangeShapeType="1"/>
            </p:cNvSpPr>
            <p:nvPr/>
          </p:nvSpPr>
          <p:spPr bwMode="auto">
            <a:xfrm>
              <a:off x="8748713"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7" name="Line 45"/>
            <p:cNvSpPr>
              <a:spLocks noChangeShapeType="1"/>
            </p:cNvSpPr>
            <p:nvPr/>
          </p:nvSpPr>
          <p:spPr bwMode="auto">
            <a:xfrm>
              <a:off x="468313" y="2276475"/>
              <a:ext cx="82804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8" name="Line 46"/>
            <p:cNvSpPr>
              <a:spLocks noChangeShapeType="1"/>
            </p:cNvSpPr>
            <p:nvPr/>
          </p:nvSpPr>
          <p:spPr bwMode="auto">
            <a:xfrm>
              <a:off x="1776413"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99" name="Line 47"/>
            <p:cNvSpPr>
              <a:spLocks noChangeShapeType="1"/>
            </p:cNvSpPr>
            <p:nvPr/>
          </p:nvSpPr>
          <p:spPr bwMode="auto">
            <a:xfrm>
              <a:off x="3276600"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0" name="Line 48"/>
            <p:cNvSpPr>
              <a:spLocks noChangeShapeType="1"/>
            </p:cNvSpPr>
            <p:nvPr/>
          </p:nvSpPr>
          <p:spPr bwMode="auto">
            <a:xfrm>
              <a:off x="5229225"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1" name="Line 49"/>
            <p:cNvSpPr>
              <a:spLocks noChangeShapeType="1"/>
            </p:cNvSpPr>
            <p:nvPr/>
          </p:nvSpPr>
          <p:spPr bwMode="auto">
            <a:xfrm>
              <a:off x="6884988" y="1916113"/>
              <a:ext cx="0" cy="4427537"/>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2" name="Line 50"/>
            <p:cNvSpPr>
              <a:spLocks noChangeShapeType="1"/>
            </p:cNvSpPr>
            <p:nvPr/>
          </p:nvSpPr>
          <p:spPr bwMode="auto">
            <a:xfrm>
              <a:off x="468313" y="2852738"/>
              <a:ext cx="82804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3" name="Line 51"/>
            <p:cNvSpPr>
              <a:spLocks noChangeShapeType="1"/>
            </p:cNvSpPr>
            <p:nvPr/>
          </p:nvSpPr>
          <p:spPr bwMode="auto">
            <a:xfrm>
              <a:off x="468313" y="4964113"/>
              <a:ext cx="82804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4" name="Line 52"/>
            <p:cNvSpPr>
              <a:spLocks noChangeShapeType="1"/>
            </p:cNvSpPr>
            <p:nvPr/>
          </p:nvSpPr>
          <p:spPr bwMode="auto">
            <a:xfrm>
              <a:off x="1776413" y="3373438"/>
              <a:ext cx="69723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5" name="Line 53"/>
            <p:cNvSpPr>
              <a:spLocks noChangeShapeType="1"/>
            </p:cNvSpPr>
            <p:nvPr/>
          </p:nvSpPr>
          <p:spPr bwMode="auto">
            <a:xfrm>
              <a:off x="1776413" y="3895725"/>
              <a:ext cx="69723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6" name="Line 54"/>
            <p:cNvSpPr>
              <a:spLocks noChangeShapeType="1"/>
            </p:cNvSpPr>
            <p:nvPr/>
          </p:nvSpPr>
          <p:spPr bwMode="auto">
            <a:xfrm>
              <a:off x="1776413" y="4446588"/>
              <a:ext cx="69723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sp>
          <p:nvSpPr>
            <p:cNvPr id="107" name="Line 55"/>
            <p:cNvSpPr>
              <a:spLocks noChangeShapeType="1"/>
            </p:cNvSpPr>
            <p:nvPr/>
          </p:nvSpPr>
          <p:spPr bwMode="auto">
            <a:xfrm>
              <a:off x="1776413" y="5643563"/>
              <a:ext cx="6972300" cy="0"/>
            </a:xfrm>
            <a:prstGeom prst="line">
              <a:avLst/>
            </a:prstGeom>
            <a:noFill/>
            <a:ln w="12700" cap="rnd">
              <a:solidFill>
                <a:srgbClr val="000000"/>
              </a:solidFill>
              <a:round/>
              <a:headEnd/>
              <a:tailEnd/>
            </a:ln>
            <a:effectLst/>
          </p:spPr>
          <p:txBody>
            <a:bodyPr/>
            <a:lstStyle/>
            <a:p>
              <a:endParaRPr lang="zh-CN" altLang="en-US" sz="1400" b="1">
                <a:solidFill>
                  <a:srgbClr val="003399"/>
                </a:solidFill>
              </a:endParaRPr>
            </a:p>
          </p:txBody>
        </p:sp>
      </p:grpSp>
      <p:sp>
        <p:nvSpPr>
          <p:cNvPr id="110" name="Rectangle 2"/>
          <p:cNvSpPr>
            <a:spLocks noGrp="1" noChangeArrowheads="1"/>
          </p:cNvSpPr>
          <p:nvPr>
            <p:ph type="title"/>
          </p:nvPr>
        </p:nvSpPr>
        <p:spPr>
          <a:xfrm>
            <a:off x="688400" y="970712"/>
            <a:ext cx="8603910" cy="497866"/>
          </a:xfrm>
        </p:spPr>
        <p:txBody>
          <a:bodyPr>
            <a:normAutofit fontScale="90000"/>
          </a:bodyPr>
          <a:lstStyle/>
          <a:p>
            <a:pPr algn="l"/>
            <a:r>
              <a:rPr lang="en-US" altLang="zh-CN" sz="2800" kern="1200" dirty="0">
                <a:solidFill>
                  <a:srgbClr val="FF0000"/>
                </a:solidFill>
                <a:latin typeface="黑体" pitchFamily="49" charset="-122"/>
                <a:ea typeface="黑体" pitchFamily="49" charset="-122"/>
                <a:cs typeface="+mn-cs"/>
              </a:rPr>
              <a:t>PCI</a:t>
            </a:r>
            <a:r>
              <a:rPr lang="zh-CN" altLang="en-US" sz="2800" kern="1200" dirty="0">
                <a:solidFill>
                  <a:srgbClr val="FF0000"/>
                </a:solidFill>
                <a:latin typeface="黑体" pitchFamily="49" charset="-122"/>
                <a:ea typeface="黑体" pitchFamily="49" charset="-122"/>
                <a:cs typeface="+mn-cs"/>
              </a:rPr>
              <a:t>、</a:t>
            </a:r>
            <a:r>
              <a:rPr lang="en-US" altLang="zh-CN" sz="2800" kern="1200" dirty="0">
                <a:solidFill>
                  <a:srgbClr val="FF0000"/>
                </a:solidFill>
                <a:latin typeface="黑体" pitchFamily="49" charset="-122"/>
                <a:ea typeface="黑体" pitchFamily="49" charset="-122"/>
                <a:cs typeface="+mn-cs"/>
              </a:rPr>
              <a:t>AGP</a:t>
            </a:r>
            <a:r>
              <a:rPr lang="zh-CN" altLang="en-US" sz="2800" kern="1200" dirty="0">
                <a:solidFill>
                  <a:srgbClr val="FF0000"/>
                </a:solidFill>
                <a:latin typeface="黑体" pitchFamily="49" charset="-122"/>
                <a:ea typeface="黑体" pitchFamily="49" charset="-122"/>
                <a:cs typeface="+mn-cs"/>
              </a:rPr>
              <a:t>和</a:t>
            </a:r>
            <a:r>
              <a:rPr lang="en-US" altLang="zh-CN" sz="2800" kern="1200" dirty="0">
                <a:solidFill>
                  <a:srgbClr val="FF0000"/>
                </a:solidFill>
                <a:latin typeface="黑体" pitchFamily="49" charset="-122"/>
                <a:ea typeface="黑体" pitchFamily="49" charset="-122"/>
                <a:cs typeface="+mn-cs"/>
              </a:rPr>
              <a:t>PCIE</a:t>
            </a:r>
            <a:r>
              <a:rPr lang="zh-CN" altLang="en-US" sz="2800" kern="1200" dirty="0">
                <a:solidFill>
                  <a:srgbClr val="FF0000"/>
                </a:solidFill>
                <a:latin typeface="黑体" pitchFamily="49" charset="-122"/>
                <a:ea typeface="黑体" pitchFamily="49" charset="-122"/>
                <a:cs typeface="+mn-cs"/>
              </a:rPr>
              <a:t>比较</a:t>
            </a:r>
            <a:endParaRPr lang="en-US" altLang="zh-CN" sz="2800" kern="1200" dirty="0">
              <a:solidFill>
                <a:srgbClr val="FF0000"/>
              </a:solidFill>
              <a:latin typeface="黑体" pitchFamily="49" charset="-122"/>
              <a:ea typeface="黑体" pitchFamily="49" charset="-122"/>
              <a:cs typeface="+mn-cs"/>
            </a:endParaRPr>
          </a:p>
        </p:txBody>
      </p:sp>
      <p:sp>
        <p:nvSpPr>
          <p:cNvPr id="5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endParaRPr lang="en-US" altLang="zh-CN" sz="3600" b="1" kern="0" dirty="0">
              <a:solidFill>
                <a:srgbClr val="FFFFFF"/>
              </a:solidFill>
              <a:ea typeface="宋体" pitchFamily="2" charset="-122"/>
            </a:endParaRPr>
          </a:p>
        </p:txBody>
      </p:sp>
      <p:pic>
        <p:nvPicPr>
          <p:cNvPr id="3" name="Picture 6" descr="c:\users\administrator.win7u-20140920a\appdata\roaming\360se6\User Data\temp\u=3493022569,2987459221&amp;fm=21&amp;gp=0.jpg"/>
          <p:cNvPicPr>
            <a:picLocks noChangeAspect="1" noChangeArrowheads="1"/>
          </p:cNvPicPr>
          <p:nvPr/>
        </p:nvPicPr>
        <p:blipFill>
          <a:blip r:embed="rId3" cstate="print"/>
          <a:srcRect/>
          <a:stretch>
            <a:fillRect/>
          </a:stretch>
        </p:blipFill>
        <p:spPr bwMode="auto">
          <a:xfrm>
            <a:off x="323528" y="1131590"/>
            <a:ext cx="4234032" cy="3024336"/>
          </a:xfrm>
          <a:prstGeom prst="rect">
            <a:avLst/>
          </a:prstGeom>
          <a:noFill/>
        </p:spPr>
      </p:pic>
      <p:grpSp>
        <p:nvGrpSpPr>
          <p:cNvPr id="9" name="组合 8"/>
          <p:cNvGrpSpPr/>
          <p:nvPr/>
        </p:nvGrpSpPr>
        <p:grpSpPr>
          <a:xfrm>
            <a:off x="4860032" y="1059582"/>
            <a:ext cx="3925620" cy="3484229"/>
            <a:chOff x="4860032" y="1059582"/>
            <a:chExt cx="3925620" cy="3484229"/>
          </a:xfrm>
        </p:grpSpPr>
        <p:pic>
          <p:nvPicPr>
            <p:cNvPr id="4" name="Picture 6" descr="http://img.360mart.com/upload/goods/20110528/201105281702003557.jpg"/>
            <p:cNvPicPr>
              <a:picLocks noChangeAspect="1" noChangeArrowheads="1"/>
            </p:cNvPicPr>
            <p:nvPr/>
          </p:nvPicPr>
          <p:blipFill>
            <a:blip r:embed="rId4" cstate="print"/>
            <a:srcRect/>
            <a:stretch>
              <a:fillRect/>
            </a:stretch>
          </p:blipFill>
          <p:spPr bwMode="auto">
            <a:xfrm>
              <a:off x="4860032" y="1059582"/>
              <a:ext cx="2035957" cy="1656184"/>
            </a:xfrm>
            <a:prstGeom prst="rect">
              <a:avLst/>
            </a:prstGeom>
            <a:noFill/>
            <a:ln w="9525">
              <a:noFill/>
              <a:miter lim="800000"/>
              <a:headEnd/>
              <a:tailEnd/>
            </a:ln>
          </p:spPr>
        </p:pic>
        <p:pic>
          <p:nvPicPr>
            <p:cNvPr id="5" name="图片 4" descr="cpu1.png"/>
            <p:cNvPicPr>
              <a:picLocks noChangeAspect="1"/>
            </p:cNvPicPr>
            <p:nvPr/>
          </p:nvPicPr>
          <p:blipFill>
            <a:blip r:embed="rId5" cstate="print"/>
            <a:srcRect/>
            <a:stretch>
              <a:fillRect/>
            </a:stretch>
          </p:blipFill>
          <p:spPr bwMode="auto">
            <a:xfrm>
              <a:off x="7236296" y="1131590"/>
              <a:ext cx="1512168" cy="1512168"/>
            </a:xfrm>
            <a:prstGeom prst="rect">
              <a:avLst/>
            </a:prstGeom>
            <a:noFill/>
            <a:ln w="9525">
              <a:noFill/>
              <a:miter lim="800000"/>
              <a:headEnd/>
              <a:tailEnd/>
            </a:ln>
          </p:spPr>
        </p:pic>
        <p:pic>
          <p:nvPicPr>
            <p:cNvPr id="6" name="Picture 4" descr="内存条-2"/>
            <p:cNvPicPr>
              <a:picLocks noChangeAspect="1" noChangeArrowheads="1"/>
            </p:cNvPicPr>
            <p:nvPr/>
          </p:nvPicPr>
          <p:blipFill>
            <a:blip r:embed="rId6" cstate="print"/>
            <a:srcRect/>
            <a:stretch>
              <a:fillRect/>
            </a:stretch>
          </p:blipFill>
          <p:spPr bwMode="auto">
            <a:xfrm>
              <a:off x="4932041" y="2859782"/>
              <a:ext cx="1920376" cy="720080"/>
            </a:xfrm>
            <a:prstGeom prst="rect">
              <a:avLst/>
            </a:prstGeom>
            <a:noFill/>
            <a:effectLst/>
          </p:spPr>
        </p:pic>
        <p:graphicFrame>
          <p:nvGraphicFramePr>
            <p:cNvPr id="7" name="Object 5"/>
            <p:cNvGraphicFramePr>
              <a:graphicFrameLocks noChangeAspect="1"/>
            </p:cNvGraphicFramePr>
            <p:nvPr/>
          </p:nvGraphicFramePr>
          <p:xfrm>
            <a:off x="7308304" y="2787774"/>
            <a:ext cx="1477348" cy="1656184"/>
          </p:xfrm>
          <a:graphic>
            <a:graphicData uri="http://schemas.openxmlformats.org/presentationml/2006/ole">
              <mc:AlternateContent xmlns:mc="http://schemas.openxmlformats.org/markup-compatibility/2006">
                <mc:Choice xmlns:v="urn:schemas-microsoft-com:vml" Requires="v">
                  <p:oleObj spid="_x0000_s3123" name="文档" r:id="rId7" imgW="1028700" imgH="1361440" progId="Word.Document.8">
                    <p:embed/>
                  </p:oleObj>
                </mc:Choice>
                <mc:Fallback>
                  <p:oleObj name="文档" r:id="rId7" imgW="1028700" imgH="1361440"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304" y="2787774"/>
                          <a:ext cx="1477348"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8" name="图片 7" descr="mouse2.jpg"/>
            <p:cNvPicPr>
              <a:picLocks noChangeAspect="1"/>
            </p:cNvPicPr>
            <p:nvPr/>
          </p:nvPicPr>
          <p:blipFill>
            <a:blip r:embed="rId9" cstate="print"/>
            <a:srcRect/>
            <a:stretch>
              <a:fillRect/>
            </a:stretch>
          </p:blipFill>
          <p:spPr bwMode="auto">
            <a:xfrm>
              <a:off x="5148064" y="3651870"/>
              <a:ext cx="1368152" cy="891941"/>
            </a:xfrm>
            <a:prstGeom prst="rect">
              <a:avLst/>
            </a:prstGeom>
            <a:noFill/>
            <a:ln w="9525">
              <a:noFill/>
              <a:miter lim="800000"/>
              <a:headEnd/>
              <a:tailEnd/>
            </a:ln>
          </p:spPr>
        </p:pic>
      </p:grpSp>
      <p:pic>
        <p:nvPicPr>
          <p:cNvPr id="10" name="Picture 5"/>
          <p:cNvPicPr>
            <a:picLocks noChangeAspect="1" noChangeArrowheads="1"/>
          </p:cNvPicPr>
          <p:nvPr/>
        </p:nvPicPr>
        <p:blipFill>
          <a:blip r:embed="rId10" cstate="print"/>
          <a:srcRect/>
          <a:stretch>
            <a:fillRect/>
          </a:stretch>
        </p:blipFill>
        <p:spPr bwMode="auto">
          <a:xfrm>
            <a:off x="323528" y="1131590"/>
            <a:ext cx="4176464" cy="3367088"/>
          </a:xfrm>
          <a:prstGeom prst="rect">
            <a:avLst/>
          </a:prstGeom>
          <a:noFill/>
        </p:spPr>
      </p:pic>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4546848" cy="3387824"/>
          </a:xfrm>
        </p:spPr>
        <p:txBody>
          <a:bodyPr>
            <a:normAutofit fontScale="92500" lnSpcReduction="10000"/>
          </a:bodyPr>
          <a:lstStyle/>
          <a:p>
            <a:r>
              <a:rPr lang="zh-CN" altLang="en-US" dirty="0"/>
              <a:t>微处理器</a:t>
            </a:r>
            <a:endParaRPr lang="en-US" altLang="zh-CN" dirty="0"/>
          </a:p>
          <a:p>
            <a:pPr lvl="1"/>
            <a:r>
              <a:rPr lang="zh-CN" altLang="en-US" dirty="0"/>
              <a:t>是整个微机硬件系统的核心，负责对信息和数据进行运算和处理，并实现本身运行过程的自动化。其作用相当于人的大脑，控制着整台微机的运行。</a:t>
            </a: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347614"/>
            <a:ext cx="4067175" cy="2888615"/>
          </a:xfrm>
          <a:prstGeom prst="rect">
            <a:avLst/>
          </a:prstGeom>
          <a:noFill/>
          <a:ln>
            <a:noFill/>
          </a:ln>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89304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2019671"/>
          </a:xfrm>
        </p:spPr>
        <p:txBody>
          <a:bodyPr>
            <a:normAutofit fontScale="70000" lnSpcReduction="20000"/>
          </a:bodyPr>
          <a:lstStyle/>
          <a:p>
            <a:r>
              <a:rPr lang="zh-CN" altLang="en-US" dirty="0"/>
              <a:t>内存条</a:t>
            </a:r>
            <a:endParaRPr lang="en-US" altLang="zh-CN" dirty="0"/>
          </a:p>
          <a:p>
            <a:pPr lvl="1"/>
            <a:r>
              <a:rPr lang="zh-CN" altLang="en-US" dirty="0"/>
              <a:t>微机的内存也就是主存储器，它与</a:t>
            </a:r>
            <a:r>
              <a:rPr lang="en-US" altLang="zh-CN" dirty="0"/>
              <a:t>CPU </a:t>
            </a:r>
            <a:r>
              <a:rPr lang="zh-CN" altLang="en-US" dirty="0"/>
              <a:t>一起被安装在计算机的主电路板上。内存芯片被做成插件形式，即内存条，可以方便地插到主板上的内存插槽中。可以根据自己的需要组合不同容量的内存空间。</a:t>
            </a:r>
          </a:p>
          <a:p>
            <a:pPr lvl="1"/>
            <a:r>
              <a:rPr lang="zh-CN" altLang="en-US" dirty="0"/>
              <a:t>内存条设计为非对称结构，因此内存条只有按照唯一的方向才能全部插入内存插槽中，安装时非常容易操作而不会导致安装错误。</a:t>
            </a:r>
            <a:endParaRPr lang="en-US" altLang="zh-CN" dirty="0"/>
          </a:p>
          <a:p>
            <a:pPr lvl="1"/>
            <a:endParaRPr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219822"/>
            <a:ext cx="4536504" cy="1368152"/>
          </a:xfrm>
          <a:prstGeom prst="rect">
            <a:avLst/>
          </a:prstGeom>
          <a:noFill/>
          <a:ln>
            <a:noFill/>
          </a:ln>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9637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硬盘</a:t>
            </a:r>
            <a:endParaRPr lang="en-US" altLang="zh-CN" dirty="0"/>
          </a:p>
          <a:p>
            <a:pPr lvl="1"/>
            <a:r>
              <a:rPr lang="zh-CN" altLang="en-US" dirty="0"/>
              <a:t>硬盘是微型计算机最主要的外部存储设备，它存放着操作系统、用户程序以及数据。</a:t>
            </a:r>
            <a:endParaRPr lang="en-US" altLang="zh-CN" dirty="0"/>
          </a:p>
          <a:p>
            <a:pPr lvl="1"/>
            <a:r>
              <a:rPr lang="zh-CN" altLang="en-US" dirty="0"/>
              <a:t>硬盘容量的大小就决定着微型计算机存储数据的能力。</a:t>
            </a:r>
            <a:endParaRPr lang="en-US" altLang="zh-CN" dirty="0"/>
          </a:p>
          <a:p>
            <a:pPr lvl="1"/>
            <a:r>
              <a:rPr lang="zh-CN" altLang="en-US" dirty="0"/>
              <a:t>微型计算机启动后，操作系统与用户程序就不断地存取其中的内容，所以它的性能优劣与微型计算机的性能息息相关。</a:t>
            </a:r>
            <a:endParaRPr lang="en-US" altLang="zh-CN" dirty="0"/>
          </a:p>
          <a:p>
            <a:pPr lvl="1"/>
            <a:r>
              <a:rPr lang="zh-CN" altLang="en-US" dirty="0"/>
              <a:t>早期在微型计算机中用的硬盘的接口主要是</a:t>
            </a:r>
            <a:r>
              <a:rPr lang="en-US" altLang="zh-CN" dirty="0"/>
              <a:t>IDE</a:t>
            </a:r>
            <a:r>
              <a:rPr lang="zh-CN" altLang="en-US" dirty="0"/>
              <a:t>接口，近年来在微型计算机中用的硬盘的接口主要是</a:t>
            </a:r>
            <a:r>
              <a:rPr lang="en-US" altLang="zh-CN" dirty="0"/>
              <a:t>SATA</a:t>
            </a:r>
            <a:r>
              <a:rPr lang="zh-CN" altLang="en-US" dirty="0"/>
              <a:t>接口，并且容量也大大增加，目前单块硬盘容量为</a:t>
            </a:r>
            <a:r>
              <a:rPr lang="en-US" altLang="zh-CN" dirty="0"/>
              <a:t>12TB</a:t>
            </a:r>
            <a:r>
              <a:rPr lang="zh-CN" altLang="en-US" dirty="0"/>
              <a:t>已经开始在市场上出售。</a:t>
            </a:r>
          </a:p>
        </p:txBody>
      </p:sp>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16238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5628899" cy="3387824"/>
          </a:xfrm>
        </p:spPr>
        <p:txBody>
          <a:bodyPr>
            <a:normAutofit fontScale="77500" lnSpcReduction="20000"/>
          </a:bodyPr>
          <a:lstStyle/>
          <a:p>
            <a:pPr>
              <a:lnSpc>
                <a:spcPct val="120000"/>
              </a:lnSpc>
            </a:pPr>
            <a:r>
              <a:rPr lang="zh-CN" altLang="en-US" dirty="0"/>
              <a:t>声卡（</a:t>
            </a:r>
            <a:r>
              <a:rPr lang="en-US" altLang="zh-CN" dirty="0"/>
              <a:t>Sound Card</a:t>
            </a:r>
            <a:r>
              <a:rPr lang="zh-CN" altLang="en-US" dirty="0"/>
              <a:t>）是多媒体技术中最基本的组成部分，是实现声波</a:t>
            </a:r>
            <a:r>
              <a:rPr lang="en-US" altLang="zh-CN" dirty="0"/>
              <a:t>/</a:t>
            </a:r>
            <a:r>
              <a:rPr lang="zh-CN" altLang="en-US" dirty="0"/>
              <a:t>数字信号相互转换的一种硬件。</a:t>
            </a:r>
            <a:endParaRPr lang="en-US" altLang="zh-CN" dirty="0"/>
          </a:p>
          <a:p>
            <a:pPr>
              <a:lnSpc>
                <a:spcPct val="120000"/>
              </a:lnSpc>
            </a:pPr>
            <a:r>
              <a:rPr lang="zh-CN" altLang="en-US" dirty="0"/>
              <a:t>声卡的基本功能是把来自话筒、磁带、光盘的原始声音信号加以转换，输出到耳机、扬声器、扩音机、录音机等声响设备，或通过音乐设备数字接口（</a:t>
            </a:r>
            <a:r>
              <a:rPr lang="en-US" altLang="zh-CN" dirty="0"/>
              <a:t>MIDI</a:t>
            </a:r>
            <a:r>
              <a:rPr lang="zh-CN" altLang="en-US" dirty="0"/>
              <a:t>）使乐器发出美妙的声音。</a:t>
            </a: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886" y="1791269"/>
            <a:ext cx="3024163" cy="2205588"/>
          </a:xfrm>
          <a:prstGeom prst="rect">
            <a:avLst/>
          </a:prstGeom>
          <a:noFill/>
          <a:ln>
            <a:noFill/>
          </a:ln>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08769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5842992" cy="3387824"/>
          </a:xfrm>
        </p:spPr>
        <p:txBody>
          <a:bodyPr>
            <a:normAutofit fontScale="92500" lnSpcReduction="20000"/>
          </a:bodyPr>
          <a:lstStyle/>
          <a:p>
            <a:r>
              <a:rPr lang="zh-CN" altLang="en-US" dirty="0"/>
              <a:t>显示卡</a:t>
            </a:r>
            <a:endParaRPr lang="en-US" altLang="zh-CN" dirty="0"/>
          </a:p>
          <a:p>
            <a:pPr lvl="1"/>
            <a:r>
              <a:rPr lang="zh-CN" altLang="en-US" dirty="0"/>
              <a:t>又叫显示适配器（</a:t>
            </a:r>
            <a:r>
              <a:rPr lang="en-US" altLang="zh-CN" dirty="0"/>
              <a:t>Display Adapter</a:t>
            </a:r>
            <a:r>
              <a:rPr lang="zh-CN" altLang="en-US" dirty="0"/>
              <a:t>）或图形加速卡，简称显卡。显卡的作用是在显示驱动程序的控制下，负责接收</a:t>
            </a:r>
            <a:r>
              <a:rPr lang="en-US" altLang="zh-CN" dirty="0"/>
              <a:t>CPU </a:t>
            </a:r>
            <a:r>
              <a:rPr lang="zh-CN" altLang="en-US" dirty="0"/>
              <a:t>输出的显示数据，按照显示格式进行变换并存储在显示存储器中，把显示存储器中的数据以显示器所要求的方式输出到显示器。</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987574"/>
            <a:ext cx="2627784" cy="366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180262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6131024" cy="3387824"/>
          </a:xfrm>
        </p:spPr>
        <p:txBody>
          <a:bodyPr>
            <a:normAutofit fontScale="77500" lnSpcReduction="20000"/>
          </a:bodyPr>
          <a:lstStyle/>
          <a:p>
            <a:r>
              <a:rPr lang="zh-CN" altLang="en-US" dirty="0"/>
              <a:t>显示卡</a:t>
            </a:r>
            <a:endParaRPr lang="en-US" altLang="zh-CN" dirty="0"/>
          </a:p>
          <a:p>
            <a:pPr lvl="1"/>
            <a:r>
              <a:rPr lang="zh-CN" altLang="en-US" dirty="0"/>
              <a:t>根据采用总线标准的不同，显卡可分为</a:t>
            </a:r>
            <a:r>
              <a:rPr lang="en-US" altLang="zh-CN" dirty="0"/>
              <a:t>ISA</a:t>
            </a:r>
            <a:r>
              <a:rPr lang="zh-CN" altLang="en-US" dirty="0"/>
              <a:t>、</a:t>
            </a:r>
            <a:r>
              <a:rPr lang="en-US" altLang="zh-CN" dirty="0"/>
              <a:t>VESA</a:t>
            </a:r>
            <a:r>
              <a:rPr lang="zh-CN" altLang="en-US" dirty="0"/>
              <a:t>、</a:t>
            </a:r>
            <a:r>
              <a:rPr lang="en-US" altLang="zh-CN" dirty="0"/>
              <a:t>PCI</a:t>
            </a:r>
            <a:r>
              <a:rPr lang="zh-CN" altLang="en-US" dirty="0"/>
              <a:t>、</a:t>
            </a:r>
            <a:r>
              <a:rPr lang="en-US" altLang="zh-CN" dirty="0"/>
              <a:t>AGP </a:t>
            </a:r>
            <a:r>
              <a:rPr lang="zh-CN" altLang="en-US" dirty="0"/>
              <a:t>等</a:t>
            </a:r>
            <a:r>
              <a:rPr lang="en-US" altLang="zh-CN" dirty="0"/>
              <a:t>4 </a:t>
            </a:r>
            <a:r>
              <a:rPr lang="zh-CN" altLang="en-US" dirty="0"/>
              <a:t>类。</a:t>
            </a:r>
          </a:p>
          <a:p>
            <a:pPr lvl="1"/>
            <a:r>
              <a:rPr lang="zh-CN" altLang="en-US" dirty="0"/>
              <a:t>目前，</a:t>
            </a:r>
            <a:r>
              <a:rPr lang="en-US" altLang="zh-CN" dirty="0"/>
              <a:t>PCI </a:t>
            </a:r>
            <a:r>
              <a:rPr lang="zh-CN" altLang="en-US" dirty="0"/>
              <a:t>和</a:t>
            </a:r>
            <a:r>
              <a:rPr lang="en-US" altLang="zh-CN" dirty="0"/>
              <a:t>AGP </a:t>
            </a:r>
            <a:r>
              <a:rPr lang="zh-CN" altLang="en-US" dirty="0"/>
              <a:t>显卡为主，早期微机中使用的</a:t>
            </a:r>
            <a:r>
              <a:rPr lang="en-US" altLang="zh-CN" dirty="0"/>
              <a:t>ISA</a:t>
            </a:r>
            <a:r>
              <a:rPr lang="zh-CN" altLang="en-US" dirty="0"/>
              <a:t>、</a:t>
            </a:r>
            <a:r>
              <a:rPr lang="en-US" altLang="zh-CN" dirty="0"/>
              <a:t>VESA </a:t>
            </a:r>
            <a:r>
              <a:rPr lang="zh-CN" altLang="en-US" dirty="0"/>
              <a:t>显卡现在已经很少见到。</a:t>
            </a:r>
            <a:endParaRPr lang="en-US" altLang="zh-CN" dirty="0"/>
          </a:p>
          <a:p>
            <a:pPr lvl="1"/>
            <a:r>
              <a:rPr lang="zh-CN" altLang="en-US" dirty="0"/>
              <a:t>显卡的生产厂家与型号繁多，区分显卡的依据是其上的显示芯片，即图形处理器（</a:t>
            </a:r>
            <a:r>
              <a:rPr lang="en-US" altLang="zh-CN" dirty="0"/>
              <a:t>Graphic Processing Unit</a:t>
            </a:r>
            <a:r>
              <a:rPr lang="zh-CN" altLang="en-US" dirty="0"/>
              <a:t>，</a:t>
            </a:r>
            <a:r>
              <a:rPr lang="en-US" altLang="zh-CN" dirty="0"/>
              <a:t>GPU</a:t>
            </a:r>
            <a:r>
              <a:rPr lang="zh-CN" altLang="en-US" dirty="0"/>
              <a:t>）。目前，主流的</a:t>
            </a:r>
            <a:r>
              <a:rPr lang="en-US" altLang="zh-CN" dirty="0"/>
              <a:t>GPU </a:t>
            </a:r>
            <a:r>
              <a:rPr lang="zh-CN" altLang="en-US" dirty="0"/>
              <a:t>制造商为美国的</a:t>
            </a:r>
            <a:r>
              <a:rPr lang="en-US" altLang="zh-CN" dirty="0"/>
              <a:t>NVIDIA </a:t>
            </a:r>
            <a:r>
              <a:rPr lang="zh-CN" altLang="en-US" dirty="0"/>
              <a:t>公司和加拿大的</a:t>
            </a:r>
            <a:r>
              <a:rPr lang="en-US" altLang="zh-CN" dirty="0"/>
              <a:t>ATI </a:t>
            </a:r>
            <a:r>
              <a:rPr lang="zh-CN" altLang="en-US" dirty="0"/>
              <a:t>公司。</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987574"/>
            <a:ext cx="2411760" cy="366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9956437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5554960" cy="1947663"/>
          </a:xfrm>
        </p:spPr>
        <p:txBody>
          <a:bodyPr>
            <a:normAutofit fontScale="77500" lnSpcReduction="20000"/>
          </a:bodyPr>
          <a:lstStyle/>
          <a:p>
            <a:r>
              <a:rPr lang="zh-CN" altLang="en-US" dirty="0"/>
              <a:t>网卡</a:t>
            </a:r>
            <a:endParaRPr lang="en-US" altLang="zh-CN" dirty="0"/>
          </a:p>
          <a:p>
            <a:pPr lvl="1"/>
            <a:r>
              <a:rPr lang="zh-CN" altLang="en-US" dirty="0"/>
              <a:t>网卡是网络接口卡（</a:t>
            </a:r>
            <a:r>
              <a:rPr lang="en-US" altLang="zh-CN" dirty="0"/>
              <a:t>Network Interface Card</a:t>
            </a:r>
            <a:r>
              <a:rPr lang="zh-CN" altLang="en-US" dirty="0"/>
              <a:t>，</a:t>
            </a:r>
            <a:r>
              <a:rPr lang="en-US" altLang="zh-CN" dirty="0"/>
              <a:t>NIC</a:t>
            </a:r>
            <a:r>
              <a:rPr lang="zh-CN" altLang="en-US" dirty="0"/>
              <a:t>）的简称，又称为网络适配器。网卡是局域网中最基本的部件之一，是连接计算机与网络的硬件设备。</a:t>
            </a:r>
            <a:endParaRPr lang="zh-CN" altLang="en-US" sz="2400" dirty="0"/>
          </a:p>
          <a:p>
            <a:pPr lvl="1"/>
            <a:endParaRPr lang="zh-CN" altLang="en-US"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r="56672"/>
          <a:stretch>
            <a:fillRect/>
          </a:stretch>
        </p:blipFill>
        <p:spPr bwMode="auto">
          <a:xfrm>
            <a:off x="6228184" y="1131590"/>
            <a:ext cx="2664296" cy="117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3"/>
          <p:cNvSpPr txBox="1">
            <a:spLocks/>
          </p:cNvSpPr>
          <p:nvPr/>
        </p:nvSpPr>
        <p:spPr>
          <a:xfrm>
            <a:off x="457200" y="3288383"/>
            <a:ext cx="8075240" cy="1443607"/>
          </a:xfrm>
          <a:prstGeom prst="rect">
            <a:avLst/>
          </a:prstGeom>
        </p:spPr>
        <p:txBody>
          <a:bodyPr vert="horz" lIns="91440" tIns="45720" rIns="91440" bIns="45720" rtlCol="0">
            <a:normAutofit fontScale="77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网卡主要完成两大功能</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一是读取由网络设备传过来的数据包，经过拆包，将其变成计算机可以识别的数据，并将数据传输到所需设备中；</a:t>
            </a:r>
            <a:endParaRPr kumimoji="0" lang="en-US" altLang="zh-CN" sz="28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二是将计算机发送的数据，打包后输送到其他网络设备中。</a:t>
            </a:r>
          </a:p>
        </p:txBody>
      </p:sp>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43328"/>
          <a:stretch>
            <a:fillRect/>
          </a:stretch>
        </p:blipFill>
        <p:spPr bwMode="auto">
          <a:xfrm>
            <a:off x="6228184" y="2283718"/>
            <a:ext cx="2692445" cy="117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903975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网卡分类</a:t>
            </a:r>
            <a:endParaRPr lang="en-US" altLang="zh-CN" dirty="0"/>
          </a:p>
          <a:p>
            <a:pPr lvl="1"/>
            <a:r>
              <a:rPr lang="zh-CN" altLang="en-US" dirty="0"/>
              <a:t>按其传输速率分为</a:t>
            </a:r>
            <a:r>
              <a:rPr lang="en-US" altLang="zh-CN" dirty="0"/>
              <a:t>10M</a:t>
            </a:r>
            <a:r>
              <a:rPr lang="zh-CN" altLang="en-US" dirty="0"/>
              <a:t>、</a:t>
            </a:r>
            <a:r>
              <a:rPr lang="en-US" altLang="zh-CN" dirty="0"/>
              <a:t>100M</a:t>
            </a:r>
            <a:r>
              <a:rPr lang="zh-CN" altLang="en-US" dirty="0"/>
              <a:t>、</a:t>
            </a:r>
            <a:r>
              <a:rPr lang="en-US" altLang="zh-CN" dirty="0"/>
              <a:t>10M/100M </a:t>
            </a:r>
            <a:r>
              <a:rPr lang="zh-CN" altLang="en-US" dirty="0"/>
              <a:t>自适应及</a:t>
            </a:r>
            <a:r>
              <a:rPr lang="en-US" altLang="zh-CN" dirty="0"/>
              <a:t>1000M</a:t>
            </a:r>
            <a:r>
              <a:rPr lang="zh-CN" altLang="en-US" dirty="0"/>
              <a:t>网卡。</a:t>
            </a:r>
            <a:endParaRPr lang="en-US" altLang="zh-CN" dirty="0"/>
          </a:p>
          <a:p>
            <a:pPr lvl="1"/>
            <a:r>
              <a:rPr lang="zh-CN" altLang="en-US" dirty="0"/>
              <a:t>按网络接口类型，网卡可分为</a:t>
            </a:r>
            <a:r>
              <a:rPr lang="en-US" altLang="zh-CN" dirty="0"/>
              <a:t>PNC</a:t>
            </a:r>
            <a:r>
              <a:rPr lang="zh-CN" altLang="en-US" dirty="0"/>
              <a:t>、</a:t>
            </a:r>
            <a:r>
              <a:rPr lang="en-US" altLang="zh-CN" dirty="0"/>
              <a:t>RJ45</a:t>
            </a:r>
            <a:r>
              <a:rPr lang="zh-CN" altLang="en-US" dirty="0"/>
              <a:t>、光纤接口、无线网卡。</a:t>
            </a:r>
            <a:endParaRPr lang="en-US" altLang="zh-CN" dirty="0"/>
          </a:p>
          <a:p>
            <a:pPr lvl="1"/>
            <a:r>
              <a:rPr lang="zh-CN" altLang="en-US" dirty="0"/>
              <a:t>按网卡的总线接口类型来分，网卡一般可分为</a:t>
            </a:r>
            <a:r>
              <a:rPr lang="en-US" altLang="zh-CN" dirty="0"/>
              <a:t>ISA </a:t>
            </a:r>
            <a:r>
              <a:rPr lang="zh-CN" altLang="en-US" dirty="0"/>
              <a:t>接口网卡、</a:t>
            </a:r>
            <a:r>
              <a:rPr lang="en-US" altLang="zh-CN" dirty="0"/>
              <a:t>PCI </a:t>
            </a:r>
            <a:r>
              <a:rPr lang="zh-CN" altLang="en-US" dirty="0"/>
              <a:t>接口网卡、</a:t>
            </a:r>
            <a:r>
              <a:rPr lang="en-US" altLang="zh-CN" dirty="0"/>
              <a:t>PCI-X </a:t>
            </a:r>
            <a:r>
              <a:rPr lang="zh-CN" altLang="en-US" dirty="0"/>
              <a:t>总线接口类型的网卡、</a:t>
            </a:r>
            <a:r>
              <a:rPr lang="en-US" altLang="zh-CN" dirty="0"/>
              <a:t>PCMCIA </a:t>
            </a:r>
            <a:r>
              <a:rPr lang="zh-CN" altLang="en-US" dirty="0"/>
              <a:t>接口类型的网卡。</a:t>
            </a:r>
            <a:endParaRPr lang="en-US" altLang="zh-CN" dirty="0"/>
          </a:p>
          <a:p>
            <a:pPr lvl="2"/>
            <a:r>
              <a:rPr lang="en-US" altLang="zh-CN" dirty="0"/>
              <a:t>PCI-X </a:t>
            </a:r>
            <a:r>
              <a:rPr lang="zh-CN" altLang="en-US" dirty="0"/>
              <a:t>总线接口类型的网卡多用于服务器，</a:t>
            </a:r>
            <a:r>
              <a:rPr lang="en-US" altLang="zh-CN" dirty="0"/>
              <a:t>PCMCIA </a:t>
            </a:r>
            <a:r>
              <a:rPr lang="zh-CN" altLang="en-US" dirty="0"/>
              <a:t>接口类型的网卡多用于笔记本。台式机上常用的为</a:t>
            </a:r>
            <a:r>
              <a:rPr lang="en-US" altLang="zh-CN" dirty="0"/>
              <a:t>PCI </a:t>
            </a:r>
            <a:r>
              <a:rPr lang="zh-CN" altLang="en-US" dirty="0"/>
              <a:t>接口网卡；</a:t>
            </a:r>
            <a:r>
              <a:rPr lang="en-US" altLang="zh-CN" dirty="0"/>
              <a:t>ISA </a:t>
            </a:r>
            <a:r>
              <a:rPr lang="zh-CN" altLang="en-US" dirty="0"/>
              <a:t>接口网卡基本已经被淘汰。</a:t>
            </a:r>
          </a:p>
        </p:txBody>
      </p:sp>
      <p:sp>
        <p:nvSpPr>
          <p:cNvPr id="6" name="Rectangle 2"/>
          <p:cNvSpPr txBox="1">
            <a:spLocks noChangeArrowheads="1"/>
          </p:cNvSpPr>
          <p:nvPr/>
        </p:nvSpPr>
        <p:spPr bwMode="gray">
          <a:xfrm>
            <a:off x="214282" y="178594"/>
            <a:ext cx="752607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微型计算机</a:t>
            </a:r>
            <a:r>
              <a:rPr lang="en-US" altLang="zh-CN" sz="2800" b="1" kern="0" dirty="0">
                <a:solidFill>
                  <a:srgbClr val="FFFF00"/>
                </a:solidFill>
                <a:ea typeface="黑体" pitchFamily="2" charset="-122"/>
              </a:rPr>
              <a:t>/PC</a:t>
            </a:r>
            <a:endParaRPr lang="en-US" altLang="zh-CN" sz="28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973404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a:spLocks noChangeArrowheads="1"/>
          </p:cNvSpPr>
          <p:nvPr/>
        </p:nvSpPr>
        <p:spPr bwMode="auto">
          <a:xfrm>
            <a:off x="467544" y="1347614"/>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dirty="0">
                <a:solidFill>
                  <a:srgbClr val="002060"/>
                </a:solidFill>
                <a:ea typeface="华文新魏" pitchFamily="2" charset="-122"/>
              </a:rPr>
              <a:t>显示器</a:t>
            </a:r>
          </a:p>
        </p:txBody>
      </p:sp>
      <p:sp>
        <p:nvSpPr>
          <p:cNvPr id="8203" name="圆角矩形 10"/>
          <p:cNvSpPr>
            <a:spLocks noChangeArrowheads="1"/>
          </p:cNvSpPr>
          <p:nvPr/>
        </p:nvSpPr>
        <p:spPr bwMode="auto">
          <a:xfrm>
            <a:off x="467544" y="1904826"/>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dirty="0">
                <a:solidFill>
                  <a:srgbClr val="002060"/>
                </a:solidFill>
                <a:ea typeface="华文新魏" pitchFamily="2" charset="-122"/>
              </a:rPr>
              <a:t>绘图仪</a:t>
            </a:r>
          </a:p>
        </p:txBody>
      </p:sp>
      <p:sp>
        <p:nvSpPr>
          <p:cNvPr id="12" name="圆角矩形 10"/>
          <p:cNvSpPr>
            <a:spLocks noChangeArrowheads="1"/>
          </p:cNvSpPr>
          <p:nvPr/>
        </p:nvSpPr>
        <p:spPr bwMode="auto">
          <a:xfrm>
            <a:off x="467544" y="2462039"/>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a:solidFill>
                  <a:srgbClr val="002060"/>
                </a:solidFill>
                <a:ea typeface="华文新魏" pitchFamily="2" charset="-122"/>
              </a:rPr>
              <a:t>扫描仪</a:t>
            </a:r>
          </a:p>
        </p:txBody>
      </p:sp>
      <p:sp>
        <p:nvSpPr>
          <p:cNvPr id="13" name="圆角矩形 10"/>
          <p:cNvSpPr>
            <a:spLocks noChangeArrowheads="1"/>
          </p:cNvSpPr>
          <p:nvPr/>
        </p:nvSpPr>
        <p:spPr bwMode="auto">
          <a:xfrm>
            <a:off x="467544" y="3019251"/>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dirty="0">
                <a:solidFill>
                  <a:srgbClr val="002060"/>
                </a:solidFill>
                <a:ea typeface="华文新魏" pitchFamily="2" charset="-122"/>
              </a:rPr>
              <a:t>数码相机</a:t>
            </a:r>
          </a:p>
        </p:txBody>
      </p:sp>
      <p:sp>
        <p:nvSpPr>
          <p:cNvPr id="14" name="圆角矩形 10"/>
          <p:cNvSpPr>
            <a:spLocks noChangeArrowheads="1"/>
          </p:cNvSpPr>
          <p:nvPr/>
        </p:nvSpPr>
        <p:spPr bwMode="auto">
          <a:xfrm>
            <a:off x="467544" y="3576464"/>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dirty="0">
                <a:solidFill>
                  <a:srgbClr val="002060"/>
                </a:solidFill>
                <a:ea typeface="华文新魏" pitchFamily="2" charset="-122"/>
              </a:rPr>
              <a:t>投影仪</a:t>
            </a:r>
          </a:p>
        </p:txBody>
      </p:sp>
      <p:sp>
        <p:nvSpPr>
          <p:cNvPr id="15" name="圆角矩形 10"/>
          <p:cNvSpPr>
            <a:spLocks noChangeArrowheads="1"/>
          </p:cNvSpPr>
          <p:nvPr/>
        </p:nvSpPr>
        <p:spPr bwMode="auto">
          <a:xfrm>
            <a:off x="467544" y="4133676"/>
            <a:ext cx="1692275" cy="351235"/>
          </a:xfrm>
          <a:prstGeom prst="roundRect">
            <a:avLst>
              <a:gd name="adj" fmla="val 16667"/>
            </a:avLst>
          </a:prstGeom>
          <a:solidFill>
            <a:schemeClr val="accent5">
              <a:lumMod val="40000"/>
              <a:lumOff val="60000"/>
              <a:alpha val="72940"/>
            </a:schemeClr>
          </a:solidFill>
          <a:ln w="19050" algn="ctr">
            <a:solidFill>
              <a:srgbClr val="00B050"/>
            </a:solidFill>
            <a:round/>
            <a:headEnd/>
            <a:tailEnd/>
          </a:ln>
        </p:spPr>
        <p:txBody>
          <a:bodyPr lIns="36000" tIns="36000" rIns="36000" bIns="36000" anchor="ctr"/>
          <a:lstStyle/>
          <a:p>
            <a:pPr algn="ctr" eaLnBrk="1" hangingPunct="1"/>
            <a:r>
              <a:rPr lang="zh-CN" altLang="en-US" sz="2400">
                <a:solidFill>
                  <a:srgbClr val="002060"/>
                </a:solidFill>
                <a:ea typeface="华文新魏" pitchFamily="2" charset="-122"/>
              </a:rPr>
              <a:t>触摸屏</a:t>
            </a:r>
          </a:p>
        </p:txBody>
      </p:sp>
      <p:pic>
        <p:nvPicPr>
          <p:cNvPr id="21" name="图片 20" descr="smy2.jpg"/>
          <p:cNvPicPr>
            <a:picLocks noChangeAspect="1"/>
          </p:cNvPicPr>
          <p:nvPr/>
        </p:nvPicPr>
        <p:blipFill>
          <a:blip r:embed="rId3" cstate="print"/>
          <a:srcRect/>
          <a:stretch>
            <a:fillRect/>
          </a:stretch>
        </p:blipFill>
        <p:spPr bwMode="auto">
          <a:xfrm>
            <a:off x="5220072" y="3651870"/>
            <a:ext cx="2000264" cy="1057267"/>
          </a:xfrm>
          <a:prstGeom prst="rect">
            <a:avLst/>
          </a:prstGeom>
          <a:noFill/>
          <a:ln w="9525">
            <a:noFill/>
            <a:miter lim="800000"/>
            <a:headEnd/>
            <a:tailEnd/>
          </a:ln>
        </p:spPr>
      </p:pic>
      <p:pic>
        <p:nvPicPr>
          <p:cNvPr id="55317" name="Picture 15" descr="摄像机1"/>
          <p:cNvPicPr>
            <a:picLocks noChangeAspect="1" noChangeArrowheads="1"/>
          </p:cNvPicPr>
          <p:nvPr/>
        </p:nvPicPr>
        <p:blipFill>
          <a:blip r:embed="rId4" cstate="print"/>
          <a:srcRect/>
          <a:stretch>
            <a:fillRect/>
          </a:stretch>
        </p:blipFill>
        <p:spPr bwMode="auto">
          <a:xfrm>
            <a:off x="3347864" y="2499742"/>
            <a:ext cx="1905000" cy="1129016"/>
          </a:xfrm>
          <a:prstGeom prst="rect">
            <a:avLst/>
          </a:prstGeom>
          <a:noFill/>
          <a:ln w="9525">
            <a:noFill/>
            <a:miter lim="800000"/>
            <a:headEnd/>
            <a:tailEnd/>
          </a:ln>
        </p:spPr>
      </p:pic>
      <p:pic>
        <p:nvPicPr>
          <p:cNvPr id="29" name="图片 28" descr="cmp2.jpg"/>
          <p:cNvPicPr>
            <a:picLocks noChangeAspect="1"/>
          </p:cNvPicPr>
          <p:nvPr/>
        </p:nvPicPr>
        <p:blipFill>
          <a:blip r:embed="rId5" cstate="print"/>
          <a:srcRect/>
          <a:stretch>
            <a:fillRect/>
          </a:stretch>
        </p:blipFill>
        <p:spPr bwMode="auto">
          <a:xfrm>
            <a:off x="3419872" y="3723878"/>
            <a:ext cx="1656184" cy="1050036"/>
          </a:xfrm>
          <a:prstGeom prst="rect">
            <a:avLst/>
          </a:prstGeom>
          <a:noFill/>
          <a:ln w="9525">
            <a:noFill/>
            <a:miter lim="800000"/>
            <a:headEnd/>
            <a:tailEnd/>
          </a:ln>
        </p:spPr>
      </p:pic>
      <p:pic>
        <p:nvPicPr>
          <p:cNvPr id="23" name="图片 22" descr="smy1.jpg"/>
          <p:cNvPicPr>
            <a:picLocks noChangeAspect="1"/>
          </p:cNvPicPr>
          <p:nvPr/>
        </p:nvPicPr>
        <p:blipFill>
          <a:blip r:embed="rId6" cstate="print"/>
          <a:srcRect/>
          <a:stretch>
            <a:fillRect/>
          </a:stretch>
        </p:blipFill>
        <p:spPr bwMode="auto">
          <a:xfrm>
            <a:off x="5436096" y="2571750"/>
            <a:ext cx="1727853" cy="878777"/>
          </a:xfrm>
          <a:prstGeom prst="rect">
            <a:avLst/>
          </a:prstGeom>
          <a:noFill/>
          <a:ln w="9525">
            <a:noFill/>
            <a:miter lim="800000"/>
            <a:headEnd/>
            <a:tailEnd/>
          </a:ln>
        </p:spPr>
      </p:pic>
      <p:pic>
        <p:nvPicPr>
          <p:cNvPr id="25" name="Picture 9"/>
          <p:cNvPicPr>
            <a:picLocks noChangeAspect="1" noChangeArrowheads="1"/>
          </p:cNvPicPr>
          <p:nvPr/>
        </p:nvPicPr>
        <p:blipFill>
          <a:blip r:embed="rId7" cstate="print"/>
          <a:srcRect/>
          <a:stretch>
            <a:fillRect/>
          </a:stretch>
        </p:blipFill>
        <p:spPr bwMode="auto">
          <a:xfrm>
            <a:off x="3275856" y="1203598"/>
            <a:ext cx="1571636" cy="1080120"/>
          </a:xfrm>
          <a:prstGeom prst="rect">
            <a:avLst/>
          </a:prstGeom>
          <a:noFill/>
          <a:ln w="9525">
            <a:noFill/>
            <a:miter lim="800000"/>
            <a:headEnd/>
            <a:tailEnd/>
          </a:ln>
        </p:spPr>
      </p:pic>
      <p:pic>
        <p:nvPicPr>
          <p:cNvPr id="26" name="Picture 12" descr="数码相机"/>
          <p:cNvPicPr>
            <a:picLocks noChangeAspect="1" noChangeArrowheads="1"/>
          </p:cNvPicPr>
          <p:nvPr/>
        </p:nvPicPr>
        <p:blipFill>
          <a:blip r:embed="rId8" cstate="print"/>
          <a:srcRect/>
          <a:stretch>
            <a:fillRect/>
          </a:stretch>
        </p:blipFill>
        <p:spPr bwMode="auto">
          <a:xfrm>
            <a:off x="5292080" y="1203598"/>
            <a:ext cx="1373446" cy="1125131"/>
          </a:xfrm>
          <a:prstGeom prst="rect">
            <a:avLst/>
          </a:prstGeom>
          <a:noFill/>
          <a:ln w="9525">
            <a:noFill/>
            <a:miter lim="800000"/>
            <a:headEnd/>
            <a:tailEnd/>
          </a:ln>
        </p:spPr>
      </p:pic>
      <p:pic>
        <p:nvPicPr>
          <p:cNvPr id="27" name="Picture 14" descr="摄像机"/>
          <p:cNvPicPr>
            <a:picLocks noChangeAspect="1" noChangeArrowheads="1"/>
          </p:cNvPicPr>
          <p:nvPr/>
        </p:nvPicPr>
        <p:blipFill>
          <a:blip r:embed="rId9" cstate="print"/>
          <a:srcRect/>
          <a:stretch>
            <a:fillRect/>
          </a:stretch>
        </p:blipFill>
        <p:spPr bwMode="auto">
          <a:xfrm>
            <a:off x="7164288" y="1131590"/>
            <a:ext cx="1584176" cy="1080120"/>
          </a:xfrm>
          <a:prstGeom prst="rect">
            <a:avLst/>
          </a:prstGeom>
          <a:noFill/>
          <a:ln w="9525">
            <a:noFill/>
            <a:miter lim="800000"/>
            <a:headEnd/>
            <a:tailEnd/>
          </a:ln>
        </p:spPr>
      </p:pic>
      <p:sp>
        <p:nvSpPr>
          <p:cNvPr id="30" name="Rectangle 2"/>
          <p:cNvSpPr txBox="1">
            <a:spLocks noChangeArrowheads="1"/>
          </p:cNvSpPr>
          <p:nvPr/>
        </p:nvSpPr>
        <p:spPr bwMode="gray">
          <a:xfrm>
            <a:off x="214282" y="178594"/>
            <a:ext cx="666197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3.2 </a:t>
            </a:r>
            <a:r>
              <a:rPr lang="zh-CN" altLang="en-US" sz="3600" b="1" kern="0" dirty="0">
                <a:solidFill>
                  <a:srgbClr val="FFFFFF"/>
                </a:solidFill>
                <a:ea typeface="黑体" pitchFamily="2" charset="-122"/>
              </a:rPr>
              <a:t>硬件系统组成 </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 外部设备</a:t>
            </a:r>
            <a:endParaRPr lang="en-US" altLang="zh-CN" sz="2800" b="1" kern="0" dirty="0">
              <a:solidFill>
                <a:srgbClr val="FFFF00"/>
              </a:solidFill>
              <a:ea typeface="宋体" pitchFamily="2" charset="-122"/>
            </a:endParaRPr>
          </a:p>
        </p:txBody>
      </p:sp>
      <p:sp>
        <p:nvSpPr>
          <p:cNvPr id="1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endParaRPr lang="en-US" altLang="zh-CN" sz="3600" b="1" kern="0" dirty="0">
              <a:solidFill>
                <a:srgbClr val="FFFFFF"/>
              </a:solidFill>
              <a:ea typeface="宋体" pitchFamily="2" charset="-122"/>
            </a:endParaRPr>
          </a:p>
        </p:txBody>
      </p:sp>
      <p:sp>
        <p:nvSpPr>
          <p:cNvPr id="3" name="Rectangle 3"/>
          <p:cNvSpPr txBox="1">
            <a:spLocks noChangeArrowheads="1"/>
          </p:cNvSpPr>
          <p:nvPr/>
        </p:nvSpPr>
        <p:spPr>
          <a:xfrm>
            <a:off x="179512" y="1131590"/>
            <a:ext cx="4680520" cy="3600400"/>
          </a:xfrm>
          <a:prstGeom prst="rect">
            <a:avLst/>
          </a:prstGeom>
        </p:spPr>
        <p:txBody>
          <a:bodyPr vert="horz" lIns="91440" tIns="45720" rIns="91440" bIns="45720" rtlCol="0">
            <a:normAutofit/>
          </a:bodyPr>
          <a:lstStyle/>
          <a:p>
            <a:pPr marL="176213" marR="0" lvl="0" indent="-176213"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i="0" u="none" strike="noStrike" kern="1200" cap="none" spc="0" normalizeH="0" baseline="0" noProof="0" dirty="0">
                <a:ln>
                  <a:noFill/>
                </a:ln>
                <a:solidFill>
                  <a:schemeClr val="tx1"/>
                </a:solidFill>
                <a:effectLst/>
                <a:uLnTx/>
                <a:uFillTx/>
                <a:latin typeface="+mn-lt"/>
                <a:ea typeface="+mn-ea"/>
                <a:cs typeface="+mn-cs"/>
              </a:rPr>
              <a:t>构成存储器的存储介质，目前主要采用半导体器件和磁性材料</a:t>
            </a:r>
            <a:endParaRPr kumimoji="0" lang="en-US" altLang="zh-CN" i="0" u="none" strike="noStrike" kern="1200" cap="none" spc="0" normalizeH="0" baseline="0" noProof="0" dirty="0">
              <a:ln>
                <a:noFill/>
              </a:ln>
              <a:solidFill>
                <a:schemeClr val="tx1"/>
              </a:solidFill>
              <a:effectLst/>
              <a:uLnTx/>
              <a:uFillTx/>
              <a:latin typeface="+mn-lt"/>
              <a:ea typeface="+mn-ea"/>
              <a:cs typeface="+mn-cs"/>
            </a:endParaRPr>
          </a:p>
          <a:p>
            <a:pPr marL="176213" marR="0" lvl="0" indent="-176213"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zh-CN" i="0" u="none" strike="noStrike" kern="1200" cap="none" spc="0" normalizeH="0" baseline="0" noProof="0" dirty="0">
                <a:ln>
                  <a:noFill/>
                </a:ln>
                <a:solidFill>
                  <a:schemeClr val="tx1"/>
                </a:solidFill>
                <a:effectLst/>
                <a:uLnTx/>
                <a:uFillTx/>
                <a:latin typeface="+mn-lt"/>
                <a:ea typeface="+mn-ea"/>
                <a:cs typeface="+mn-cs"/>
              </a:rPr>
              <a:t>存储器中最小的存储单位就是一个双稳态半导体电路或一个</a:t>
            </a:r>
            <a:r>
              <a:rPr kumimoji="0" lang="en-US" altLang="zh-CN" i="0" u="none" strike="noStrike" kern="1200" cap="none" spc="0" normalizeH="0" baseline="0" noProof="0" dirty="0">
                <a:ln>
                  <a:noFill/>
                </a:ln>
                <a:solidFill>
                  <a:schemeClr val="tx1"/>
                </a:solidFill>
                <a:effectLst/>
                <a:uLnTx/>
                <a:uFillTx/>
                <a:latin typeface="+mn-lt"/>
                <a:ea typeface="+mn-ea"/>
                <a:cs typeface="+mn-cs"/>
              </a:rPr>
              <a:t>CMOS</a:t>
            </a:r>
            <a:r>
              <a:rPr kumimoji="0" lang="zh-CN" altLang="zh-CN" i="0" u="none" strike="noStrike" kern="1200" cap="none" spc="0" normalizeH="0" baseline="0" noProof="0" dirty="0">
                <a:ln>
                  <a:noFill/>
                </a:ln>
                <a:solidFill>
                  <a:schemeClr val="tx1"/>
                </a:solidFill>
                <a:effectLst/>
                <a:uLnTx/>
                <a:uFillTx/>
                <a:latin typeface="+mn-lt"/>
                <a:ea typeface="+mn-ea"/>
                <a:cs typeface="+mn-cs"/>
              </a:rPr>
              <a:t>晶体管或磁性材料的存储元，它可存储一个二进制代码。</a:t>
            </a:r>
            <a:endParaRPr kumimoji="0" lang="en-US" altLang="zh-CN" i="0" u="none" strike="noStrike" kern="1200" cap="none" spc="0" normalizeH="0" baseline="0" noProof="0" dirty="0">
              <a:ln>
                <a:noFill/>
              </a:ln>
              <a:solidFill>
                <a:schemeClr val="tx1"/>
              </a:solidFill>
              <a:effectLst/>
              <a:uLnTx/>
              <a:uFillTx/>
              <a:latin typeface="+mn-lt"/>
              <a:ea typeface="+mn-ea"/>
              <a:cs typeface="+mn-cs"/>
            </a:endParaRPr>
          </a:p>
          <a:p>
            <a:pPr marL="176213" lvl="0" indent="-176213">
              <a:spcBef>
                <a:spcPct val="20000"/>
              </a:spcBef>
              <a:buFont typeface="Arial" pitchFamily="34" charset="0"/>
              <a:buChar char="•"/>
            </a:pPr>
            <a:r>
              <a:rPr lang="zh-CN" altLang="en-US" dirty="0"/>
              <a:t>计算机的主存储器采用半导体器件来存储信息，信息的最小单位称为位（</a:t>
            </a:r>
            <a:r>
              <a:rPr lang="en-US" altLang="zh-CN" dirty="0"/>
              <a:t>Bit</a:t>
            </a:r>
            <a:r>
              <a:rPr lang="zh-CN" altLang="en-US" dirty="0"/>
              <a:t>），即一个二进制代码。</a:t>
            </a:r>
          </a:p>
          <a:p>
            <a:pPr marL="176213" lvl="0" indent="-176213">
              <a:spcBef>
                <a:spcPct val="20000"/>
              </a:spcBef>
              <a:buFont typeface="Arial" pitchFamily="34" charset="0"/>
              <a:buChar char="•"/>
            </a:pPr>
            <a:r>
              <a:rPr lang="zh-CN" altLang="en-US" dirty="0"/>
              <a:t>存储一位二进制代码的器件称为存储元。主存储器中把保存一个字节的</a:t>
            </a:r>
            <a:r>
              <a:rPr lang="en-US" altLang="zh-CN" dirty="0"/>
              <a:t>8</a:t>
            </a:r>
            <a:r>
              <a:rPr lang="zh-CN" altLang="en-US" dirty="0"/>
              <a:t>位存储元称为一个存储单元</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059582"/>
            <a:ext cx="3979540" cy="365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endParaRPr lang="en-US" altLang="zh-CN" sz="3600" b="1" kern="0" dirty="0">
              <a:solidFill>
                <a:srgbClr val="FFFFFF"/>
              </a:solidFill>
              <a:ea typeface="宋体" pitchFamily="2" charset="-122"/>
            </a:endParaRPr>
          </a:p>
        </p:txBody>
      </p:sp>
      <p:pic>
        <p:nvPicPr>
          <p:cNvPr id="3" name="Picture 6" descr="c:\users\administrator.win7u-20140920a\appdata\roaming\360se6\User Data\temp\u=3493022569,2987459221&amp;fm=21&amp;gp=0.jpg"/>
          <p:cNvPicPr>
            <a:picLocks noChangeAspect="1" noChangeArrowheads="1"/>
          </p:cNvPicPr>
          <p:nvPr/>
        </p:nvPicPr>
        <p:blipFill>
          <a:blip r:embed="rId3" cstate="print"/>
          <a:srcRect/>
          <a:stretch>
            <a:fillRect/>
          </a:stretch>
        </p:blipFill>
        <p:spPr bwMode="auto">
          <a:xfrm>
            <a:off x="323528" y="1131590"/>
            <a:ext cx="3816424" cy="1491608"/>
          </a:xfrm>
          <a:prstGeom prst="rect">
            <a:avLst/>
          </a:prstGeom>
          <a:noFill/>
        </p:spPr>
      </p:pic>
      <p:pic>
        <p:nvPicPr>
          <p:cNvPr id="4" name="Picture 6" descr="http://img.360mart.com/upload/goods/20110528/201105281702003557.jpg"/>
          <p:cNvPicPr>
            <a:picLocks noChangeAspect="1" noChangeArrowheads="1"/>
          </p:cNvPicPr>
          <p:nvPr/>
        </p:nvPicPr>
        <p:blipFill>
          <a:blip r:embed="rId4" cstate="print"/>
          <a:srcRect/>
          <a:stretch>
            <a:fillRect/>
          </a:stretch>
        </p:blipFill>
        <p:spPr bwMode="auto">
          <a:xfrm>
            <a:off x="323528" y="2859782"/>
            <a:ext cx="1440160" cy="792088"/>
          </a:xfrm>
          <a:prstGeom prst="rect">
            <a:avLst/>
          </a:prstGeom>
          <a:noFill/>
          <a:ln w="9525">
            <a:noFill/>
            <a:miter lim="800000"/>
            <a:headEnd/>
            <a:tailEnd/>
          </a:ln>
        </p:spPr>
      </p:pic>
      <p:pic>
        <p:nvPicPr>
          <p:cNvPr id="5" name="图片 4" descr="cpu1.png"/>
          <p:cNvPicPr>
            <a:picLocks noChangeAspect="1"/>
          </p:cNvPicPr>
          <p:nvPr/>
        </p:nvPicPr>
        <p:blipFill>
          <a:blip r:embed="rId5" cstate="print"/>
          <a:srcRect/>
          <a:stretch>
            <a:fillRect/>
          </a:stretch>
        </p:blipFill>
        <p:spPr bwMode="auto">
          <a:xfrm>
            <a:off x="1979712" y="2859782"/>
            <a:ext cx="936104" cy="792088"/>
          </a:xfrm>
          <a:prstGeom prst="rect">
            <a:avLst/>
          </a:prstGeom>
          <a:noFill/>
          <a:ln w="9525">
            <a:noFill/>
            <a:miter lim="800000"/>
            <a:headEnd/>
            <a:tailEnd/>
          </a:ln>
        </p:spPr>
      </p:pic>
      <p:pic>
        <p:nvPicPr>
          <p:cNvPr id="6" name="Picture 4" descr="内存条-2"/>
          <p:cNvPicPr>
            <a:picLocks noChangeAspect="1" noChangeArrowheads="1"/>
          </p:cNvPicPr>
          <p:nvPr/>
        </p:nvPicPr>
        <p:blipFill>
          <a:blip r:embed="rId6" cstate="print"/>
          <a:srcRect/>
          <a:stretch>
            <a:fillRect/>
          </a:stretch>
        </p:blipFill>
        <p:spPr bwMode="auto">
          <a:xfrm>
            <a:off x="323528" y="3795886"/>
            <a:ext cx="2376264" cy="720080"/>
          </a:xfrm>
          <a:prstGeom prst="rect">
            <a:avLst/>
          </a:prstGeom>
          <a:noFill/>
          <a:effectLst/>
        </p:spPr>
      </p:pic>
      <p:graphicFrame>
        <p:nvGraphicFramePr>
          <p:cNvPr id="7" name="Object 5"/>
          <p:cNvGraphicFramePr>
            <a:graphicFrameLocks noChangeAspect="1"/>
          </p:cNvGraphicFramePr>
          <p:nvPr/>
        </p:nvGraphicFramePr>
        <p:xfrm>
          <a:off x="3059832" y="2859782"/>
          <a:ext cx="1008112" cy="807247"/>
        </p:xfrm>
        <a:graphic>
          <a:graphicData uri="http://schemas.openxmlformats.org/presentationml/2006/ole">
            <mc:AlternateContent xmlns:mc="http://schemas.openxmlformats.org/markup-compatibility/2006">
              <mc:Choice xmlns:v="urn:schemas-microsoft-com:vml" Requires="v">
                <p:oleObj spid="_x0000_s56372" name="文档" r:id="rId7" imgW="1028700" imgH="1361440" progId="Word.Document.8">
                  <p:embed/>
                </p:oleObj>
              </mc:Choice>
              <mc:Fallback>
                <p:oleObj name="文档" r:id="rId7" imgW="1028700" imgH="1361440"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859782"/>
                        <a:ext cx="1008112" cy="807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8" name="图片 7" descr="mouse2.jpg"/>
          <p:cNvPicPr>
            <a:picLocks noChangeAspect="1"/>
          </p:cNvPicPr>
          <p:nvPr/>
        </p:nvPicPr>
        <p:blipFill>
          <a:blip r:embed="rId9" cstate="print"/>
          <a:srcRect/>
          <a:stretch>
            <a:fillRect/>
          </a:stretch>
        </p:blipFill>
        <p:spPr bwMode="auto">
          <a:xfrm>
            <a:off x="2843808" y="3795886"/>
            <a:ext cx="1080120" cy="704164"/>
          </a:xfrm>
          <a:prstGeom prst="rect">
            <a:avLst/>
          </a:prstGeom>
          <a:noFill/>
          <a:ln w="9525">
            <a:noFill/>
            <a:miter lim="800000"/>
            <a:headEnd/>
            <a:tailEnd/>
          </a:ln>
        </p:spPr>
      </p:pic>
      <p:sp>
        <p:nvSpPr>
          <p:cNvPr id="10" name="矩形 9"/>
          <p:cNvSpPr/>
          <p:nvPr/>
        </p:nvSpPr>
        <p:spPr>
          <a:xfrm>
            <a:off x="4427984" y="1256729"/>
            <a:ext cx="4464496" cy="2539157"/>
          </a:xfrm>
          <a:prstGeom prst="rect">
            <a:avLst/>
          </a:prstGeom>
        </p:spPr>
        <p:txBody>
          <a:bodyPr wrap="square">
            <a:spAutoFit/>
          </a:bodyPr>
          <a:lstStyle/>
          <a:p>
            <a:pPr marL="180975" indent="-180975">
              <a:lnSpc>
                <a:spcPct val="150000"/>
              </a:lnSpc>
              <a:buSzPct val="80000"/>
              <a:buBlip>
                <a:blip r:embed="rId10"/>
              </a:buBlip>
            </a:pPr>
            <a:r>
              <a:rPr lang="zh-CN" altLang="en-US" sz="2800" dirty="0"/>
              <a:t>要点</a:t>
            </a:r>
            <a:r>
              <a:rPr lang="en-US" altLang="zh-CN" sz="2800" dirty="0"/>
              <a:t>1</a:t>
            </a:r>
            <a:r>
              <a:rPr lang="zh-CN" altLang="en-US" sz="2400" dirty="0"/>
              <a:t>：</a:t>
            </a:r>
            <a:r>
              <a:rPr lang="zh-CN" altLang="zh-CN" sz="2200" dirty="0"/>
              <a:t>通过</a:t>
            </a:r>
            <a:r>
              <a:rPr lang="zh-CN" altLang="zh-CN" sz="2200" b="1" dirty="0">
                <a:solidFill>
                  <a:srgbClr val="FF0000"/>
                </a:solidFill>
              </a:rPr>
              <a:t>抽象</a:t>
            </a:r>
            <a:r>
              <a:rPr lang="zh-CN" altLang="zh-CN" sz="2200" dirty="0"/>
              <a:t>，将系统</a:t>
            </a:r>
            <a:r>
              <a:rPr lang="zh-CN" altLang="zh-CN" sz="2200" b="1" dirty="0">
                <a:solidFill>
                  <a:srgbClr val="FF0000"/>
                </a:solidFill>
              </a:rPr>
              <a:t>模块</a:t>
            </a:r>
            <a:r>
              <a:rPr lang="zh-CN" altLang="en-US" sz="2200" b="1" dirty="0">
                <a:solidFill>
                  <a:srgbClr val="FF0000"/>
                </a:solidFill>
              </a:rPr>
              <a:t>化</a:t>
            </a:r>
            <a:r>
              <a:rPr lang="zh-CN" altLang="zh-CN" sz="2200" dirty="0"/>
              <a:t>，</a:t>
            </a:r>
            <a:r>
              <a:rPr lang="zh-CN" altLang="zh-CN" sz="2200" b="1" dirty="0">
                <a:solidFill>
                  <a:srgbClr val="FF0000"/>
                </a:solidFill>
              </a:rPr>
              <a:t>无缝</a:t>
            </a:r>
            <a:r>
              <a:rPr lang="zh-CN" altLang="zh-CN" sz="2200" dirty="0"/>
              <a:t>执行计算过程</a:t>
            </a:r>
            <a:endParaRPr lang="en-US" altLang="zh-CN" sz="2200" dirty="0"/>
          </a:p>
          <a:p>
            <a:pPr marL="180975" indent="-180975">
              <a:lnSpc>
                <a:spcPct val="150000"/>
              </a:lnSpc>
              <a:buSzPct val="80000"/>
              <a:buBlip>
                <a:blip r:embed="rId10"/>
              </a:buBlip>
            </a:pPr>
            <a:r>
              <a:rPr lang="zh-CN" altLang="en-US" sz="2800" dirty="0"/>
              <a:t>要点</a:t>
            </a:r>
            <a:r>
              <a:rPr lang="en-US" altLang="zh-CN" sz="2800" dirty="0"/>
              <a:t>2</a:t>
            </a:r>
            <a:r>
              <a:rPr lang="zh-CN" altLang="en-US" sz="2400" dirty="0"/>
              <a:t>：</a:t>
            </a:r>
            <a:r>
              <a:rPr lang="zh-CN" altLang="en-US" sz="2200" b="1" dirty="0">
                <a:solidFill>
                  <a:srgbClr val="FF0000"/>
                </a:solidFill>
              </a:rPr>
              <a:t>一套</a:t>
            </a:r>
            <a:r>
              <a:rPr lang="zh-CN" altLang="en-US" sz="2200" dirty="0"/>
              <a:t>方法支持</a:t>
            </a:r>
            <a:r>
              <a:rPr lang="zh-CN" altLang="en-US" sz="2200" b="1" dirty="0">
                <a:solidFill>
                  <a:srgbClr val="FF0000"/>
                </a:solidFill>
              </a:rPr>
              <a:t>万千</a:t>
            </a:r>
            <a:r>
              <a:rPr lang="zh-CN" altLang="en-US" sz="2200" dirty="0"/>
              <a:t>应用</a:t>
            </a:r>
            <a:endParaRPr lang="en-US" altLang="zh-CN" sz="2200" dirty="0"/>
          </a:p>
          <a:p>
            <a:pPr marL="180975" indent="-180975">
              <a:lnSpc>
                <a:spcPct val="150000"/>
              </a:lnSpc>
              <a:buSzPct val="80000"/>
              <a:buBlip>
                <a:blip r:embed="rId10"/>
              </a:buBlip>
            </a:pPr>
            <a:r>
              <a:rPr lang="zh-CN" altLang="en-US" sz="2800" dirty="0"/>
              <a:t>要点</a:t>
            </a:r>
            <a:r>
              <a:rPr lang="en-US" altLang="zh-CN" sz="2800" dirty="0"/>
              <a:t>3</a:t>
            </a:r>
            <a:r>
              <a:rPr lang="zh-CN" altLang="en-US" sz="2400" dirty="0"/>
              <a:t>：</a:t>
            </a:r>
            <a:r>
              <a:rPr lang="zh-CN" altLang="en-US" sz="2200" dirty="0"/>
              <a:t>应对</a:t>
            </a:r>
            <a:r>
              <a:rPr lang="zh-CN" altLang="en-US" sz="2200" b="1" dirty="0">
                <a:solidFill>
                  <a:srgbClr val="FF0000"/>
                </a:solidFill>
              </a:rPr>
              <a:t>复杂性</a:t>
            </a:r>
            <a:r>
              <a:rPr lang="zh-CN" altLang="en-US" sz="2200" dirty="0"/>
              <a:t>挑战</a:t>
            </a:r>
            <a:endParaRPr lang="en-US" altLang="zh-CN" sz="2200" dirty="0"/>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31590"/>
            <a:ext cx="298653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Grp="1" noChangeArrowheads="1"/>
          </p:cNvSpPr>
          <p:nvPr>
            <p:ph type="body" sz="half" idx="1"/>
          </p:nvPr>
        </p:nvSpPr>
        <p:spPr>
          <a:xfrm>
            <a:off x="3275856" y="1059582"/>
            <a:ext cx="5868144" cy="3168352"/>
          </a:xfrm>
        </p:spPr>
        <p:txBody>
          <a:bodyPr>
            <a:noAutofit/>
          </a:bodyPr>
          <a:lstStyle/>
          <a:p>
            <a:pPr>
              <a:spcBef>
                <a:spcPts val="200"/>
              </a:spcBef>
            </a:pPr>
            <a:r>
              <a:rPr lang="zh-CN" altLang="zh-CN" sz="1600" b="1" dirty="0">
                <a:solidFill>
                  <a:srgbClr val="FF0000"/>
                </a:solidFill>
              </a:rPr>
              <a:t>主存储器</a:t>
            </a:r>
            <a:endParaRPr lang="en-US" altLang="zh-CN" sz="1600" b="1" dirty="0">
              <a:solidFill>
                <a:srgbClr val="FF0000"/>
              </a:solidFill>
            </a:endParaRPr>
          </a:p>
          <a:p>
            <a:pPr lvl="1">
              <a:spcBef>
                <a:spcPts val="200"/>
              </a:spcBef>
            </a:pPr>
            <a:r>
              <a:rPr lang="en-US" altLang="zh-CN" sz="1600" b="1" dirty="0"/>
              <a:t>CPU</a:t>
            </a:r>
            <a:r>
              <a:rPr lang="zh-CN" altLang="zh-CN" sz="1600" b="1" dirty="0"/>
              <a:t>能够直接访问的存储器，用以存放当前运行的程序及其数据，也称为内存储器。</a:t>
            </a:r>
            <a:endParaRPr lang="en-US" altLang="zh-CN" sz="1600" b="1" dirty="0">
              <a:sym typeface="Wingdings" pitchFamily="2" charset="2"/>
            </a:endParaRPr>
          </a:p>
          <a:p>
            <a:pPr>
              <a:spcBef>
                <a:spcPts val="200"/>
              </a:spcBef>
            </a:pPr>
            <a:r>
              <a:rPr lang="zh-CN" altLang="zh-CN" sz="1600" b="1" dirty="0">
                <a:solidFill>
                  <a:srgbClr val="FF0000"/>
                </a:solidFill>
              </a:rPr>
              <a:t>辅助存储器</a:t>
            </a:r>
            <a:endParaRPr lang="en-US" altLang="zh-CN" sz="1600" b="1" dirty="0">
              <a:solidFill>
                <a:srgbClr val="FF0000"/>
              </a:solidFill>
            </a:endParaRPr>
          </a:p>
          <a:p>
            <a:pPr lvl="1">
              <a:spcBef>
                <a:spcPts val="200"/>
              </a:spcBef>
            </a:pPr>
            <a:r>
              <a:rPr lang="zh-CN" altLang="zh-CN" sz="1600" b="1" dirty="0"/>
              <a:t>为解决主存储器容量不足而设置的存储器，用以存放当前不参加运行的程序和数据。</a:t>
            </a:r>
            <a:endParaRPr lang="en-US" altLang="zh-CN" sz="1600" b="1" dirty="0"/>
          </a:p>
          <a:p>
            <a:pPr>
              <a:spcBef>
                <a:spcPts val="200"/>
              </a:spcBef>
            </a:pPr>
            <a:r>
              <a:rPr lang="zh-CN" altLang="zh-CN" sz="1600" b="1" dirty="0">
                <a:solidFill>
                  <a:srgbClr val="FF0000"/>
                </a:solidFill>
              </a:rPr>
              <a:t>高速缓冲存储器</a:t>
            </a:r>
            <a:endParaRPr lang="en-US" altLang="zh-CN" sz="1600" b="1" dirty="0">
              <a:solidFill>
                <a:srgbClr val="FF0000"/>
              </a:solidFill>
            </a:endParaRPr>
          </a:p>
          <a:p>
            <a:pPr lvl="1">
              <a:spcBef>
                <a:spcPts val="200"/>
              </a:spcBef>
            </a:pPr>
            <a:r>
              <a:rPr lang="zh-CN" altLang="zh-CN" sz="1600" b="1" dirty="0"/>
              <a:t>一种介于主存与</a:t>
            </a:r>
            <a:r>
              <a:rPr lang="en-US" altLang="zh-CN" sz="1600" b="1" dirty="0"/>
              <a:t>CPU</a:t>
            </a:r>
            <a:r>
              <a:rPr lang="zh-CN" altLang="zh-CN" sz="1600" b="1" dirty="0"/>
              <a:t>之间，用于解决</a:t>
            </a:r>
            <a:r>
              <a:rPr lang="en-US" altLang="zh-CN" sz="1600" b="1" dirty="0"/>
              <a:t>CPU</a:t>
            </a:r>
            <a:r>
              <a:rPr lang="zh-CN" altLang="zh-CN" sz="1600" b="1" dirty="0"/>
              <a:t>与主存储器间速度匹配问题的高速小容量存储器。其存取速度接近</a:t>
            </a:r>
            <a:r>
              <a:rPr lang="en-US" altLang="zh-CN" sz="1600" b="1" dirty="0"/>
              <a:t>CPU</a:t>
            </a:r>
            <a:r>
              <a:rPr lang="zh-CN" altLang="zh-CN" sz="1600" b="1" dirty="0"/>
              <a:t>的工作速度，用来存放当前</a:t>
            </a:r>
            <a:r>
              <a:rPr lang="en-US" altLang="zh-CN" sz="1600" b="1" dirty="0"/>
              <a:t>CPU</a:t>
            </a:r>
            <a:r>
              <a:rPr lang="zh-CN" altLang="zh-CN" sz="1600" b="1" dirty="0"/>
              <a:t>经常使用到的指令和数据。</a:t>
            </a:r>
            <a:endParaRPr lang="en-US" altLang="zh-CN" sz="1600" b="1" dirty="0"/>
          </a:p>
          <a:p>
            <a:pPr>
              <a:spcBef>
                <a:spcPts val="200"/>
              </a:spcBef>
            </a:pPr>
            <a:r>
              <a:rPr lang="zh-CN" altLang="zh-CN" sz="1600" b="1" dirty="0">
                <a:solidFill>
                  <a:srgbClr val="FF0000"/>
                </a:solidFill>
              </a:rPr>
              <a:t>海量后备存储器</a:t>
            </a:r>
            <a:endParaRPr lang="en-US" altLang="zh-CN" sz="1600" b="1" dirty="0">
              <a:solidFill>
                <a:srgbClr val="FF0000"/>
              </a:solidFill>
              <a:latin typeface="华文楷体" panose="02010600040101010101" pitchFamily="2" charset="-122"/>
              <a:ea typeface="华文楷体" panose="02010600040101010101" pitchFamily="2" charset="-122"/>
            </a:endParaRPr>
          </a:p>
          <a:p>
            <a:pPr lvl="1">
              <a:spcBef>
                <a:spcPts val="200"/>
              </a:spcBef>
            </a:pPr>
            <a:r>
              <a:rPr lang="zh-CN" altLang="zh-CN" sz="1600" b="1" dirty="0"/>
              <a:t>磁带存储器和光盘存储器的容量大、速度慢，主要用于信息的备份和脱机存档，因此被用作海量后备存储器</a:t>
            </a:r>
            <a:endParaRPr lang="zh-CN" altLang="en-US" sz="1600" b="1" dirty="0">
              <a:sym typeface="Wingdings" pitchFamily="2" charset="2"/>
            </a:endParaRPr>
          </a:p>
        </p:txBody>
      </p:sp>
      <p:sp>
        <p:nvSpPr>
          <p:cNvPr id="5"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endParaRPr lang="en-US" altLang="zh-CN" sz="3600" b="1" kern="0" dirty="0">
              <a:solidFill>
                <a:srgbClr val="FFFFFF"/>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716917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left)">
                                      <p:cBhvr>
                                        <p:cTn id="24" dur="500"/>
                                        <p:tgtEl>
                                          <p:spTgt spid="4">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left)">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wipe(left)">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body" sz="half" idx="1"/>
          </p:nvPr>
        </p:nvSpPr>
        <p:spPr>
          <a:xfrm>
            <a:off x="0" y="3145978"/>
            <a:ext cx="8676456" cy="1580505"/>
          </a:xfrm>
        </p:spPr>
        <p:txBody>
          <a:bodyPr>
            <a:noAutofit/>
          </a:bodyPr>
          <a:lstStyle/>
          <a:p>
            <a:pPr lvl="1" algn="just">
              <a:spcBef>
                <a:spcPts val="200"/>
              </a:spcBef>
            </a:pPr>
            <a:r>
              <a:rPr lang="en-US" altLang="zh-CN" sz="1600" b="1" dirty="0"/>
              <a:t>SRAM</a:t>
            </a:r>
            <a:r>
              <a:rPr lang="zh-CN" altLang="en-US" sz="1600" b="1" dirty="0"/>
              <a:t>存储一位需要花</a:t>
            </a:r>
            <a:r>
              <a:rPr lang="en-US" altLang="zh-CN" sz="1600" b="1" dirty="0"/>
              <a:t>6</a:t>
            </a:r>
            <a:r>
              <a:rPr lang="zh-CN" altLang="en-US" sz="1600" b="1" dirty="0"/>
              <a:t>个晶体管，而</a:t>
            </a:r>
            <a:r>
              <a:rPr lang="en-US" altLang="zh-CN" sz="1600" b="1" dirty="0"/>
              <a:t>DRAM</a:t>
            </a:r>
            <a:r>
              <a:rPr lang="zh-CN" altLang="en-US" sz="1600" b="1" dirty="0"/>
              <a:t>只需要花一个电容和一个晶体管。</a:t>
            </a:r>
            <a:r>
              <a:rPr lang="en-US" altLang="zh-CN" sz="1600" b="1" dirty="0"/>
              <a:t>cache</a:t>
            </a:r>
            <a:r>
              <a:rPr lang="zh-CN" altLang="en-US" sz="1600" b="1" dirty="0"/>
              <a:t>追求的是速度所以选择</a:t>
            </a:r>
            <a:r>
              <a:rPr lang="en-US" altLang="zh-CN" sz="1600" b="1" dirty="0"/>
              <a:t>SRAM</a:t>
            </a:r>
            <a:r>
              <a:rPr lang="zh-CN" altLang="en-US" sz="1600" b="1" dirty="0"/>
              <a:t>，而内存则追求容量所以选择能够在相同空间中存放更多内容并且造价相对低廉的</a:t>
            </a:r>
            <a:r>
              <a:rPr lang="en-US" altLang="zh-CN" sz="1600" b="1" dirty="0"/>
              <a:t>DRAM</a:t>
            </a:r>
            <a:r>
              <a:rPr lang="zh-CN" altLang="en-US" sz="1600" b="1" dirty="0"/>
              <a:t>。</a:t>
            </a:r>
            <a:endParaRPr lang="en-US" altLang="zh-CN" sz="1600" b="1" dirty="0"/>
          </a:p>
          <a:p>
            <a:pPr lvl="1" algn="just">
              <a:spcBef>
                <a:spcPts val="200"/>
              </a:spcBef>
            </a:pPr>
            <a:r>
              <a:rPr lang="en-US" altLang="zh-CN" sz="1600" b="1" dirty="0"/>
              <a:t>DRAM</a:t>
            </a:r>
            <a:r>
              <a:rPr lang="zh-CN" altLang="en-US" sz="1600" b="1" dirty="0"/>
              <a:t>的数据实际上是存在电容里的。而电容放久了，内部的电荷就会越来越少，对外就形成不了电位的变化。在整个读或者写操作的周期中，计算机都会进行</a:t>
            </a:r>
            <a:r>
              <a:rPr lang="en-US" altLang="zh-CN" sz="1600" b="1" dirty="0"/>
              <a:t>DRAM</a:t>
            </a:r>
            <a:r>
              <a:rPr lang="zh-CN" altLang="en-US" sz="1600" b="1" dirty="0"/>
              <a:t>的刷新，通常是刷新的周期是</a:t>
            </a:r>
            <a:r>
              <a:rPr lang="en-US" altLang="zh-CN" sz="1600" b="1" dirty="0"/>
              <a:t>4ms-64ms</a:t>
            </a:r>
            <a:r>
              <a:rPr lang="zh-CN" altLang="en-US" sz="1600" b="1" dirty="0"/>
              <a:t>。</a:t>
            </a:r>
            <a:endParaRPr lang="zh-CN" altLang="en-US" sz="1600" b="1" dirty="0">
              <a:sym typeface="Wingdings" pitchFamily="2" charset="2"/>
            </a:endParaRPr>
          </a:p>
        </p:txBody>
      </p:sp>
      <p:sp>
        <p:nvSpPr>
          <p:cNvPr id="5"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endParaRPr lang="en-US" altLang="zh-CN" sz="3600" b="1" kern="0" dirty="0">
              <a:solidFill>
                <a:srgbClr val="FFFFFF"/>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BD26CC69-678A-497C-8A74-9F41B3870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150662"/>
            <a:ext cx="3029322" cy="1890297"/>
          </a:xfrm>
          <a:prstGeom prst="rect">
            <a:avLst/>
          </a:prstGeom>
        </p:spPr>
      </p:pic>
      <p:pic>
        <p:nvPicPr>
          <p:cNvPr id="11" name="图片 10">
            <a:extLst>
              <a:ext uri="{FF2B5EF4-FFF2-40B4-BE49-F238E27FC236}">
                <a16:creationId xmlns:a16="http://schemas.microsoft.com/office/drawing/2014/main" id="{E9801620-2D9B-4380-BC7B-2BB67132F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829" y="1155310"/>
            <a:ext cx="3029322" cy="1895950"/>
          </a:xfrm>
          <a:prstGeom prst="rect">
            <a:avLst/>
          </a:prstGeom>
        </p:spPr>
      </p:pic>
    </p:spTree>
    <p:extLst>
      <p:ext uri="{BB962C8B-B14F-4D97-AF65-F5344CB8AC3E}">
        <p14:creationId xmlns:p14="http://schemas.microsoft.com/office/powerpoint/2010/main" val="26516921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8280920" cy="3600400"/>
          </a:xfrm>
        </p:spPr>
        <p:txBody>
          <a:bodyPr>
            <a:normAutofit/>
          </a:bodyPr>
          <a:lstStyle/>
          <a:p>
            <a:r>
              <a:rPr lang="en-US" altLang="zh-CN" sz="2400" dirty="0"/>
              <a:t>CPU</a:t>
            </a:r>
            <a:r>
              <a:rPr lang="zh-CN" altLang="en-US" sz="2400" dirty="0"/>
              <a:t>的运算速度与主存的访问速度极不匹配</a:t>
            </a:r>
            <a:endParaRPr lang="en-US" altLang="zh-CN" sz="2400" dirty="0"/>
          </a:p>
          <a:p>
            <a:pPr lvl="1">
              <a:lnSpc>
                <a:spcPct val="150000"/>
              </a:lnSpc>
              <a:spcBef>
                <a:spcPts val="600"/>
              </a:spcBef>
            </a:pPr>
            <a:r>
              <a:rPr lang="zh-CN" altLang="en-US" sz="2000" dirty="0"/>
              <a:t>主频为</a:t>
            </a:r>
            <a:r>
              <a:rPr lang="en-US" altLang="zh-CN" sz="2000" dirty="0"/>
              <a:t>3.2 GHz </a:t>
            </a:r>
            <a:r>
              <a:rPr lang="zh-CN" altLang="en-US" sz="2000" dirty="0"/>
              <a:t>的</a:t>
            </a:r>
            <a:r>
              <a:rPr lang="en-US" altLang="zh-CN" sz="2000" dirty="0"/>
              <a:t>Intel </a:t>
            </a:r>
            <a:r>
              <a:rPr lang="zh-CN" altLang="en-US" sz="2000" dirty="0"/>
              <a:t>酷睿</a:t>
            </a:r>
            <a:r>
              <a:rPr lang="en-US" altLang="zh-CN" sz="2000" dirty="0"/>
              <a:t>i7 3930K CPU </a:t>
            </a:r>
            <a:r>
              <a:rPr lang="zh-CN" altLang="en-US" sz="2000" dirty="0"/>
              <a:t>的一条指令的执行时间约为</a:t>
            </a:r>
            <a:r>
              <a:rPr lang="en-US" altLang="zh-CN" sz="2000" dirty="0"/>
              <a:t>0.3125 ns</a:t>
            </a:r>
          </a:p>
          <a:p>
            <a:pPr lvl="1">
              <a:lnSpc>
                <a:spcPct val="150000"/>
              </a:lnSpc>
              <a:spcBef>
                <a:spcPts val="600"/>
              </a:spcBef>
            </a:pPr>
            <a:r>
              <a:rPr lang="en-US" altLang="zh-CN" sz="2000" dirty="0"/>
              <a:t>16 GB DDR3 1600 MHz </a:t>
            </a:r>
            <a:r>
              <a:rPr lang="zh-CN" altLang="en-US" sz="2000" dirty="0"/>
              <a:t>内存的存取时间为</a:t>
            </a:r>
            <a:r>
              <a:rPr lang="en-US" altLang="zh-CN" sz="2000" dirty="0"/>
              <a:t>0.625 ns</a:t>
            </a:r>
            <a:r>
              <a:rPr lang="zh-CN" altLang="en-US" sz="2000" dirty="0"/>
              <a:t>，若不采用其他技术，让</a:t>
            </a:r>
            <a:r>
              <a:rPr lang="en-US" altLang="zh-CN" sz="2000" dirty="0"/>
              <a:t>CPU </a:t>
            </a:r>
            <a:r>
              <a:rPr lang="zh-CN" altLang="en-US" sz="2000" dirty="0"/>
              <a:t>运行时直接从内存中读取数据和指令，则</a:t>
            </a:r>
            <a:r>
              <a:rPr lang="en-US" altLang="zh-CN" sz="2000" dirty="0"/>
              <a:t>CPU</a:t>
            </a:r>
            <a:r>
              <a:rPr lang="zh-CN" altLang="en-US" sz="2000" dirty="0"/>
              <a:t>在</a:t>
            </a:r>
            <a:r>
              <a:rPr lang="en-US" altLang="zh-CN" sz="2000" dirty="0"/>
              <a:t>50%</a:t>
            </a:r>
            <a:r>
              <a:rPr lang="zh-CN" altLang="en-US" sz="2000" dirty="0"/>
              <a:t>的时间内都处于等待状态，运行效率极低</a:t>
            </a:r>
            <a:endParaRPr lang="en-US" altLang="zh-CN" sz="2000" dirty="0"/>
          </a:p>
          <a:p>
            <a:pPr lvl="1">
              <a:lnSpc>
                <a:spcPct val="150000"/>
              </a:lnSpc>
              <a:spcBef>
                <a:spcPts val="600"/>
              </a:spcBef>
            </a:pPr>
            <a:r>
              <a:rPr lang="en-US" altLang="zh-CN" sz="2000" dirty="0"/>
              <a:t>7200</a:t>
            </a:r>
            <a:r>
              <a:rPr lang="zh-CN" altLang="en-US" sz="2000" dirty="0"/>
              <a:t>转硬盘的平均存取时间约</a:t>
            </a:r>
            <a:r>
              <a:rPr lang="en-US" altLang="zh-CN" sz="2000" dirty="0"/>
              <a:t>10ms</a:t>
            </a:r>
          </a:p>
          <a:p>
            <a:pPr lvl="1"/>
            <a:endParaRPr lang="en-US" altLang="zh-CN" sz="2000" dirty="0"/>
          </a:p>
        </p:txBody>
      </p:sp>
      <p:sp>
        <p:nvSpPr>
          <p:cNvPr id="7" name="Rectangle 2"/>
          <p:cNvSpPr txBox="1">
            <a:spLocks noChangeArrowheads="1"/>
          </p:cNvSpPr>
          <p:nvPr/>
        </p:nvSpPr>
        <p:spPr bwMode="gray">
          <a:xfrm>
            <a:off x="214282" y="178594"/>
            <a:ext cx="450173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090821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04355">
                                            <p:txEl>
                                              <p:pRg st="3" end="3"/>
                                            </p:txEl>
                                          </p:spTgt>
                                        </p:tgtEl>
                                        <p:attrNameLst>
                                          <p:attrName>style.visibility</p:attrName>
                                        </p:attrNameLst>
                                      </p:cBhvr>
                                      <p:to>
                                        <p:strVal val="visible"/>
                                      </p:to>
                                    </p:set>
                                    <p:animEffect transition="in" filter="wipe(left)">
                                      <p:cBhvr>
                                        <p:cTn id="18" dur="500"/>
                                        <p:tgtEl>
                                          <p:spTgt spid="2404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837789" cy="3600400"/>
          </a:xfrm>
        </p:spPr>
        <p:txBody>
          <a:bodyPr>
            <a:normAutofit/>
          </a:bodyPr>
          <a:lstStyle/>
          <a:p>
            <a:r>
              <a:rPr lang="zh-CN" altLang="en-US" sz="2400" dirty="0"/>
              <a:t>当执行这个程序时，在</a:t>
            </a:r>
            <a:r>
              <a:rPr lang="en-US" altLang="zh-CN" sz="2400" dirty="0"/>
              <a:t>CPU </a:t>
            </a:r>
            <a:r>
              <a:rPr lang="zh-CN" altLang="en-US" sz="2400" dirty="0"/>
              <a:t>的控制下，先将程序与原始数据装载入内存中，由于</a:t>
            </a:r>
            <a:r>
              <a:rPr lang="en-US" altLang="zh-CN" sz="2400" dirty="0"/>
              <a:t>CPU </a:t>
            </a:r>
            <a:r>
              <a:rPr lang="zh-CN" altLang="en-US" sz="2400" dirty="0"/>
              <a:t>的运算速度快，而主存的访问速度慢，所以在计算机系统中引入与</a:t>
            </a:r>
            <a:r>
              <a:rPr lang="en-US" altLang="zh-CN" sz="2400" dirty="0"/>
              <a:t>CPU </a:t>
            </a:r>
            <a:r>
              <a:rPr lang="zh-CN" altLang="en-US" sz="2400" dirty="0"/>
              <a:t>运算速度相匹配的高速缓冲存储器（</a:t>
            </a:r>
            <a:r>
              <a:rPr lang="en-US" altLang="zh-CN" sz="2400" dirty="0"/>
              <a:t>Cache</a:t>
            </a:r>
            <a:r>
              <a:rPr lang="zh-CN" altLang="en-US" sz="2400" dirty="0"/>
              <a:t>）</a:t>
            </a:r>
            <a:endParaRPr lang="en-US" altLang="zh-CN"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333" y="1203598"/>
            <a:ext cx="3738414" cy="316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——CPU</a:t>
            </a:r>
            <a:r>
              <a:rPr lang="zh-CN" altLang="en-US" sz="2800" b="1" kern="0" dirty="0">
                <a:solidFill>
                  <a:srgbClr val="FFFF00"/>
                </a:solidFill>
                <a:ea typeface="黑体" pitchFamily="2" charset="-122"/>
              </a:rPr>
              <a:t>与存储系统</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802483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vert="horz" lIns="91440" tIns="45720" rIns="91440" bIns="45720" rtlCol="0">
            <a:normAutofit lnSpcReduction="10000"/>
          </a:bodyPr>
          <a:lstStyle/>
          <a:p>
            <a:r>
              <a:rPr lang="zh-CN" altLang="en-US" sz="2400" dirty="0"/>
              <a:t>把几种存储技术结合起来、互相补充的折中方案，将各种不同容量和不同存取速度的存储器按一定的结构有机地组织在一起，形成分级的层次化的存储器体系结构。</a:t>
            </a:r>
            <a:endParaRPr lang="en-US" altLang="zh-CN" sz="2400" dirty="0"/>
          </a:p>
          <a:p>
            <a:r>
              <a:rPr lang="zh-CN" altLang="en-US" sz="2400" dirty="0"/>
              <a:t>程序和数据按不同的层次存放在各级存储器中，整个存储系统在速度、容量和价格等方面具有较好的综合性能指标。</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4157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down)">
                                      <p:cBhvr>
                                        <p:cTn id="7" dur="500"/>
                                        <p:tgtEl>
                                          <p:spTgt spid="2404355">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down)">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wipe(down)">
                                      <p:cBhvr>
                                        <p:cTn id="1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539552" y="1203598"/>
            <a:ext cx="3816424" cy="482204"/>
          </a:xfrm>
        </p:spPr>
        <p:txBody>
          <a:bodyPr>
            <a:noAutofit/>
          </a:bodyPr>
          <a:lstStyle/>
          <a:p>
            <a:pPr algn="l"/>
            <a:r>
              <a:rPr lang="zh-CN" altLang="en-US" sz="2800" dirty="0">
                <a:solidFill>
                  <a:srgbClr val="FF0000"/>
                </a:solidFill>
              </a:rPr>
              <a:t>主存储器与外存储器</a:t>
            </a:r>
          </a:p>
        </p:txBody>
      </p:sp>
      <p:sp>
        <p:nvSpPr>
          <p:cNvPr id="2404355" name="Rectangle 3"/>
          <p:cNvSpPr>
            <a:spLocks noGrp="1" noChangeArrowheads="1"/>
          </p:cNvSpPr>
          <p:nvPr>
            <p:ph type="body" sz="half" idx="1"/>
          </p:nvPr>
        </p:nvSpPr>
        <p:spPr>
          <a:xfrm>
            <a:off x="467544" y="1779662"/>
            <a:ext cx="4917127" cy="3024336"/>
          </a:xfrm>
        </p:spPr>
        <p:txBody>
          <a:bodyPr>
            <a:normAutofit/>
          </a:bodyPr>
          <a:lstStyle/>
          <a:p>
            <a:r>
              <a:rPr lang="en-US" altLang="zh-CN" sz="2400" dirty="0"/>
              <a:t>CPU </a:t>
            </a:r>
            <a:r>
              <a:rPr lang="zh-CN" altLang="en-US" sz="2400" dirty="0"/>
              <a:t>能直接访问的存储器称为内存储器，包括高速缓冲存储器和主存储器。</a:t>
            </a:r>
            <a:endParaRPr lang="en-US" altLang="zh-CN" sz="2400" dirty="0"/>
          </a:p>
          <a:p>
            <a:r>
              <a:rPr lang="en-US" altLang="zh-CN" sz="2400" dirty="0"/>
              <a:t>CPU </a:t>
            </a:r>
            <a:r>
              <a:rPr lang="zh-CN" altLang="en-US" sz="2400" dirty="0"/>
              <a:t>不能直接访问的存储器称为外存储器，外存的信息必须调入内存才能被</a:t>
            </a:r>
            <a:r>
              <a:rPr lang="en-US" altLang="zh-CN" sz="2400" dirty="0"/>
              <a:t>CPU </a:t>
            </a:r>
            <a:r>
              <a:rPr lang="zh-CN" altLang="en-US" sz="2400" dirty="0"/>
              <a:t>访问和读写。</a:t>
            </a:r>
          </a:p>
          <a:p>
            <a:endParaRPr lang="zh-CN" altLang="en-US" sz="2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153228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04354"/>
                                        </p:tgtEl>
                                        <p:attrNameLst>
                                          <p:attrName>style.visibility</p:attrName>
                                        </p:attrNameLst>
                                      </p:cBhvr>
                                      <p:to>
                                        <p:strVal val="visible"/>
                                      </p:to>
                                    </p:set>
                                    <p:anim calcmode="lin" valueType="num">
                                      <p:cBhvr additive="base">
                                        <p:cTn id="7" dur="500" fill="hold"/>
                                        <p:tgtEl>
                                          <p:spTgt spid="2404354"/>
                                        </p:tgtEl>
                                        <p:attrNameLst>
                                          <p:attrName>ppt_x</p:attrName>
                                        </p:attrNameLst>
                                      </p:cBhvr>
                                      <p:tavLst>
                                        <p:tav tm="0">
                                          <p:val>
                                            <p:strVal val="#ppt_x"/>
                                          </p:val>
                                        </p:tav>
                                        <p:tav tm="100000">
                                          <p:val>
                                            <p:strVal val="#ppt_x"/>
                                          </p:val>
                                        </p:tav>
                                      </p:tavLst>
                                    </p:anim>
                                    <p:anim calcmode="lin" valueType="num">
                                      <p:cBhvr additive="base">
                                        <p:cTn id="8" dur="500" fill="hold"/>
                                        <p:tgtEl>
                                          <p:spTgt spid="240435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404355">
                                            <p:txEl>
                                              <p:pRg st="0" end="0"/>
                                            </p:txEl>
                                          </p:spTgt>
                                        </p:tgtEl>
                                        <p:attrNameLst>
                                          <p:attrName>style.visibility</p:attrName>
                                        </p:attrNameLst>
                                      </p:cBhvr>
                                      <p:to>
                                        <p:strVal val="visible"/>
                                      </p:to>
                                    </p:set>
                                    <p:animEffect transition="in" filter="wipe(down)">
                                      <p:cBhvr>
                                        <p:cTn id="12" dur="500"/>
                                        <p:tgtEl>
                                          <p:spTgt spid="2404355">
                                            <p:txEl>
                                              <p:pRg st="0" end="0"/>
                                            </p:txEl>
                                          </p:spTgt>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2404355">
                                            <p:txEl>
                                              <p:pRg st="1" end="1"/>
                                            </p:txEl>
                                          </p:spTgt>
                                        </p:tgtEl>
                                        <p:attrNameLst>
                                          <p:attrName>style.visibility</p:attrName>
                                        </p:attrNameLst>
                                      </p:cBhvr>
                                      <p:to>
                                        <p:strVal val="visible"/>
                                      </p:to>
                                    </p:set>
                                    <p:animEffect transition="in" filter="wipe(down)">
                                      <p:cBhvr>
                                        <p:cTn id="16" dur="500"/>
                                        <p:tgtEl>
                                          <p:spTgt spid="2404355">
                                            <p:txEl>
                                              <p:pRg st="1" end="1"/>
                                            </p:txEl>
                                          </p:spTgt>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wipe(down)">
                                      <p:cBhvr>
                                        <p:cTn id="2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4" grpId="0"/>
      <p:bldP spid="2404355"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a:bodyPr>
          <a:lstStyle/>
          <a:p>
            <a:r>
              <a:rPr lang="zh-CN" altLang="en-US" sz="2400" dirty="0"/>
              <a:t>寄存器（</a:t>
            </a:r>
            <a:r>
              <a:rPr lang="en-US" altLang="zh-CN" sz="2400" dirty="0"/>
              <a:t>Register</a:t>
            </a:r>
            <a:r>
              <a:rPr lang="zh-CN" altLang="en-US" sz="2400" dirty="0"/>
              <a:t>）</a:t>
            </a:r>
          </a:p>
          <a:p>
            <a:pPr lvl="1"/>
            <a:r>
              <a:rPr lang="zh-CN" altLang="en-US" sz="2000" dirty="0"/>
              <a:t>寄存器是中央处理器内在组成部分。寄存器是有限存储容量的高速存储部件，可用来暂存指令、数据和地址。在计算机存储体系架构中，处理器中的寄存器是少量且速度快的计算机存储器，位于存储器层次结构中的顶端，也是系统获得操作数据的最快速途径。</a:t>
            </a:r>
          </a:p>
          <a:p>
            <a:endParaRPr lang="zh-CN" altLang="en-US" sz="2400" dirty="0"/>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6D2D21A0-B1F4-433C-9498-BBC61E465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1203598"/>
            <a:ext cx="3003753" cy="3380530"/>
          </a:xfrm>
          <a:prstGeom prst="rect">
            <a:avLst/>
          </a:prstGeom>
        </p:spPr>
      </p:pic>
    </p:spTree>
    <p:extLst>
      <p:ext uri="{BB962C8B-B14F-4D97-AF65-F5344CB8AC3E}">
        <p14:creationId xmlns:p14="http://schemas.microsoft.com/office/powerpoint/2010/main" val="30725050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down)">
                                      <p:cBhvr>
                                        <p:cTn id="7" dur="500"/>
                                        <p:tgtEl>
                                          <p:spTgt spid="2404355">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down)">
                                      <p:cBhvr>
                                        <p:cTn id="11" dur="500"/>
                                        <p:tgtEl>
                                          <p:spTgt spid="2404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5" y="1203598"/>
            <a:ext cx="4248472" cy="3600400"/>
          </a:xfrm>
        </p:spPr>
        <p:txBody>
          <a:bodyPr>
            <a:normAutofit/>
          </a:bodyPr>
          <a:lstStyle/>
          <a:p>
            <a:r>
              <a:rPr lang="zh-CN" altLang="en-US" sz="2400" dirty="0"/>
              <a:t>高速缓冲存储器（</a:t>
            </a:r>
            <a:r>
              <a:rPr lang="en-US" altLang="zh-CN" sz="2400" dirty="0"/>
              <a:t>Cache</a:t>
            </a:r>
            <a:r>
              <a:rPr lang="zh-CN" altLang="en-US" sz="2400" dirty="0"/>
              <a:t>）</a:t>
            </a:r>
            <a:endParaRPr lang="en-US" altLang="zh-CN" sz="2400" dirty="0"/>
          </a:p>
          <a:p>
            <a:pPr lvl="1" algn="just"/>
            <a:r>
              <a:rPr lang="zh-CN" altLang="en-US" sz="2000" dirty="0"/>
              <a:t>高速缓冲存储器是计算机系统中的一个高速、小容量的半导体存储器，位于高速的</a:t>
            </a:r>
            <a:r>
              <a:rPr lang="en-US" altLang="zh-CN" sz="2000" dirty="0"/>
              <a:t>CPU </a:t>
            </a:r>
            <a:r>
              <a:rPr lang="zh-CN" altLang="en-US" sz="2000" dirty="0"/>
              <a:t>和低速的主存之间，用于匹配这两者的速度，达到高速存取指令和数据的目的。与主存比较，</a:t>
            </a:r>
            <a:r>
              <a:rPr lang="en-US" altLang="zh-CN" sz="2000" dirty="0"/>
              <a:t>Cache </a:t>
            </a:r>
            <a:r>
              <a:rPr lang="zh-CN" altLang="en-US" sz="2000" dirty="0"/>
              <a:t>的存取速度快，但存储容量小。</a:t>
            </a:r>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90114" name="Picture 2">
            <a:extLst>
              <a:ext uri="{FF2B5EF4-FFF2-40B4-BE49-F238E27FC236}">
                <a16:creationId xmlns:a16="http://schemas.microsoft.com/office/drawing/2014/main" id="{C488F2CB-327B-4565-A4FD-60FA0F7268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1419622"/>
            <a:ext cx="4128968" cy="260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295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down)">
                                      <p:cBhvr>
                                        <p:cTn id="7" dur="500"/>
                                        <p:tgtEl>
                                          <p:spTgt spid="2404355">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down)">
                                      <p:cBhvr>
                                        <p:cTn id="11" dur="500"/>
                                        <p:tgtEl>
                                          <p:spTgt spid="2404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a:bodyPr>
          <a:lstStyle/>
          <a:p>
            <a:r>
              <a:rPr lang="zh-CN" altLang="en-US" sz="2400" dirty="0"/>
              <a:t>主存储器</a:t>
            </a:r>
          </a:p>
          <a:p>
            <a:pPr lvl="1"/>
            <a:r>
              <a:rPr lang="zh-CN" altLang="en-US" sz="2000" dirty="0"/>
              <a:t>主存储器，简称主存，是计算机系统的主要存储器，用来存放计算机正在执行的大量程序和数据，主要由</a:t>
            </a:r>
            <a:r>
              <a:rPr lang="en-US" altLang="zh-CN" sz="2000" dirty="0"/>
              <a:t>MOS </a:t>
            </a:r>
            <a:r>
              <a:rPr lang="zh-CN" altLang="en-US" sz="2000" dirty="0"/>
              <a:t>半导体存储器组成。</a:t>
            </a:r>
            <a:endParaRPr lang="zh-CN" altLang="en-US" sz="1600" dirty="0"/>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5" name="图片 4">
            <a:extLst>
              <a:ext uri="{FF2B5EF4-FFF2-40B4-BE49-F238E27FC236}">
                <a16:creationId xmlns:a16="http://schemas.microsoft.com/office/drawing/2014/main" id="{64789145-935F-42CB-BD4D-670F3D284744}"/>
              </a:ext>
            </a:extLst>
          </p:cNvPr>
          <p:cNvPicPr>
            <a:picLocks noChangeAspect="1"/>
          </p:cNvPicPr>
          <p:nvPr/>
        </p:nvPicPr>
        <p:blipFill rotWithShape="1">
          <a:blip r:embed="rId2">
            <a:extLst>
              <a:ext uri="{28A0092B-C50C-407E-A947-70E740481C1C}">
                <a14:useLocalDpi xmlns:a14="http://schemas.microsoft.com/office/drawing/2010/main" val="0"/>
              </a:ext>
            </a:extLst>
          </a:blip>
          <a:srcRect l="10027" t="4789" b="6348"/>
          <a:stretch/>
        </p:blipFill>
        <p:spPr>
          <a:xfrm>
            <a:off x="5384670" y="1347614"/>
            <a:ext cx="3384376" cy="2909537"/>
          </a:xfrm>
          <a:prstGeom prst="rect">
            <a:avLst/>
          </a:prstGeom>
        </p:spPr>
      </p:pic>
      <p:pic>
        <p:nvPicPr>
          <p:cNvPr id="7" name="图片 6">
            <a:extLst>
              <a:ext uri="{FF2B5EF4-FFF2-40B4-BE49-F238E27FC236}">
                <a16:creationId xmlns:a16="http://schemas.microsoft.com/office/drawing/2014/main" id="{C625F4BB-C252-4B12-975D-39F730209C3A}"/>
              </a:ext>
            </a:extLst>
          </p:cNvPr>
          <p:cNvPicPr>
            <a:picLocks noChangeAspect="1"/>
          </p:cNvPicPr>
          <p:nvPr/>
        </p:nvPicPr>
        <p:blipFill rotWithShape="1">
          <a:blip r:embed="rId3">
            <a:extLst>
              <a:ext uri="{28A0092B-C50C-407E-A947-70E740481C1C}">
                <a14:useLocalDpi xmlns:a14="http://schemas.microsoft.com/office/drawing/2010/main" val="0"/>
              </a:ext>
            </a:extLst>
          </a:blip>
          <a:srcRect l="2750" t="27320" r="2750" b="39920"/>
          <a:stretch/>
        </p:blipFill>
        <p:spPr>
          <a:xfrm>
            <a:off x="827584" y="3133826"/>
            <a:ext cx="4320480" cy="1123325"/>
          </a:xfrm>
          <a:prstGeom prst="rect">
            <a:avLst/>
          </a:prstGeom>
        </p:spPr>
      </p:pic>
    </p:spTree>
    <p:extLst>
      <p:ext uri="{BB962C8B-B14F-4D97-AF65-F5344CB8AC3E}">
        <p14:creationId xmlns:p14="http://schemas.microsoft.com/office/powerpoint/2010/main" val="16470317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a:bodyPr>
          <a:lstStyle/>
          <a:p>
            <a:r>
              <a:rPr lang="zh-CN" altLang="en-US" sz="2400" dirty="0"/>
              <a:t>外存储器</a:t>
            </a:r>
          </a:p>
          <a:p>
            <a:pPr lvl="1"/>
            <a:r>
              <a:rPr lang="zh-CN" altLang="en-US" sz="2000" dirty="0"/>
              <a:t>外存储器，简称外存，是计算机系统的大容量辅助存储器，用于存放系统中的程序、数据文件及数据库。与主存相比，外存的特点是存储容量大，成本低，访问速度慢。目前，外存储器主要有磁盘存储器、磁带存储器和光盘存储器。</a:t>
            </a:r>
            <a:endParaRPr lang="zh-CN" altLang="en-US" sz="1200" dirty="0"/>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5" name="图片 4">
            <a:extLst>
              <a:ext uri="{FF2B5EF4-FFF2-40B4-BE49-F238E27FC236}">
                <a16:creationId xmlns:a16="http://schemas.microsoft.com/office/drawing/2014/main" id="{4C231EB7-9D24-4A8E-B0BC-C34152353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716" y="1211604"/>
            <a:ext cx="2613217" cy="1567930"/>
          </a:xfrm>
          <a:prstGeom prst="rect">
            <a:avLst/>
          </a:prstGeom>
        </p:spPr>
      </p:pic>
      <p:pic>
        <p:nvPicPr>
          <p:cNvPr id="7" name="图片 6">
            <a:extLst>
              <a:ext uri="{FF2B5EF4-FFF2-40B4-BE49-F238E27FC236}">
                <a16:creationId xmlns:a16="http://schemas.microsoft.com/office/drawing/2014/main" id="{E0B5E59B-1FF9-4388-AF20-2C32C812FB5C}"/>
              </a:ext>
            </a:extLst>
          </p:cNvPr>
          <p:cNvPicPr>
            <a:picLocks noChangeAspect="1"/>
          </p:cNvPicPr>
          <p:nvPr/>
        </p:nvPicPr>
        <p:blipFill rotWithShape="1">
          <a:blip r:embed="rId3">
            <a:extLst>
              <a:ext uri="{28A0092B-C50C-407E-A947-70E740481C1C}">
                <a14:useLocalDpi xmlns:a14="http://schemas.microsoft.com/office/drawing/2010/main" val="0"/>
              </a:ext>
            </a:extLst>
          </a:blip>
          <a:srcRect t="15739" b="15479"/>
          <a:stretch/>
        </p:blipFill>
        <p:spPr>
          <a:xfrm>
            <a:off x="5918716" y="3142655"/>
            <a:ext cx="2584649" cy="1279898"/>
          </a:xfrm>
          <a:prstGeom prst="rect">
            <a:avLst/>
          </a:prstGeom>
        </p:spPr>
      </p:pic>
    </p:spTree>
    <p:extLst>
      <p:ext uri="{BB962C8B-B14F-4D97-AF65-F5344CB8AC3E}">
        <p14:creationId xmlns:p14="http://schemas.microsoft.com/office/powerpoint/2010/main" val="35932186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1142990"/>
            <a:ext cx="8784976" cy="3571900"/>
          </a:xfrm>
        </p:spPr>
        <p:txBody>
          <a:bodyPr>
            <a:normAutofit fontScale="77500" lnSpcReduction="20000"/>
          </a:bodyPr>
          <a:lstStyle/>
          <a:p>
            <a:r>
              <a:rPr lang="zh-CN" altLang="en-US" b="1" dirty="0"/>
              <a:t>抽象化</a:t>
            </a:r>
            <a:r>
              <a:rPr lang="zh-CN" altLang="en-US" dirty="0"/>
              <a:t>：一个通用抽象代表多个具体需求</a:t>
            </a:r>
            <a:endParaRPr lang="en-US" altLang="zh-CN" dirty="0"/>
          </a:p>
          <a:p>
            <a:pPr lvl="1"/>
            <a:r>
              <a:rPr lang="zh-CN" altLang="en-US" dirty="0"/>
              <a:t>计算抽象（</a:t>
            </a:r>
            <a:r>
              <a:rPr lang="en-US" altLang="zh-CN" dirty="0"/>
              <a:t>abstraction</a:t>
            </a:r>
            <a:r>
              <a:rPr lang="zh-CN" altLang="en-US" dirty="0"/>
              <a:t>）：既是计算机科学最重要的方法，也是最重要的产物</a:t>
            </a:r>
            <a:endParaRPr lang="en-US" altLang="zh-CN" dirty="0"/>
          </a:p>
          <a:p>
            <a:pPr lvl="2"/>
            <a:r>
              <a:rPr lang="zh-CN" altLang="en-US" dirty="0"/>
              <a:t>一个计算抽象是一个语义精确、格式规范的计算概念</a:t>
            </a:r>
            <a:endParaRPr lang="en-US" altLang="zh-CN" dirty="0"/>
          </a:p>
          <a:p>
            <a:r>
              <a:rPr lang="zh-CN" altLang="en-US" dirty="0"/>
              <a:t>硬件实例：一个处理器中的运算器应该如何设计，才能有一个通用处理器？</a:t>
            </a:r>
            <a:endParaRPr lang="en-US" altLang="zh-CN" dirty="0"/>
          </a:p>
          <a:p>
            <a:pPr lvl="2"/>
            <a:r>
              <a:rPr lang="zh-CN" altLang="en-US" dirty="0"/>
              <a:t>科学计算、事务处理、文字处理 </a:t>
            </a:r>
            <a:r>
              <a:rPr lang="en-US" altLang="zh-CN" dirty="0">
                <a:sym typeface="Wingdings" pitchFamily="2" charset="2"/>
              </a:rPr>
              <a:t> </a:t>
            </a:r>
            <a:r>
              <a:rPr lang="zh-CN" altLang="en-US" dirty="0">
                <a:sym typeface="Wingdings" pitchFamily="2" charset="2"/>
              </a:rPr>
              <a:t>定点部件、浮点部件</a:t>
            </a:r>
            <a:endParaRPr lang="en-US" altLang="zh-CN" dirty="0">
              <a:sym typeface="Wingdings" pitchFamily="2" charset="2"/>
            </a:endParaRPr>
          </a:p>
          <a:p>
            <a:pPr lvl="2"/>
            <a:r>
              <a:rPr lang="zh-CN" altLang="en-US" dirty="0">
                <a:sym typeface="Wingdings" pitchFamily="2" charset="2"/>
              </a:rPr>
              <a:t>新的应用出现怎么办？</a:t>
            </a:r>
            <a:endParaRPr lang="en-US" altLang="zh-CN" dirty="0">
              <a:sym typeface="Wingdings" pitchFamily="2" charset="2"/>
            </a:endParaRPr>
          </a:p>
          <a:p>
            <a:pPr lvl="3"/>
            <a:r>
              <a:rPr lang="zh-CN" altLang="en-US" dirty="0">
                <a:sym typeface="Wingdings" pitchFamily="2" charset="2"/>
              </a:rPr>
              <a:t>图形图像与音视频等多媒体</a:t>
            </a:r>
            <a:r>
              <a:rPr lang="en-US" altLang="zh-CN" dirty="0">
                <a:sym typeface="Wingdings" pitchFamily="2" charset="2"/>
              </a:rPr>
              <a:t></a:t>
            </a:r>
            <a:r>
              <a:rPr lang="zh-CN" altLang="en-US" dirty="0">
                <a:sym typeface="Wingdings" pitchFamily="2" charset="2"/>
              </a:rPr>
              <a:t>新指令、</a:t>
            </a:r>
            <a:r>
              <a:rPr lang="en-US" altLang="zh-CN" dirty="0">
                <a:sym typeface="Wingdings" pitchFamily="2" charset="2"/>
              </a:rPr>
              <a:t>GPU</a:t>
            </a:r>
            <a:r>
              <a:rPr lang="zh-CN" altLang="en-US" dirty="0">
                <a:sym typeface="Wingdings" pitchFamily="2" charset="2"/>
              </a:rPr>
              <a:t>加速器</a:t>
            </a:r>
            <a:endParaRPr lang="en-US" altLang="zh-CN" dirty="0">
              <a:sym typeface="Wingdings" pitchFamily="2" charset="2"/>
            </a:endParaRPr>
          </a:p>
          <a:p>
            <a:pPr lvl="3"/>
            <a:r>
              <a:rPr lang="zh-CN" altLang="en-US" dirty="0">
                <a:sym typeface="Wingdings" pitchFamily="2" charset="2"/>
              </a:rPr>
              <a:t>人工智能应用兴起</a:t>
            </a:r>
            <a:r>
              <a:rPr lang="en-US" altLang="zh-CN" dirty="0">
                <a:sym typeface="Wingdings" pitchFamily="2" charset="2"/>
              </a:rPr>
              <a:t></a:t>
            </a:r>
            <a:r>
              <a:rPr lang="zh-CN" altLang="en-US" dirty="0">
                <a:sym typeface="Wingdings" pitchFamily="2" charset="2"/>
              </a:rPr>
              <a:t>寒武纪神经网络处理器、张量处理器（</a:t>
            </a:r>
            <a:r>
              <a:rPr lang="en-US" altLang="zh-CN" dirty="0">
                <a:sym typeface="Wingdings" pitchFamily="2" charset="2"/>
              </a:rPr>
              <a:t>TPU</a:t>
            </a:r>
            <a:r>
              <a:rPr lang="zh-CN" altLang="en-US" dirty="0">
                <a:sym typeface="Wingdings" pitchFamily="2" charset="2"/>
              </a:rPr>
              <a:t>）</a:t>
            </a:r>
            <a:endParaRPr lang="en-US" altLang="zh-CN" dirty="0">
              <a:sym typeface="Wingdings" pitchFamily="2" charset="2"/>
            </a:endParaRPr>
          </a:p>
          <a:p>
            <a:r>
              <a:rPr lang="zh-CN" altLang="en-US" dirty="0"/>
              <a:t>软件实例：万千应用，万千算法，如何用统一方式执行？</a:t>
            </a:r>
            <a:endParaRPr lang="en-US" altLang="zh-CN" dirty="0"/>
          </a:p>
          <a:p>
            <a:endParaRPr lang="en-US" dirty="0"/>
          </a:p>
        </p:txBody>
      </p:sp>
      <p:sp>
        <p:nvSpPr>
          <p:cNvPr id="7"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抽象化</a:t>
            </a:r>
            <a:endParaRPr lang="en-US" altLang="zh-CN" sz="2400" b="1" kern="0" dirty="0">
              <a:solidFill>
                <a:srgbClr val="FFFF00"/>
              </a:solidFill>
              <a:ea typeface="宋体" pitchFamily="2"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lnSpcReduction="10000"/>
          </a:bodyPr>
          <a:lstStyle/>
          <a:p>
            <a:r>
              <a:rPr lang="zh-CN" altLang="en-US" sz="2400" dirty="0"/>
              <a:t>虚拟内存</a:t>
            </a:r>
          </a:p>
          <a:p>
            <a:pPr lvl="1"/>
            <a:r>
              <a:rPr lang="zh-CN" altLang="en-US" sz="2000" dirty="0"/>
              <a:t>计算机中所运行的程序均需经由内存执行，若执行的程序占用内存很大或很多，则会导致内存消耗殆尽。为解决该问题，计算机中运用了虚拟内存技术，即匀出一部分硬盘空间来充当内存使用。当内存耗尽时，计算机会自动调用硬盘来充当内存，以缓解内存的紧张。</a:t>
            </a:r>
            <a:endParaRPr lang="en-US" altLang="zh-CN" sz="2000" dirty="0"/>
          </a:p>
          <a:p>
            <a:pPr lvl="1"/>
            <a:r>
              <a:rPr lang="zh-CN" altLang="en-US" sz="2000" dirty="0"/>
              <a:t>虚拟内存是计算机系统内存管理的一种技术，使得应用程序认为自己拥有连续的可用的内存。</a:t>
            </a:r>
          </a:p>
        </p:txBody>
      </p:sp>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图片 2">
            <a:extLst>
              <a:ext uri="{FF2B5EF4-FFF2-40B4-BE49-F238E27FC236}">
                <a16:creationId xmlns:a16="http://schemas.microsoft.com/office/drawing/2014/main" id="{E8E7E927-A7DA-4ADC-BA7E-26AD8B763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671" y="1548113"/>
            <a:ext cx="3537338" cy="2911370"/>
          </a:xfrm>
          <a:prstGeom prst="rect">
            <a:avLst/>
          </a:prstGeom>
        </p:spPr>
      </p:pic>
    </p:spTree>
    <p:extLst>
      <p:ext uri="{BB962C8B-B14F-4D97-AF65-F5344CB8AC3E}">
        <p14:creationId xmlns:p14="http://schemas.microsoft.com/office/powerpoint/2010/main" val="38238430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04355">
                                            <p:txEl>
                                              <p:pRg st="2" end="2"/>
                                            </p:txEl>
                                          </p:spTgt>
                                        </p:tgtEl>
                                        <p:attrNameLst>
                                          <p:attrName>style.visibility</p:attrName>
                                        </p:attrNameLst>
                                      </p:cBhvr>
                                      <p:to>
                                        <p:strVal val="visible"/>
                                      </p:to>
                                    </p:set>
                                    <p:anim calcmode="lin" valueType="num">
                                      <p:cBhvr additive="base">
                                        <p:cTn id="17" dur="500" fill="hold"/>
                                        <p:tgtEl>
                                          <p:spTgt spid="24043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43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fontScale="92500" lnSpcReduction="20000"/>
          </a:bodyPr>
          <a:lstStyle/>
          <a:p>
            <a:r>
              <a:rPr lang="zh-CN" altLang="en-US" sz="2400" dirty="0"/>
              <a:t>分级存储体系优点</a:t>
            </a:r>
          </a:p>
          <a:p>
            <a:pPr lvl="1"/>
            <a:r>
              <a:rPr lang="zh-CN" altLang="en-US" sz="2000" dirty="0"/>
              <a:t>计算机存储系统的这种多层次的结构，很好地解决了容量、速度和成本的矛盾。这些不同速度、不同容量、不同价格的存储器，用硬件、软件或软件与硬件相结合的方式连接起来，形成一个系统。</a:t>
            </a:r>
          </a:p>
          <a:p>
            <a:pPr lvl="1"/>
            <a:r>
              <a:rPr lang="zh-CN" altLang="en-US" sz="2000" dirty="0"/>
              <a:t>这个存储系统对应用程序员而言是透明的，在应用程序员看来它是一个存储器，其速度接近于最快的那个存储器，存储容量与容量最大的那个存储器相等或接近，其单位容量的价格则接近最便宜的那个存储器。</a:t>
            </a:r>
            <a:endParaRPr lang="zh-CN" altLang="en-US" sz="16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620574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04355">
                                            <p:txEl>
                                              <p:pRg st="2" end="2"/>
                                            </p:txEl>
                                          </p:spTgt>
                                        </p:tgtEl>
                                        <p:attrNameLst>
                                          <p:attrName>style.visibility</p:attrName>
                                        </p:attrNameLst>
                                      </p:cBhvr>
                                      <p:to>
                                        <p:strVal val="visible"/>
                                      </p:to>
                                    </p:set>
                                    <p:anim calcmode="lin" valueType="num">
                                      <p:cBhvr additive="base">
                                        <p:cTn id="17" dur="500" fill="hold"/>
                                        <p:tgtEl>
                                          <p:spTgt spid="24043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435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additive="base">
                                        <p:cTn id="22" dur="500" fill="hold"/>
                                        <p:tgtEl>
                                          <p:spTgt spid="4098"/>
                                        </p:tgtEl>
                                        <p:attrNameLst>
                                          <p:attrName>ppt_x</p:attrName>
                                        </p:attrNameLst>
                                      </p:cBhvr>
                                      <p:tavLst>
                                        <p:tav tm="0">
                                          <p:val>
                                            <p:strVal val="#ppt_x"/>
                                          </p:val>
                                        </p:tav>
                                        <p:tav tm="100000">
                                          <p:val>
                                            <p:strVal val="#ppt_x"/>
                                          </p:val>
                                        </p:tav>
                                      </p:tavLst>
                                    </p:anim>
                                    <p:anim calcmode="lin" valueType="num">
                                      <p:cBhvr additive="base">
                                        <p:cTn id="23"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fontScale="92500" lnSpcReduction="10000"/>
          </a:bodyPr>
          <a:lstStyle/>
          <a:p>
            <a:r>
              <a:rPr lang="zh-CN" altLang="en-US" sz="2400" dirty="0"/>
              <a:t>分级存储体系的工作原理</a:t>
            </a:r>
          </a:p>
          <a:p>
            <a:pPr lvl="1"/>
            <a:r>
              <a:rPr lang="zh-CN" altLang="en-US" sz="2000" dirty="0"/>
              <a:t>由于</a:t>
            </a:r>
            <a:r>
              <a:rPr lang="en-US" altLang="zh-CN" sz="2000" dirty="0"/>
              <a:t>CPU </a:t>
            </a:r>
            <a:r>
              <a:rPr lang="zh-CN" altLang="en-US" sz="2000" dirty="0"/>
              <a:t>能直接访问的存储器为高速缓冲存储器（</a:t>
            </a:r>
            <a:r>
              <a:rPr lang="en-US" altLang="zh-CN" sz="2000" dirty="0"/>
              <a:t>Cache</a:t>
            </a:r>
            <a:r>
              <a:rPr lang="zh-CN" altLang="en-US" sz="2000" dirty="0"/>
              <a:t>）和主存，所以</a:t>
            </a:r>
            <a:r>
              <a:rPr lang="en-US" altLang="zh-CN" sz="2000" dirty="0"/>
              <a:t>CPU </a:t>
            </a:r>
            <a:r>
              <a:rPr lang="zh-CN" altLang="en-US" sz="2000" dirty="0"/>
              <a:t>要使用存放在外存储器中的程序或数据时，就要通过特定算法将需要调入内存储器的内容调入。这时，若当前内存储器的目前剩余容量能够装下要调入的程序或数据时，就直接调入；若内存储器的目前剩余容量不足以装下要调入的程序或数据时，就借用虚拟内存，将需用的程序或数据分批的调入或调出内存储器。</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268943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lnSpcReduction="10000"/>
          </a:bodyPr>
          <a:lstStyle/>
          <a:p>
            <a:r>
              <a:rPr lang="zh-CN" altLang="en-US" sz="2400" dirty="0"/>
              <a:t>分级存储体系的工作原理</a:t>
            </a:r>
          </a:p>
          <a:p>
            <a:pPr lvl="1"/>
            <a:r>
              <a:rPr lang="zh-CN" altLang="en-US" sz="2000" dirty="0"/>
              <a:t>当</a:t>
            </a:r>
            <a:r>
              <a:rPr lang="en-US" altLang="zh-CN" sz="2000" dirty="0"/>
              <a:t>CPU </a:t>
            </a:r>
            <a:r>
              <a:rPr lang="zh-CN" altLang="en-US" sz="2000" dirty="0"/>
              <a:t>访问主存存储器时，同时访问高速缓冲存储器（</a:t>
            </a:r>
            <a:r>
              <a:rPr lang="en-US" altLang="zh-CN" sz="2000" dirty="0"/>
              <a:t>Cache</a:t>
            </a:r>
            <a:r>
              <a:rPr lang="zh-CN" altLang="en-US" sz="2000" dirty="0"/>
              <a:t>）与主存存储器。通过对地址码的分析。可以判断所访问区间的内容是否复制到</a:t>
            </a:r>
            <a:r>
              <a:rPr lang="en-US" altLang="zh-CN" sz="2000" dirty="0"/>
              <a:t>Cache</a:t>
            </a:r>
            <a:r>
              <a:rPr lang="zh-CN" altLang="en-US" sz="2000" dirty="0"/>
              <a:t>之中。若所需访问区间已经复制在</a:t>
            </a:r>
            <a:r>
              <a:rPr lang="en-US" altLang="zh-CN" sz="2000" dirty="0"/>
              <a:t>Cache </a:t>
            </a:r>
            <a:r>
              <a:rPr lang="zh-CN" altLang="en-US" sz="2000" dirty="0"/>
              <a:t>中，称为访问</a:t>
            </a:r>
            <a:r>
              <a:rPr lang="en-US" altLang="zh-CN" sz="2000" dirty="0"/>
              <a:t>Cache </a:t>
            </a:r>
            <a:r>
              <a:rPr lang="zh-CN" altLang="en-US" sz="2000" dirty="0"/>
              <a:t>命中，可以直接从</a:t>
            </a:r>
            <a:r>
              <a:rPr lang="en-US" altLang="zh-CN" sz="2000" dirty="0"/>
              <a:t>Cache </a:t>
            </a:r>
            <a:r>
              <a:rPr lang="zh-CN" altLang="en-US" sz="2000" dirty="0"/>
              <a:t>中快速读得信息。若访问区间内容不在</a:t>
            </a:r>
            <a:r>
              <a:rPr lang="en-US" altLang="zh-CN" sz="2000" dirty="0"/>
              <a:t>Cache </a:t>
            </a:r>
            <a:r>
              <a:rPr lang="zh-CN" altLang="en-US" sz="2000" dirty="0"/>
              <a:t>中，称为访问</a:t>
            </a:r>
            <a:r>
              <a:rPr lang="en-US" altLang="zh-CN" sz="2000" dirty="0"/>
              <a:t>Cache</a:t>
            </a:r>
            <a:r>
              <a:rPr lang="zh-CN" altLang="en-US" sz="2000" dirty="0"/>
              <a:t>未命中，则需从主存中读取信息，并考虑更新</a:t>
            </a:r>
            <a:r>
              <a:rPr lang="en-US" altLang="zh-CN" sz="2000" dirty="0"/>
              <a:t>Cache </a:t>
            </a:r>
            <a:r>
              <a:rPr lang="zh-CN" altLang="en-US" sz="2000" dirty="0"/>
              <a:t>内容为当前活跃部分。</a:t>
            </a:r>
            <a:endParaRPr lang="zh-CN" altLang="en-US" sz="16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11447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a:bodyPr>
          <a:lstStyle/>
          <a:p>
            <a:r>
              <a:rPr lang="en-US" altLang="zh-CN" sz="2400" dirty="0"/>
              <a:t>Cache-</a:t>
            </a:r>
            <a:r>
              <a:rPr lang="zh-CN" altLang="en-US" sz="2400" dirty="0"/>
              <a:t>主存系统</a:t>
            </a:r>
          </a:p>
          <a:p>
            <a:pPr lvl="1"/>
            <a:r>
              <a:rPr lang="zh-CN" altLang="en-US" sz="2000" dirty="0"/>
              <a:t>由</a:t>
            </a:r>
            <a:r>
              <a:rPr lang="en-US" altLang="zh-CN" sz="2000" dirty="0"/>
              <a:t>Cache </a:t>
            </a:r>
            <a:r>
              <a:rPr lang="zh-CN" altLang="en-US" sz="2000" dirty="0"/>
              <a:t>和主存储器构成的</a:t>
            </a:r>
            <a:r>
              <a:rPr lang="en-US" altLang="zh-CN" sz="2000" dirty="0"/>
              <a:t>Cache-</a:t>
            </a:r>
            <a:r>
              <a:rPr lang="zh-CN" altLang="en-US" sz="2000" dirty="0"/>
              <a:t>主存系统</a:t>
            </a:r>
            <a:endParaRPr lang="en-US" altLang="zh-CN" sz="2000" dirty="0"/>
          </a:p>
          <a:p>
            <a:pPr lvl="1"/>
            <a:r>
              <a:rPr lang="zh-CN" altLang="en-US" sz="2000" dirty="0"/>
              <a:t>目的是利用与</a:t>
            </a:r>
            <a:r>
              <a:rPr lang="en-US" altLang="zh-CN" sz="2000" dirty="0"/>
              <a:t>CPU </a:t>
            </a:r>
            <a:r>
              <a:rPr lang="zh-CN" altLang="en-US" sz="2000" dirty="0"/>
              <a:t>速度接近的</a:t>
            </a:r>
            <a:r>
              <a:rPr lang="en-US" altLang="zh-CN" sz="2000" dirty="0"/>
              <a:t>Cache </a:t>
            </a:r>
            <a:r>
              <a:rPr lang="zh-CN" altLang="en-US" sz="2000" dirty="0"/>
              <a:t>来高速存取指令和数据，以提高存储器的速度。从</a:t>
            </a:r>
            <a:r>
              <a:rPr lang="en-US" altLang="zh-CN" sz="2000" dirty="0"/>
              <a:t>CPU </a:t>
            </a:r>
            <a:r>
              <a:rPr lang="zh-CN" altLang="en-US" sz="2000" dirty="0"/>
              <a:t>角度看，这个层次的速度接近</a:t>
            </a:r>
            <a:r>
              <a:rPr lang="en-US" altLang="zh-CN" sz="2000" dirty="0"/>
              <a:t>Cache</a:t>
            </a:r>
            <a:r>
              <a:rPr lang="zh-CN" altLang="en-US" sz="2000" dirty="0"/>
              <a:t>，容量和每一位的价格则接近主存。</a:t>
            </a:r>
            <a:endParaRPr lang="zh-CN" altLang="en-US" sz="16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49889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04355">
                                            <p:txEl>
                                              <p:pRg st="2" end="2"/>
                                            </p:txEl>
                                          </p:spTgt>
                                        </p:tgtEl>
                                        <p:attrNameLst>
                                          <p:attrName>style.visibility</p:attrName>
                                        </p:attrNameLst>
                                      </p:cBhvr>
                                      <p:to>
                                        <p:strVal val="visible"/>
                                      </p:to>
                                    </p:set>
                                    <p:anim calcmode="lin" valueType="num">
                                      <p:cBhvr additive="base">
                                        <p:cTn id="17" dur="500" fill="hold"/>
                                        <p:tgtEl>
                                          <p:spTgt spid="24043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435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additive="base">
                                        <p:cTn id="22" dur="500" fill="hold"/>
                                        <p:tgtEl>
                                          <p:spTgt spid="4098"/>
                                        </p:tgtEl>
                                        <p:attrNameLst>
                                          <p:attrName>ppt_x</p:attrName>
                                        </p:attrNameLst>
                                      </p:cBhvr>
                                      <p:tavLst>
                                        <p:tav tm="0">
                                          <p:val>
                                            <p:strVal val="#ppt_x"/>
                                          </p:val>
                                        </p:tav>
                                        <p:tav tm="100000">
                                          <p:val>
                                            <p:strVal val="#ppt_x"/>
                                          </p:val>
                                        </p:tav>
                                      </p:tavLst>
                                    </p:anim>
                                    <p:anim calcmode="lin" valueType="num">
                                      <p:cBhvr additive="base">
                                        <p:cTn id="23"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4917127" cy="3600400"/>
          </a:xfrm>
        </p:spPr>
        <p:txBody>
          <a:bodyPr>
            <a:normAutofit fontScale="85000" lnSpcReduction="20000"/>
          </a:bodyPr>
          <a:lstStyle/>
          <a:p>
            <a:r>
              <a:rPr lang="zh-CN" altLang="en-US" sz="2400" dirty="0"/>
              <a:t>虚拟存储器系统</a:t>
            </a:r>
          </a:p>
          <a:p>
            <a:pPr lvl="1"/>
            <a:r>
              <a:rPr lang="zh-CN" altLang="en-US" sz="2000" dirty="0"/>
              <a:t>由主存和外存构成的虚拟存储器系统</a:t>
            </a:r>
            <a:endParaRPr lang="en-US" altLang="zh-CN" sz="2000" dirty="0"/>
          </a:p>
          <a:p>
            <a:pPr lvl="1"/>
            <a:r>
              <a:rPr lang="zh-CN" altLang="en-US" sz="2000" dirty="0"/>
              <a:t>主要目的是增加存储器的容量。从整体看，其速度接近于主存的速度，其容量接近于外存的容量。</a:t>
            </a:r>
            <a:endParaRPr lang="en-US" altLang="zh-CN" sz="2000" dirty="0"/>
          </a:p>
          <a:p>
            <a:pPr lvl="1"/>
            <a:r>
              <a:rPr lang="zh-CN" altLang="en-US" sz="2000" dirty="0"/>
              <a:t>计算机存储系统的这种多层次的结构，很好地解决了容量、速度和成本的矛盾。这些不同速度、不同容量、不同价格的存储器，用硬件、软件或软件与硬件相结合的方式连接起来，形成一个系统。</a:t>
            </a:r>
          </a:p>
          <a:p>
            <a:pPr lvl="1"/>
            <a:r>
              <a:rPr lang="zh-CN" altLang="en-US" sz="2000" dirty="0"/>
              <a:t>这个存储系统对应用程序员而言是透明的，在应用程序员看来它是一个存储器，其速度接近于最快的那个存储器，存储容量与容量最大的那个存储器相等或接近，其单位容量的价格则接近最便宜的那个存储器。</a:t>
            </a:r>
            <a:endParaRPr lang="zh-CN" altLang="en-US" sz="16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671" y="1203598"/>
            <a:ext cx="365182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分级存储</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861703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 calcmode="lin" valueType="num">
                                      <p:cBhvr additive="base">
                                        <p:cTn id="7" dur="500" fill="hold"/>
                                        <p:tgtEl>
                                          <p:spTgt spid="2404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4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404355">
                                            <p:txEl>
                                              <p:pRg st="1" end="1"/>
                                            </p:txEl>
                                          </p:spTgt>
                                        </p:tgtEl>
                                        <p:attrNameLst>
                                          <p:attrName>style.visibility</p:attrName>
                                        </p:attrNameLst>
                                      </p:cBhvr>
                                      <p:to>
                                        <p:strVal val="visible"/>
                                      </p:to>
                                    </p:set>
                                    <p:anim calcmode="lin" valueType="num">
                                      <p:cBhvr additive="base">
                                        <p:cTn id="12" dur="500" fill="hold"/>
                                        <p:tgtEl>
                                          <p:spTgt spid="24043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435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04355">
                                            <p:txEl>
                                              <p:pRg st="2" end="2"/>
                                            </p:txEl>
                                          </p:spTgt>
                                        </p:tgtEl>
                                        <p:attrNameLst>
                                          <p:attrName>style.visibility</p:attrName>
                                        </p:attrNameLst>
                                      </p:cBhvr>
                                      <p:to>
                                        <p:strVal val="visible"/>
                                      </p:to>
                                    </p:set>
                                    <p:anim calcmode="lin" valueType="num">
                                      <p:cBhvr additive="base">
                                        <p:cTn id="17" dur="500" fill="hold"/>
                                        <p:tgtEl>
                                          <p:spTgt spid="24043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435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404355">
                                            <p:txEl>
                                              <p:pRg st="3" end="3"/>
                                            </p:txEl>
                                          </p:spTgt>
                                        </p:tgtEl>
                                        <p:attrNameLst>
                                          <p:attrName>style.visibility</p:attrName>
                                        </p:attrNameLst>
                                      </p:cBhvr>
                                      <p:to>
                                        <p:strVal val="visible"/>
                                      </p:to>
                                    </p:set>
                                    <p:anim calcmode="lin" valueType="num">
                                      <p:cBhvr additive="base">
                                        <p:cTn id="22" dur="500" fill="hold"/>
                                        <p:tgtEl>
                                          <p:spTgt spid="240435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40435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404355">
                                            <p:txEl>
                                              <p:pRg st="4" end="4"/>
                                            </p:txEl>
                                          </p:spTgt>
                                        </p:tgtEl>
                                        <p:attrNameLst>
                                          <p:attrName>style.visibility</p:attrName>
                                        </p:attrNameLst>
                                      </p:cBhvr>
                                      <p:to>
                                        <p:strVal val="visible"/>
                                      </p:to>
                                    </p:set>
                                    <p:anim calcmode="lin" valueType="num">
                                      <p:cBhvr additive="base">
                                        <p:cTn id="27" dur="500" fill="hold"/>
                                        <p:tgtEl>
                                          <p:spTgt spid="24043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04355">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098"/>
                                        </p:tgtEl>
                                        <p:attrNameLst>
                                          <p:attrName>style.visibility</p:attrName>
                                        </p:attrNameLst>
                                      </p:cBhvr>
                                      <p:to>
                                        <p:strVal val="visible"/>
                                      </p:to>
                                    </p:set>
                                    <p:anim calcmode="lin" valueType="num">
                                      <p:cBhvr additive="base">
                                        <p:cTn id="32" dur="500" fill="hold"/>
                                        <p:tgtEl>
                                          <p:spTgt spid="4098"/>
                                        </p:tgtEl>
                                        <p:attrNameLst>
                                          <p:attrName>ppt_x</p:attrName>
                                        </p:attrNameLst>
                                      </p:cBhvr>
                                      <p:tavLst>
                                        <p:tav tm="0">
                                          <p:val>
                                            <p:strVal val="#ppt_x"/>
                                          </p:val>
                                        </p:tav>
                                        <p:tav tm="100000">
                                          <p:val>
                                            <p:strVal val="#ppt_x"/>
                                          </p:val>
                                        </p:tav>
                                      </p:tavLst>
                                    </p:anim>
                                    <p:anim calcmode="lin" valueType="num">
                                      <p:cBhvr additive="base">
                                        <p:cTn id="33"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8280920" cy="3600400"/>
          </a:xfrm>
        </p:spPr>
        <p:txBody>
          <a:bodyPr>
            <a:normAutofit/>
          </a:bodyPr>
          <a:lstStyle/>
          <a:p>
            <a:r>
              <a:rPr lang="zh-CN" altLang="en-US" sz="2400" dirty="0"/>
              <a:t>内存的实际容量与需求量间的矛盾</a:t>
            </a:r>
            <a:endParaRPr lang="en-US" altLang="zh-CN" sz="2400" dirty="0"/>
          </a:p>
          <a:p>
            <a:pPr lvl="1"/>
            <a:r>
              <a:rPr lang="zh-CN" altLang="en-US" sz="2000" dirty="0"/>
              <a:t>由于技术与成本等原因，目前计算机的内存的容量受到限制，不会特别大。</a:t>
            </a:r>
            <a:endParaRPr lang="en-US" altLang="zh-CN" sz="2000" dirty="0"/>
          </a:p>
          <a:p>
            <a:pPr lvl="1"/>
            <a:r>
              <a:rPr lang="zh-CN" altLang="en-US" sz="2000" dirty="0"/>
              <a:t>对于程序设计人员或计算机使用人员来说，又希望计算机的内存足够大，这样就可以执行非常大的程序或将非常大的文件直接放入内存中进行处理，速度就会比放在硬盘中要快得多。</a:t>
            </a:r>
            <a:endParaRPr lang="en-US" altLang="zh-CN" sz="2000" dirty="0"/>
          </a:p>
          <a:p>
            <a:pPr lvl="1"/>
            <a:r>
              <a:rPr lang="zh-CN" altLang="en-US" sz="2000" dirty="0"/>
              <a:t>现代操作系统都支持多道程序运行，如何让多个程序有效而安全地共享主存。</a:t>
            </a:r>
            <a:endParaRPr lang="en-US" altLang="zh-CN" sz="2000" dirty="0"/>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虚拟内存</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379829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1" end="1"/>
                                            </p:txEl>
                                          </p:spTgt>
                                        </p:tgtEl>
                                        <p:attrNameLst>
                                          <p:attrName>style.visibility</p:attrName>
                                        </p:attrNameLst>
                                      </p:cBhvr>
                                      <p:to>
                                        <p:strVal val="visible"/>
                                      </p:to>
                                    </p:set>
                                    <p:animEffect transition="in" filter="wipe(left)">
                                      <p:cBhvr>
                                        <p:cTn id="11" dur="500"/>
                                        <p:tgtEl>
                                          <p:spTgt spid="240435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04355">
                                            <p:txEl>
                                              <p:pRg st="2" end="2"/>
                                            </p:txEl>
                                          </p:spTgt>
                                        </p:tgtEl>
                                        <p:attrNameLst>
                                          <p:attrName>style.visibility</p:attrName>
                                        </p:attrNameLst>
                                      </p:cBhvr>
                                      <p:to>
                                        <p:strVal val="visible"/>
                                      </p:to>
                                    </p:set>
                                    <p:animEffect transition="in" filter="wipe(left)">
                                      <p:cBhvr>
                                        <p:cTn id="15" dur="500"/>
                                        <p:tgtEl>
                                          <p:spTgt spid="240435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04355">
                                            <p:txEl>
                                              <p:pRg st="3" end="3"/>
                                            </p:txEl>
                                          </p:spTgt>
                                        </p:tgtEl>
                                        <p:attrNameLst>
                                          <p:attrName>style.visibility</p:attrName>
                                        </p:attrNameLst>
                                      </p:cBhvr>
                                      <p:to>
                                        <p:strVal val="visible"/>
                                      </p:to>
                                    </p:set>
                                    <p:animEffect transition="in" filter="wipe(left)">
                                      <p:cBhvr>
                                        <p:cTn id="19" dur="500"/>
                                        <p:tgtEl>
                                          <p:spTgt spid="2404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179512" y="1203598"/>
            <a:ext cx="4752527" cy="3600400"/>
          </a:xfrm>
        </p:spPr>
        <p:txBody>
          <a:bodyPr>
            <a:normAutofit fontScale="92500" lnSpcReduction="10000"/>
          </a:bodyPr>
          <a:lstStyle/>
          <a:p>
            <a:r>
              <a:rPr lang="zh-CN" altLang="en-US" sz="2400" dirty="0"/>
              <a:t>虚拟存储技术，即由操作系统把主存和辅存这两级存储系统管理起来，实现自动覆盖。也就是说，一个大作业在执行时，其一部分地址空间在主存，另一部分在辅存，当所访问的信息不在主存时，则由操作系统而不是程序员安排</a:t>
            </a:r>
            <a:r>
              <a:rPr lang="en-US" altLang="zh-CN" sz="2400" dirty="0"/>
              <a:t>I/O </a:t>
            </a:r>
            <a:r>
              <a:rPr lang="zh-CN" altLang="en-US" sz="2400" dirty="0"/>
              <a:t>指令把它从辅存调入主存，从效果上来看，好像为用户提供了一个存储容量比实际主存大得多的存储器。我们称这种存储器为虚拟存储器。</a:t>
            </a:r>
          </a:p>
        </p:txBody>
      </p:sp>
      <p:pic>
        <p:nvPicPr>
          <p:cNvPr id="1025" name="Picture 1" descr="C:\Users\Administrator\AppData\Roaming\Tencent\Users\706692750\QQ\WinTemp\RichOle\78Q3EEZ($0G4~%~SSAC50)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096227"/>
            <a:ext cx="4054494" cy="34197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虚拟内存</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66958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wipe(left)">
                                      <p:cBhvr>
                                        <p:cTn id="7" dur="500"/>
                                        <p:tgtEl>
                                          <p:spTgt spid="10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0" end="0"/>
                                            </p:txEl>
                                          </p:spTgt>
                                        </p:tgtEl>
                                        <p:attrNameLst>
                                          <p:attrName>style.visibility</p:attrName>
                                        </p:attrNameLst>
                                      </p:cBhvr>
                                      <p:to>
                                        <p:strVal val="visible"/>
                                      </p:to>
                                    </p:set>
                                    <p:animEffect transition="in" filter="wipe(left)">
                                      <p:cBhvr>
                                        <p:cTn id="11" dur="500"/>
                                        <p:tgtEl>
                                          <p:spTgt spid="24043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179512" y="1203598"/>
            <a:ext cx="4752527" cy="3600400"/>
          </a:xfrm>
        </p:spPr>
        <p:txBody>
          <a:bodyPr>
            <a:normAutofit/>
          </a:bodyPr>
          <a:lstStyle/>
          <a:p>
            <a:r>
              <a:rPr lang="zh-CN" altLang="en-US" sz="2400" dirty="0"/>
              <a:t>左边为程序</a:t>
            </a:r>
            <a:r>
              <a:rPr lang="en-US" altLang="zh-CN" sz="2400" dirty="0"/>
              <a:t>A</a:t>
            </a:r>
            <a:r>
              <a:rPr lang="zh-CN" altLang="en-US" sz="2400" dirty="0"/>
              <a:t>在运行时，认为自己申请到的一片连续的存储空间，但实际上得到的存储空间部分是来自物理内存，并且不一定是连续的；右边是通过虚拟内存技术而得到的部分硬盘空间。</a:t>
            </a:r>
          </a:p>
        </p:txBody>
      </p:sp>
      <p:pic>
        <p:nvPicPr>
          <p:cNvPr id="1025" name="Picture 1" descr="C:\Users\Administrator\AppData\Roaming\Tencent\Users\706692750\QQ\WinTemp\RichOle\78Q3EEZ($0G4~%~SSAC50)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1096227"/>
            <a:ext cx="4054494" cy="34197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虚拟内存</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558966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wipe(left)">
                                      <p:cBhvr>
                                        <p:cTn id="7" dur="500"/>
                                        <p:tgtEl>
                                          <p:spTgt spid="10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04355">
                                            <p:txEl>
                                              <p:pRg st="0" end="0"/>
                                            </p:txEl>
                                          </p:spTgt>
                                        </p:tgtEl>
                                        <p:attrNameLst>
                                          <p:attrName>style.visibility</p:attrName>
                                        </p:attrNameLst>
                                      </p:cBhvr>
                                      <p:to>
                                        <p:strVal val="visible"/>
                                      </p:to>
                                    </p:set>
                                    <p:animEffect transition="in" filter="wipe(left)">
                                      <p:cBhvr>
                                        <p:cTn id="11" dur="500"/>
                                        <p:tgtEl>
                                          <p:spTgt spid="24043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467544" y="1203598"/>
            <a:ext cx="8280920" cy="3600400"/>
          </a:xfrm>
        </p:spPr>
        <p:txBody>
          <a:bodyPr>
            <a:normAutofit/>
          </a:bodyPr>
          <a:lstStyle/>
          <a:p>
            <a:r>
              <a:rPr lang="zh-CN" altLang="en-US" sz="2400" dirty="0"/>
              <a:t>虚拟存储器是一种由价格较高、速度较快、容量较小的主存储器和一个价格低廉、速度较慢、容量巨大的辅助存储器组成的存储层次，在系统软件和辅助硬件的管理下就像一个单一的、可直接访问的大容量存储器，以透明方式为用户程序提供一个远大于主存容量的存储空间。</a:t>
            </a:r>
            <a:endParaRPr lang="en-US" altLang="zh-CN" sz="2000" dirty="0"/>
          </a:p>
        </p:txBody>
      </p:sp>
      <p:sp>
        <p:nvSpPr>
          <p:cNvPr id="7"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虚拟内存</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19590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122272"/>
            <a:ext cx="8786874" cy="3592618"/>
          </a:xfrm>
        </p:spPr>
        <p:txBody>
          <a:bodyPr>
            <a:normAutofit fontScale="70000" lnSpcReduction="20000"/>
          </a:bodyPr>
          <a:lstStyle/>
          <a:p>
            <a:r>
              <a:rPr lang="zh-CN" altLang="zh-CN" dirty="0"/>
              <a:t>一个系统可从多个层次（或多个视野）理解</a:t>
            </a:r>
            <a:endParaRPr lang="en-US" altLang="zh-CN" dirty="0"/>
          </a:p>
          <a:p>
            <a:r>
              <a:rPr lang="zh-CN" altLang="zh-CN" dirty="0"/>
              <a:t>每个层次仅仅考虑有限的、该层次特有的问题</a:t>
            </a:r>
            <a:endParaRPr lang="en-US" altLang="zh-CN" dirty="0"/>
          </a:p>
          <a:p>
            <a:pPr lvl="1"/>
            <a:r>
              <a:rPr lang="zh-CN" altLang="zh-CN" dirty="0"/>
              <a:t>并用一套精确规定的抽象概念和方法，统一处理该层次所有的计算过程，解决这些特有问题</a:t>
            </a:r>
            <a:endParaRPr lang="en-US" altLang="zh-CN" dirty="0"/>
          </a:p>
          <a:p>
            <a:r>
              <a:rPr lang="zh-CN" altLang="zh-CN" b="1" dirty="0"/>
              <a:t>抽象三性质</a:t>
            </a:r>
            <a:r>
              <a:rPr lang="zh-CN" altLang="zh-CN" dirty="0"/>
              <a:t>：</a:t>
            </a:r>
          </a:p>
          <a:p>
            <a:pPr lvl="1"/>
            <a:r>
              <a:rPr lang="zh-CN" altLang="zh-CN" b="1" dirty="0"/>
              <a:t>有限性</a:t>
            </a:r>
            <a:r>
              <a:rPr lang="zh-CN" altLang="zh-CN" dirty="0"/>
              <a:t>：每个抽象仅仅考虑一个层次的有限的特有问题，忽略其他层次</a:t>
            </a:r>
            <a:r>
              <a:rPr lang="zh-CN" altLang="en-US" dirty="0"/>
              <a:t>，</a:t>
            </a:r>
            <a:r>
              <a:rPr lang="zh-CN" altLang="zh-CN" dirty="0"/>
              <a:t>忽略同一层次的其他问题</a:t>
            </a:r>
          </a:p>
          <a:p>
            <a:pPr lvl="1"/>
            <a:r>
              <a:rPr lang="zh-CN" altLang="zh-CN" b="1" dirty="0"/>
              <a:t>精确性</a:t>
            </a:r>
            <a:r>
              <a:rPr lang="zh-CN" altLang="zh-CN" dirty="0"/>
              <a:t>：抽象化的产物是一个计算抽象，它是一个语义精确、格式规范的计算概念</a:t>
            </a:r>
          </a:p>
          <a:p>
            <a:pPr lvl="1"/>
            <a:r>
              <a:rPr lang="zh-CN" altLang="en-US" b="1" dirty="0"/>
              <a:t>泛化</a:t>
            </a:r>
            <a:r>
              <a:rPr lang="zh-CN" altLang="zh-CN" b="1" dirty="0"/>
              <a:t>性</a:t>
            </a:r>
            <a:r>
              <a:rPr lang="zh-CN" altLang="zh-CN" dirty="0"/>
              <a:t>：一个通用抽象代表多个具体需求</a:t>
            </a:r>
            <a:endParaRPr lang="en-US" altLang="zh-CN" dirty="0"/>
          </a:p>
          <a:p>
            <a:pPr lvl="2"/>
            <a:r>
              <a:rPr lang="zh-CN" altLang="zh-CN" dirty="0"/>
              <a:t>可以触类旁通、用于其他实例（</a:t>
            </a:r>
            <a:r>
              <a:rPr lang="en-US" altLang="zh-CN" dirty="0"/>
              <a:t>generalization</a:t>
            </a:r>
            <a:r>
              <a:rPr lang="zh-CN" altLang="zh-CN" dirty="0"/>
              <a:t>）</a:t>
            </a:r>
            <a:endParaRPr lang="en-US" altLang="zh-CN" dirty="0"/>
          </a:p>
          <a:p>
            <a:pPr lvl="2"/>
            <a:r>
              <a:rPr lang="zh-CN" altLang="zh-CN" dirty="0"/>
              <a:t>只对某个实例有效的抽象，不是好的抽象</a:t>
            </a:r>
            <a:endParaRPr lang="zh-CN" altLang="en-US" dirty="0"/>
          </a:p>
        </p:txBody>
      </p:sp>
      <p:sp>
        <p:nvSpPr>
          <p:cNvPr id="5"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抽象化</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93465690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31370" y="1203598"/>
            <a:ext cx="8345085" cy="3600400"/>
          </a:xfrm>
        </p:spPr>
        <p:txBody>
          <a:bodyPr>
            <a:normAutofit/>
          </a:bodyPr>
          <a:lstStyle/>
          <a:p>
            <a:r>
              <a:rPr lang="zh-CN" altLang="en-US" sz="2400" dirty="0"/>
              <a:t>在</a:t>
            </a:r>
            <a:r>
              <a:rPr lang="en-US" altLang="zh-CN" sz="2400" dirty="0"/>
              <a:t>Windows </a:t>
            </a:r>
            <a:r>
              <a:rPr lang="zh-CN" altLang="en-US" sz="2400" dirty="0"/>
              <a:t>系统中，可以通过“控制面板”中的“系统属性”功能来设置虚拟内存</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54" y="1203598"/>
            <a:ext cx="3255768" cy="345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1203598"/>
            <a:ext cx="2661848" cy="34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1267292"/>
            <a:ext cx="2843808" cy="3395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3.3 </a:t>
            </a:r>
            <a:r>
              <a:rPr lang="zh-CN" altLang="en-US" sz="3600" b="1" kern="0" dirty="0">
                <a:solidFill>
                  <a:srgbClr val="FFFFFF"/>
                </a:solidFill>
                <a:ea typeface="黑体" pitchFamily="2" charset="-122"/>
              </a:rPr>
              <a:t>信息存储体系</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虚拟内存</a:t>
            </a:r>
            <a:endParaRPr lang="en-US" altLang="zh-CN" sz="28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526841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04355">
                                            <p:txEl>
                                              <p:pRg st="0" end="0"/>
                                            </p:txEl>
                                          </p:spTgt>
                                        </p:tgtEl>
                                        <p:attrNameLst>
                                          <p:attrName>style.visibility</p:attrName>
                                        </p:attrNameLst>
                                      </p:cBhvr>
                                      <p:to>
                                        <p:strVal val="visible"/>
                                      </p:to>
                                    </p:set>
                                    <p:animEffect transition="in" filter="wipe(left)">
                                      <p:cBhvr>
                                        <p:cTn id="7" dur="500"/>
                                        <p:tgtEl>
                                          <p:spTgt spid="2404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fade">
                                      <p:cBhvr>
                                        <p:cTn id="26" dur="1000"/>
                                        <p:tgtEl>
                                          <p:spTgt spid="2052"/>
                                        </p:tgtEl>
                                      </p:cBhvr>
                                    </p:animEffect>
                                    <p:anim calcmode="lin" valueType="num">
                                      <p:cBhvr>
                                        <p:cTn id="27" dur="1000" fill="hold"/>
                                        <p:tgtEl>
                                          <p:spTgt spid="2052"/>
                                        </p:tgtEl>
                                        <p:attrNameLst>
                                          <p:attrName>ppt_x</p:attrName>
                                        </p:attrNameLst>
                                      </p:cBhvr>
                                      <p:tavLst>
                                        <p:tav tm="0">
                                          <p:val>
                                            <p:strVal val="#ppt_x"/>
                                          </p:val>
                                        </p:tav>
                                        <p:tav tm="100000">
                                          <p:val>
                                            <p:strVal val="#ppt_x"/>
                                          </p:val>
                                        </p:tav>
                                      </p:tavLst>
                                    </p:anim>
                                    <p:anim calcmode="lin" valueType="num">
                                      <p:cBhvr>
                                        <p:cTn id="28"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4355"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4" name="Rectangle 2"/>
          <p:cNvSpPr>
            <a:spLocks noGrp="1" noChangeArrowheads="1"/>
          </p:cNvSpPr>
          <p:nvPr>
            <p:ph type="title"/>
          </p:nvPr>
        </p:nvSpPr>
        <p:spPr>
          <a:xfrm>
            <a:off x="142844" y="142858"/>
            <a:ext cx="8229600" cy="857250"/>
          </a:xfrm>
        </p:spPr>
        <p:txBody>
          <a:bodyPr>
            <a:noAutofit/>
          </a:bodyPr>
          <a:lstStyle/>
          <a:p>
            <a:pPr algn="l"/>
            <a:r>
              <a:rPr lang="en-US" altLang="zh-CN" sz="3600" dirty="0"/>
              <a:t>3.4 </a:t>
            </a:r>
            <a:r>
              <a:rPr lang="zh-CN" altLang="en-US" sz="3600" dirty="0">
                <a:latin typeface="华文琥珀" pitchFamily="2" charset="-122"/>
              </a:rPr>
              <a:t>软件系统</a:t>
            </a:r>
          </a:p>
        </p:txBody>
      </p:sp>
      <p:sp>
        <p:nvSpPr>
          <p:cNvPr id="4" name="内容占位符 3"/>
          <p:cNvSpPr>
            <a:spLocks noGrp="1"/>
          </p:cNvSpPr>
          <p:nvPr>
            <p:ph idx="1"/>
          </p:nvPr>
        </p:nvSpPr>
        <p:spPr>
          <a:xfrm>
            <a:off x="457200" y="1200150"/>
            <a:ext cx="3610744" cy="3459831"/>
          </a:xfrm>
        </p:spPr>
        <p:txBody>
          <a:bodyPr>
            <a:normAutofit lnSpcReduction="10000"/>
          </a:bodyPr>
          <a:lstStyle/>
          <a:p>
            <a:r>
              <a:rPr lang="zh-CN" altLang="en-US" dirty="0"/>
              <a:t>软件是硬件与用户间必不可少的接口。软件给了硬件以生命，所以我们常听到一种说法：软件是计算机的灵魂。</a:t>
            </a:r>
          </a:p>
          <a:p>
            <a:endParaRPr lang="zh-CN" altLang="en-US" dirty="0"/>
          </a:p>
        </p:txBody>
      </p:sp>
      <p:graphicFrame>
        <p:nvGraphicFramePr>
          <p:cNvPr id="5" name="图示 4"/>
          <p:cNvGraphicFramePr/>
          <p:nvPr>
            <p:extLst>
              <p:ext uri="{D42A27DB-BD31-4B8C-83A1-F6EECF244321}">
                <p14:modId xmlns:p14="http://schemas.microsoft.com/office/powerpoint/2010/main" val="3416794847"/>
              </p:ext>
            </p:extLst>
          </p:nvPr>
        </p:nvGraphicFramePr>
        <p:xfrm>
          <a:off x="4355976" y="1015663"/>
          <a:ext cx="4120256" cy="3676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2904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363272" cy="3387824"/>
          </a:xfrm>
        </p:spPr>
        <p:txBody>
          <a:bodyPr>
            <a:normAutofit/>
          </a:bodyPr>
          <a:lstStyle/>
          <a:p>
            <a:r>
              <a:rPr lang="zh-CN" altLang="en-US" sz="2800" dirty="0"/>
              <a:t>计算机软件通常分为系统软件和应用软件两大类。</a:t>
            </a:r>
            <a:endParaRPr lang="en-US" altLang="zh-CN" sz="2800" dirty="0"/>
          </a:p>
          <a:p>
            <a:endParaRPr lang="en-US" altLang="zh-CN" sz="2800" dirty="0"/>
          </a:p>
          <a:p>
            <a:r>
              <a:rPr lang="zh-CN" altLang="en-US" sz="2800" dirty="0"/>
              <a:t>应用软件必须在系统软件的支持下才能运行。</a:t>
            </a:r>
            <a:endParaRPr lang="en-US" altLang="zh-CN" sz="2800" dirty="0"/>
          </a:p>
          <a:p>
            <a:endParaRPr lang="en-US" altLang="zh-CN" sz="2800" dirty="0"/>
          </a:p>
          <a:p>
            <a:r>
              <a:rPr lang="zh-CN" altLang="en-US" sz="2800" dirty="0"/>
              <a:t>没有系统软件，计算机无法运行；有系统软件而没有应用软件，计算机还是无法解决实际问题。</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 </a:t>
            </a:r>
            <a:r>
              <a:rPr lang="zh-CN" altLang="en-US" sz="3600" b="1" kern="0" dirty="0">
                <a:solidFill>
                  <a:srgbClr val="FFFFFF"/>
                </a:solidFill>
                <a:latin typeface="黑体" pitchFamily="49" charset="-122"/>
                <a:ea typeface="黑体" pitchFamily="49" charset="-122"/>
              </a:rPr>
              <a:t>软件系统</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78632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371222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280572252"/>
              </p:ext>
            </p:extLst>
          </p:nvPr>
        </p:nvGraphicFramePr>
        <p:xfrm>
          <a:off x="119301" y="1015663"/>
          <a:ext cx="8917195" cy="3356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组成</a:t>
            </a:r>
            <a:endParaRPr lang="en-US" altLang="zh-CN" sz="28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82616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62500" lnSpcReduction="20000"/>
          </a:bodyPr>
          <a:lstStyle/>
          <a:p>
            <a:r>
              <a:rPr lang="zh-CN" altLang="en-US" dirty="0"/>
              <a:t>系统软件</a:t>
            </a:r>
            <a:endParaRPr lang="en-US" altLang="zh-CN" dirty="0"/>
          </a:p>
          <a:p>
            <a:pPr lvl="1"/>
            <a:r>
              <a:rPr lang="zh-CN" altLang="en-US" dirty="0"/>
              <a:t>系统软件由一组控制计算机系统并管理其资源的程序组成，包括操作系统、语言处理程序、数据库管理系统和系统支撑和服务程序。</a:t>
            </a:r>
          </a:p>
          <a:p>
            <a:pPr lvl="1"/>
            <a:r>
              <a:rPr lang="zh-CN" altLang="en-US" dirty="0"/>
              <a:t>系统软件可以看作用户与计算机的接口，它为应用软件和用户提供了控制、访问硬件的手段，这些功能主要由操作系统完成。</a:t>
            </a:r>
          </a:p>
          <a:p>
            <a:pPr lvl="1"/>
            <a:r>
              <a:rPr lang="zh-CN" altLang="en-US" dirty="0"/>
              <a:t>语言处理程序主要将用面向用户的高级语言或汇编语言编写的源程序翻译成为计算机可执行的二进制语言程序。</a:t>
            </a:r>
          </a:p>
          <a:p>
            <a:pPr lvl="1"/>
            <a:r>
              <a:rPr lang="zh-CN" altLang="en-US" dirty="0"/>
              <a:t>数据库管理系统主要用来建立存储各种数据资料的数据库，并进行操作和维护。</a:t>
            </a:r>
          </a:p>
          <a:p>
            <a:pPr lvl="1"/>
            <a:r>
              <a:rPr lang="zh-CN" altLang="en-US" dirty="0"/>
              <a:t>此外，各种系统支撑和服务程序也属此类，包括系统诊断程序，调试程序，排错程序，编辑程序， 查杀病毒程序，这些都是为维护计算机系统的正常运行或支持系统开发所配置的软件系统，它们从另一方面辅助用户使用计算机。</a:t>
            </a:r>
          </a:p>
          <a:p>
            <a:pPr lvl="1"/>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组成</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766421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77500" lnSpcReduction="20000"/>
          </a:bodyPr>
          <a:lstStyle/>
          <a:p>
            <a:r>
              <a:rPr lang="zh-CN" altLang="en-US" dirty="0"/>
              <a:t>应用软件</a:t>
            </a:r>
            <a:endParaRPr lang="en-US" altLang="zh-CN" dirty="0"/>
          </a:p>
          <a:p>
            <a:pPr lvl="1"/>
            <a:r>
              <a:rPr lang="zh-CN" altLang="en-US" dirty="0"/>
              <a:t>为解决各类实际问题而设计的程序系统称为应用软件。从其服务对象的角度，又可分为通用软件和专用软件两类。</a:t>
            </a:r>
          </a:p>
          <a:p>
            <a:pPr lvl="1"/>
            <a:r>
              <a:rPr lang="zh-CN" altLang="en-US" dirty="0"/>
              <a:t>通用软件通常是为解决某一类问题而设计的，而这类问题是很多人都要遇到和解决的。例如：文字处理、表格处理和电子演示等。</a:t>
            </a:r>
          </a:p>
          <a:p>
            <a:pPr lvl="1"/>
            <a:r>
              <a:rPr lang="zh-CN" altLang="en-US" dirty="0"/>
              <a:t>专用软件指具有特殊功能和需求的软件。比如某个用户希望有一个程序能自动控制车床，同时也能将各种事务性工作集成起来统一管理。因为它对于一般用户是太特殊了，所以只能组织人力开发。当然开发出来的这种软件也只能专用于这种情况。</a:t>
            </a:r>
          </a:p>
          <a:p>
            <a:pPr lvl="1"/>
            <a:endParaRPr lang="zh-CN" altLang="en-US" dirty="0"/>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组成</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6362576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sz="2800" dirty="0"/>
              <a:t>计算机指令就是指挥机器工作的指示和命令。</a:t>
            </a:r>
            <a:endParaRPr lang="en-US" altLang="zh-CN" sz="2800" dirty="0"/>
          </a:p>
          <a:p>
            <a:r>
              <a:rPr lang="zh-CN" altLang="en-US" sz="2800" dirty="0"/>
              <a:t>程序是由一系列指令组成的，是为解决某一问题而设计的一系列排列有序的指令的集合，执行程序的过程就是计算机的工作过程。</a:t>
            </a:r>
            <a:endParaRPr lang="en-US" altLang="zh-CN" sz="2800" dirty="0"/>
          </a:p>
          <a:p>
            <a:r>
              <a:rPr lang="zh-CN" altLang="en-US" sz="2800" dirty="0"/>
              <a:t>计算机软件指的是为运行、维护、管理、应用计算机所编制的所有程序和支持文档的总和。</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6465655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指令</a:t>
            </a:r>
            <a:endParaRPr lang="en-US" altLang="zh-CN" dirty="0"/>
          </a:p>
          <a:p>
            <a:pPr lvl="1"/>
            <a:r>
              <a:rPr lang="zh-CN" altLang="en-US" dirty="0"/>
              <a:t>给计算机的命令，又叫指令。一个指令，也就是一个操作。控制器靠指令指挥机器工作，人们用指令表达自己的意图，并交给控制器执行。</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8131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a:bodyPr>
          <a:lstStyle/>
          <a:p>
            <a:r>
              <a:rPr lang="zh-CN" altLang="en-US" dirty="0"/>
              <a:t>指令</a:t>
            </a:r>
            <a:endParaRPr lang="en-US" altLang="zh-CN" dirty="0"/>
          </a:p>
          <a:p>
            <a:pPr lvl="1"/>
            <a:r>
              <a:rPr lang="zh-CN" altLang="en-US" dirty="0"/>
              <a:t>所谓指令集，就是</a:t>
            </a:r>
            <a:r>
              <a:rPr lang="en-US" altLang="zh-CN" dirty="0"/>
              <a:t>CPU</a:t>
            </a:r>
            <a:r>
              <a:rPr lang="zh-CN" altLang="en-US" dirty="0"/>
              <a:t>中用来计算和控制计算机系统的一套指令的集合，而每一种型号的</a:t>
            </a:r>
            <a:r>
              <a:rPr lang="en-US" altLang="zh-CN" dirty="0"/>
              <a:t>CPU</a:t>
            </a:r>
            <a:r>
              <a:rPr lang="zh-CN" altLang="en-US" dirty="0"/>
              <a:t>在设计时就规定了一系列与其他硬件电路相配合的指令系统。而指令集的先进与否，也关系到</a:t>
            </a:r>
            <a:r>
              <a:rPr lang="en-US" altLang="zh-CN" dirty="0"/>
              <a:t>CPU</a:t>
            </a:r>
            <a:r>
              <a:rPr lang="zh-CN" altLang="en-US" dirty="0"/>
              <a:t>的性能发挥，它也是</a:t>
            </a:r>
            <a:r>
              <a:rPr lang="en-US" altLang="zh-CN" dirty="0"/>
              <a:t>CPU</a:t>
            </a:r>
            <a:r>
              <a:rPr lang="zh-CN" altLang="en-US" dirty="0"/>
              <a:t>性能体现的一个重要标志。</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8000469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92500" lnSpcReduction="10000"/>
          </a:bodyPr>
          <a:lstStyle/>
          <a:p>
            <a:r>
              <a:rPr lang="zh-CN" altLang="en-US" dirty="0"/>
              <a:t>指令</a:t>
            </a:r>
            <a:endParaRPr lang="en-US" altLang="zh-CN" dirty="0"/>
          </a:p>
          <a:p>
            <a:pPr lvl="1"/>
            <a:r>
              <a:rPr lang="zh-CN" altLang="en-US" dirty="0"/>
              <a:t>通常一条指令包括两方面的内容：操作码和操作数，操作码规定计算机进行何种操作。如取数、加、减、逻辑运算等；操作数指出参与操作的数据在存储器的哪个地址中，操作的结果存放到哪个地址。整条指令以二进制编码的形式存放在存储器中。当</a:t>
            </a:r>
            <a:r>
              <a:rPr lang="en-US" altLang="zh-CN" dirty="0"/>
              <a:t>CPU</a:t>
            </a:r>
            <a:r>
              <a:rPr lang="zh-CN" altLang="en-US" dirty="0"/>
              <a:t>得到一条指令以后，控制单元就解释这条指令，指挥其他部件完成这条指令。</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1449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142990"/>
            <a:ext cx="8715436" cy="3500462"/>
          </a:xfrm>
        </p:spPr>
        <p:txBody>
          <a:bodyPr>
            <a:normAutofit fontScale="77500" lnSpcReduction="20000"/>
          </a:bodyPr>
          <a:lstStyle/>
          <a:p>
            <a:r>
              <a:rPr lang="zh-CN" altLang="zh-CN" dirty="0"/>
              <a:t>强调信息，即数据以及对数据的操作</a:t>
            </a:r>
            <a:endParaRPr lang="en-US" altLang="zh-CN" dirty="0"/>
          </a:p>
          <a:p>
            <a:pPr lvl="1">
              <a:lnSpc>
                <a:spcPct val="110000"/>
              </a:lnSpc>
            </a:pPr>
            <a:r>
              <a:rPr lang="zh-CN" altLang="zh-CN" dirty="0"/>
              <a:t>包括存储操作、运算操作、通信操作</a:t>
            </a:r>
            <a:endParaRPr lang="en-US" altLang="zh-CN" dirty="0"/>
          </a:p>
          <a:p>
            <a:pPr lvl="2">
              <a:lnSpc>
                <a:spcPct val="110000"/>
              </a:lnSpc>
            </a:pPr>
            <a:r>
              <a:rPr lang="zh-CN" altLang="zh-CN" b="1" dirty="0"/>
              <a:t>存储操作</a:t>
            </a:r>
            <a:r>
              <a:rPr lang="zh-CN" altLang="en-US" b="1" dirty="0"/>
              <a:t>：</a:t>
            </a:r>
            <a:r>
              <a:rPr lang="zh-CN" altLang="zh-CN" dirty="0"/>
              <a:t>将数据存放在某个地方（比如内存），或者从某个地方取出来放在寄存器中。该“地方”的名字称为存放该数据的</a:t>
            </a:r>
            <a:r>
              <a:rPr lang="zh-CN" altLang="zh-CN" b="1" dirty="0"/>
              <a:t>地址</a:t>
            </a:r>
            <a:r>
              <a:rPr lang="zh-CN" altLang="zh-CN" dirty="0"/>
              <a:t>。</a:t>
            </a:r>
            <a:endParaRPr lang="en-US" altLang="zh-CN" dirty="0"/>
          </a:p>
          <a:p>
            <a:pPr lvl="2">
              <a:lnSpc>
                <a:spcPct val="110000"/>
              </a:lnSpc>
            </a:pPr>
            <a:r>
              <a:rPr lang="zh-CN" altLang="zh-CN" b="1" dirty="0"/>
              <a:t>运算操作</a:t>
            </a:r>
            <a:r>
              <a:rPr lang="zh-CN" altLang="en-US" dirty="0"/>
              <a:t>：</a:t>
            </a:r>
            <a:r>
              <a:rPr lang="zh-CN" altLang="zh-CN" dirty="0"/>
              <a:t>加、减、乘、除、与、或、非</a:t>
            </a:r>
            <a:r>
              <a:rPr lang="zh-CN" altLang="en-US" dirty="0"/>
              <a:t>、移位</a:t>
            </a:r>
            <a:r>
              <a:rPr lang="zh-CN" altLang="zh-CN" dirty="0"/>
              <a:t>等</a:t>
            </a:r>
            <a:endParaRPr lang="en-US" altLang="zh-CN" dirty="0"/>
          </a:p>
          <a:p>
            <a:pPr lvl="2">
              <a:lnSpc>
                <a:spcPct val="110000"/>
              </a:lnSpc>
            </a:pPr>
            <a:r>
              <a:rPr lang="zh-CN" altLang="zh-CN" b="1" dirty="0"/>
              <a:t>通信操作</a:t>
            </a:r>
            <a:r>
              <a:rPr lang="zh-CN" altLang="en-US" b="1" dirty="0"/>
              <a:t>：</a:t>
            </a:r>
            <a:r>
              <a:rPr lang="zh-CN" altLang="zh-CN" dirty="0"/>
              <a:t>将数据从一个地方（比如硬盘）传递到另一个地方（比如内存）。数据传递到显示器时，相应的信息就被显示出来了。</a:t>
            </a:r>
          </a:p>
          <a:p>
            <a:pPr lvl="1">
              <a:lnSpc>
                <a:spcPct val="110000"/>
              </a:lnSpc>
            </a:pPr>
            <a:r>
              <a:rPr lang="zh-CN" altLang="zh-CN" b="1" dirty="0"/>
              <a:t>数据抽象</a:t>
            </a:r>
            <a:r>
              <a:rPr lang="zh-CN" altLang="en-US" dirty="0"/>
              <a:t>：</a:t>
            </a:r>
            <a:r>
              <a:rPr lang="zh-CN" altLang="zh-CN" dirty="0"/>
              <a:t>一类数据及其操作</a:t>
            </a:r>
            <a:endParaRPr lang="en-US" altLang="zh-CN" dirty="0"/>
          </a:p>
          <a:p>
            <a:pPr lvl="1">
              <a:lnSpc>
                <a:spcPct val="110000"/>
              </a:lnSpc>
            </a:pPr>
            <a:r>
              <a:rPr lang="zh-CN" altLang="zh-CN" b="1" dirty="0"/>
              <a:t>控制抽象</a:t>
            </a:r>
            <a:r>
              <a:rPr lang="zh-CN" altLang="en-US" b="1" dirty="0"/>
              <a:t>：</a:t>
            </a:r>
            <a:r>
              <a:rPr lang="zh-CN" altLang="zh-CN" dirty="0"/>
              <a:t>控制多个步骤组合实现计算过程</a:t>
            </a:r>
            <a:endParaRPr lang="en-US" altLang="zh-CN" dirty="0"/>
          </a:p>
          <a:p>
            <a:pPr>
              <a:lnSpc>
                <a:spcPct val="110000"/>
              </a:lnSpc>
            </a:pPr>
            <a:r>
              <a:rPr lang="zh-CN" altLang="en-US" b="1" dirty="0"/>
              <a:t>强调“</a:t>
            </a:r>
            <a:r>
              <a:rPr lang="zh-CN" altLang="en-US" b="1" dirty="0">
                <a:solidFill>
                  <a:srgbClr val="FF0000"/>
                </a:solidFill>
              </a:rPr>
              <a:t>比特精准、巧妙构造、自动执行的抽象</a:t>
            </a:r>
            <a:r>
              <a:rPr lang="zh-CN" altLang="en-US" b="1" dirty="0"/>
              <a:t>”</a:t>
            </a:r>
            <a:endParaRPr lang="en-US" altLang="zh-CN" b="1" dirty="0"/>
          </a:p>
        </p:txBody>
      </p:sp>
      <p:sp>
        <p:nvSpPr>
          <p:cNvPr id="5" name="Rectangle 2"/>
          <p:cNvSpPr txBox="1">
            <a:spLocks noChangeArrowheads="1"/>
          </p:cNvSpPr>
          <p:nvPr/>
        </p:nvSpPr>
        <p:spPr bwMode="gray">
          <a:xfrm>
            <a:off x="214282" y="178594"/>
            <a:ext cx="792961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3.1 </a:t>
            </a:r>
            <a:r>
              <a:rPr lang="zh-CN" altLang="en-US" sz="3600" b="1" kern="0" dirty="0">
                <a:solidFill>
                  <a:srgbClr val="FFFFFF"/>
                </a:solidFill>
                <a:ea typeface="黑体" pitchFamily="2" charset="-122"/>
              </a:rPr>
              <a:t>计算机组成与系统思维</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抽象化</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67897712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00151"/>
            <a:ext cx="8075240" cy="3387824"/>
          </a:xfrm>
        </p:spPr>
        <p:txBody>
          <a:bodyPr>
            <a:normAutofit fontScale="92500" lnSpcReduction="20000"/>
          </a:bodyPr>
          <a:lstStyle/>
          <a:p>
            <a:r>
              <a:rPr lang="zh-CN" altLang="en-US" dirty="0"/>
              <a:t>指令</a:t>
            </a:r>
            <a:endParaRPr lang="en-US" altLang="zh-CN" dirty="0"/>
          </a:p>
          <a:p>
            <a:pPr lvl="1"/>
            <a:r>
              <a:rPr lang="zh-CN" altLang="en-US" dirty="0"/>
              <a:t>指令的执行过程：首先是取指令和分析指令。按照程序规定的次序，从内存储器取出当前执行的指令，并送到控制器的指令寄存器中，对所取的指令进行分析，即根据指令中的操作码确定计算机应进行什么操作。其次是执行指令。根据指令分析结果，由控制器发出完成操作所需的一系列控制电位，以便指挥计算机有关部件完成这一操作，同时，还为取下一条指令作好准备。</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78443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指令的执行过程</a:t>
            </a:r>
          </a:p>
        </p:txBody>
      </p:sp>
      <p:grpSp>
        <p:nvGrpSpPr>
          <p:cNvPr id="3" name="画布 57"/>
          <p:cNvGrpSpPr/>
          <p:nvPr/>
        </p:nvGrpSpPr>
        <p:grpSpPr>
          <a:xfrm>
            <a:off x="3964474" y="1057504"/>
            <a:ext cx="5000014" cy="3602478"/>
            <a:chOff x="0" y="0"/>
            <a:chExt cx="3238500" cy="2044065"/>
          </a:xfrm>
        </p:grpSpPr>
        <p:sp>
          <p:nvSpPr>
            <p:cNvPr id="8" name="矩形 7"/>
            <p:cNvSpPr/>
            <p:nvPr/>
          </p:nvSpPr>
          <p:spPr>
            <a:xfrm>
              <a:off x="0" y="0"/>
              <a:ext cx="3238500" cy="2044065"/>
            </a:xfrm>
            <a:prstGeom prst="rect">
              <a:avLst/>
            </a:prstGeom>
          </p:spPr>
        </p:sp>
        <p:sp>
          <p:nvSpPr>
            <p:cNvPr id="9" name="菱形 8"/>
            <p:cNvSpPr/>
            <p:nvPr/>
          </p:nvSpPr>
          <p:spPr>
            <a:xfrm>
              <a:off x="257175" y="1052804"/>
              <a:ext cx="1516840" cy="533818"/>
            </a:xfrm>
            <a:prstGeom prst="diamond">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just">
                <a:lnSpc>
                  <a:spcPts val="1560"/>
                </a:lnSpc>
                <a:spcAft>
                  <a:spcPts val="0"/>
                </a:spcAft>
              </a:pPr>
              <a:r>
                <a:rPr lang="zh-CN" sz="1600">
                  <a:solidFill>
                    <a:srgbClr val="000000"/>
                  </a:solidFill>
                  <a:effectLst/>
                  <a:latin typeface="Times New Roman"/>
                  <a:ea typeface="宋体"/>
                  <a:cs typeface="Century"/>
                </a:rPr>
                <a:t>分析指令？</a:t>
              </a:r>
              <a:endParaRPr lang="zh-CN" sz="2000">
                <a:effectLst/>
                <a:latin typeface="Times New Roman"/>
                <a:ea typeface="宋体"/>
                <a:cs typeface="Century"/>
              </a:endParaRPr>
            </a:p>
          </p:txBody>
        </p:sp>
        <p:sp>
          <p:nvSpPr>
            <p:cNvPr id="10" name="圆角矩形 9"/>
            <p:cNvSpPr/>
            <p:nvPr/>
          </p:nvSpPr>
          <p:spPr>
            <a:xfrm>
              <a:off x="2221384" y="1729375"/>
              <a:ext cx="1013465" cy="304395"/>
            </a:xfrm>
            <a:prstGeom prst="round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600">
                  <a:solidFill>
                    <a:srgbClr val="000000"/>
                  </a:solidFill>
                  <a:effectLst/>
                  <a:latin typeface="Times New Roman"/>
                  <a:ea typeface="宋体"/>
                  <a:cs typeface="Century"/>
                </a:rPr>
                <a:t>结束</a:t>
              </a:r>
              <a:endParaRPr lang="zh-CN" sz="2000">
                <a:effectLst/>
                <a:latin typeface="Times New Roman"/>
                <a:ea typeface="宋体"/>
                <a:cs typeface="Century"/>
              </a:endParaRPr>
            </a:p>
          </p:txBody>
        </p:sp>
        <p:sp>
          <p:nvSpPr>
            <p:cNvPr id="11" name="矩形 10"/>
            <p:cNvSpPr/>
            <p:nvPr/>
          </p:nvSpPr>
          <p:spPr>
            <a:xfrm>
              <a:off x="469059" y="34519"/>
              <a:ext cx="1085851" cy="285681"/>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600">
                  <a:solidFill>
                    <a:srgbClr val="000000"/>
                  </a:solidFill>
                  <a:effectLst/>
                  <a:latin typeface="Times New Roman"/>
                  <a:ea typeface="宋体"/>
                  <a:cs typeface="Century"/>
                </a:rPr>
                <a:t>程序</a:t>
              </a:r>
              <a:endParaRPr lang="zh-CN" sz="2000">
                <a:effectLst/>
                <a:latin typeface="Times New Roman"/>
                <a:ea typeface="宋体"/>
                <a:cs typeface="Century"/>
              </a:endParaRPr>
            </a:p>
          </p:txBody>
        </p:sp>
        <p:sp>
          <p:nvSpPr>
            <p:cNvPr id="12" name="矩形 11"/>
            <p:cNvSpPr/>
            <p:nvPr/>
          </p:nvSpPr>
          <p:spPr>
            <a:xfrm>
              <a:off x="278414" y="529819"/>
              <a:ext cx="1466850" cy="332589"/>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600" dirty="0">
                  <a:solidFill>
                    <a:srgbClr val="000000"/>
                  </a:solidFill>
                  <a:effectLst/>
                  <a:latin typeface="Times New Roman"/>
                  <a:ea typeface="宋体"/>
                  <a:cs typeface="Century"/>
                </a:rPr>
                <a:t>从存储器取一条指令</a:t>
              </a:r>
              <a:endParaRPr lang="zh-CN" sz="2000" dirty="0">
                <a:effectLst/>
                <a:latin typeface="Times New Roman"/>
                <a:ea typeface="宋体"/>
                <a:cs typeface="Century"/>
              </a:endParaRPr>
            </a:p>
          </p:txBody>
        </p:sp>
        <p:sp>
          <p:nvSpPr>
            <p:cNvPr id="13" name="矩形 12"/>
            <p:cNvSpPr/>
            <p:nvPr/>
          </p:nvSpPr>
          <p:spPr>
            <a:xfrm>
              <a:off x="278590" y="1738060"/>
              <a:ext cx="1466850" cy="305165"/>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a:lnSpc>
                  <a:spcPts val="1560"/>
                </a:lnSpc>
                <a:spcAft>
                  <a:spcPts val="0"/>
                </a:spcAft>
              </a:pPr>
              <a:r>
                <a:rPr lang="zh-CN" sz="1600">
                  <a:solidFill>
                    <a:srgbClr val="000000"/>
                  </a:solidFill>
                  <a:effectLst/>
                  <a:latin typeface="Times New Roman"/>
                  <a:ea typeface="宋体"/>
                  <a:cs typeface="Century"/>
                </a:rPr>
                <a:t>执行指令</a:t>
              </a:r>
              <a:endParaRPr lang="zh-CN" sz="2000">
                <a:effectLst/>
                <a:latin typeface="Times New Roman"/>
                <a:ea typeface="宋体"/>
                <a:cs typeface="Century"/>
              </a:endParaRPr>
            </a:p>
          </p:txBody>
        </p:sp>
        <p:cxnSp>
          <p:nvCxnSpPr>
            <p:cNvPr id="14" name="直接箭头连接符 13"/>
            <p:cNvCxnSpPr>
              <a:stCxn id="11" idx="2"/>
              <a:endCxn id="12" idx="0"/>
            </p:cNvCxnSpPr>
            <p:nvPr/>
          </p:nvCxnSpPr>
          <p:spPr>
            <a:xfrm flipH="1">
              <a:off x="1011724" y="320200"/>
              <a:ext cx="261" cy="209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2"/>
              <a:endCxn id="9" idx="0"/>
            </p:cNvCxnSpPr>
            <p:nvPr/>
          </p:nvCxnSpPr>
          <p:spPr>
            <a:xfrm>
              <a:off x="1011839" y="862408"/>
              <a:ext cx="3756" cy="190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2"/>
              <a:endCxn id="13" idx="0"/>
            </p:cNvCxnSpPr>
            <p:nvPr/>
          </p:nvCxnSpPr>
          <p:spPr>
            <a:xfrm flipH="1">
              <a:off x="1012015" y="1586622"/>
              <a:ext cx="3580" cy="151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9" idx="3"/>
              <a:endCxn id="10" idx="0"/>
            </p:cNvCxnSpPr>
            <p:nvPr/>
          </p:nvCxnSpPr>
          <p:spPr>
            <a:xfrm>
              <a:off x="1774015" y="1319713"/>
              <a:ext cx="954102" cy="4096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 name="肘形连接符 17"/>
            <p:cNvCxnSpPr>
              <a:stCxn id="13" idx="1"/>
              <a:endCxn id="12" idx="1"/>
            </p:cNvCxnSpPr>
            <p:nvPr/>
          </p:nvCxnSpPr>
          <p:spPr>
            <a:xfrm rot="10800000">
              <a:off x="278414" y="696115"/>
              <a:ext cx="176" cy="1194529"/>
            </a:xfrm>
            <a:prstGeom prst="bentConnector3">
              <a:avLst>
                <a:gd name="adj1" fmla="val 129986364"/>
              </a:avLst>
            </a:prstGeom>
            <a:ln>
              <a:tailEnd type="triangle"/>
            </a:ln>
          </p:spPr>
          <p:style>
            <a:lnRef idx="1">
              <a:schemeClr val="dk1"/>
            </a:lnRef>
            <a:fillRef idx="0">
              <a:schemeClr val="dk1"/>
            </a:fillRef>
            <a:effectRef idx="0">
              <a:schemeClr val="dk1"/>
            </a:effectRef>
            <a:fontRef idx="minor">
              <a:schemeClr val="tx1"/>
            </a:fontRef>
          </p:style>
        </p:cxnSp>
      </p:grpSp>
      <p:sp>
        <p:nvSpPr>
          <p:cNvPr id="20"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2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9651253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程序</a:t>
            </a:r>
            <a:endParaRPr lang="en-US" altLang="zh-CN" dirty="0"/>
          </a:p>
          <a:p>
            <a:pPr lvl="1"/>
            <a:r>
              <a:rPr lang="zh-CN" altLang="en-US" dirty="0"/>
              <a:t>程序是为解决某一问题而设计的一系列有序的指令或语句的集合。分析要求解的问题，得出解决问题的算法，并且用计算机的指令或语句编写成可执行的程序，就称为程序设计。 </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596737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200150"/>
            <a:ext cx="8561109" cy="3514739"/>
          </a:xfrm>
        </p:spPr>
        <p:txBody>
          <a:bodyPr>
            <a:normAutofit fontScale="92500" lnSpcReduction="10000"/>
          </a:bodyPr>
          <a:lstStyle/>
          <a:p>
            <a:pPr marL="457200" lvl="1" indent="0">
              <a:spcAft>
                <a:spcPts val="1200"/>
              </a:spcAft>
              <a:buNone/>
            </a:pPr>
            <a:r>
              <a:rPr lang="zh-CN" altLang="en-US" sz="3000" dirty="0">
                <a:latin typeface="黑体" pitchFamily="49" charset="-122"/>
                <a:ea typeface="黑体" pitchFamily="49" charset="-122"/>
              </a:rPr>
              <a:t>任何计算机程序都具有下列特性：</a:t>
            </a:r>
          </a:p>
          <a:p>
            <a:pPr lvl="1"/>
            <a:r>
              <a:rPr lang="zh-CN" altLang="en-US" b="1" dirty="0"/>
              <a:t>目的性：</a:t>
            </a:r>
            <a:r>
              <a:rPr lang="zh-CN" altLang="en-US" dirty="0"/>
              <a:t>程序都是为了实现某个目标或完成某个功能。</a:t>
            </a:r>
          </a:p>
          <a:p>
            <a:pPr lvl="1"/>
            <a:r>
              <a:rPr lang="zh-CN" altLang="en-US" b="1" dirty="0"/>
              <a:t>确定性：</a:t>
            </a:r>
            <a:r>
              <a:rPr lang="zh-CN" altLang="en-US" dirty="0"/>
              <a:t>程序中的每一条指令都是确定的，而不是含糊不清或模棱两可的。</a:t>
            </a:r>
          </a:p>
          <a:p>
            <a:pPr lvl="1"/>
            <a:r>
              <a:rPr lang="zh-CN" altLang="en-US" b="1" dirty="0"/>
              <a:t>有穷性：</a:t>
            </a:r>
            <a:r>
              <a:rPr lang="zh-CN" altLang="en-US" dirty="0"/>
              <a:t>一个程序不论规模多大，都应当包含有限的操作步骤，能够在一定时间范围内完成。</a:t>
            </a:r>
          </a:p>
          <a:p>
            <a:pPr lvl="1"/>
            <a:r>
              <a:rPr lang="zh-CN" altLang="en-US" b="1" dirty="0"/>
              <a:t>有序性：</a:t>
            </a:r>
            <a:r>
              <a:rPr lang="zh-CN" altLang="en-US" dirty="0"/>
              <a:t>程序的执行步骤是有序的，不可随意更改程序的执行顺序。</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034159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软件</a:t>
            </a:r>
            <a:endParaRPr lang="en-US" altLang="zh-CN" dirty="0"/>
          </a:p>
          <a:p>
            <a:pPr lvl="1"/>
            <a:r>
              <a:rPr lang="zh-CN" altLang="en-US" dirty="0"/>
              <a:t>计算机软件（</a:t>
            </a:r>
            <a:r>
              <a:rPr lang="en-US" altLang="zh-CN" dirty="0"/>
              <a:t>Computer Software</a:t>
            </a:r>
            <a:r>
              <a:rPr lang="zh-CN" altLang="en-US" dirty="0"/>
              <a:t>）是指计算机系统中的程序、数据及其文档。程序是计算任务的处理对象和处理规则的描述；文档是为了便于了解程序所需的阐明性资料。</a:t>
            </a:r>
          </a:p>
        </p:txBody>
      </p:sp>
      <p:sp>
        <p:nvSpPr>
          <p:cNvPr id="6"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3.4.1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指令、程序、软件</a:t>
            </a:r>
            <a:endParaRPr lang="en-US" altLang="zh-CN" sz="2800" b="1" kern="0" dirty="0">
              <a:solidFill>
                <a:srgbClr val="FFFF00"/>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327135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148_4000x5000_zcool"/>
          <p:cNvPicPr>
            <a:picLocks noChangeAspect="1" noChangeArrowheads="1"/>
          </p:cNvPicPr>
          <p:nvPr/>
        </p:nvPicPr>
        <p:blipFill>
          <a:blip r:embed="rId2" cstate="print"/>
          <a:srcRect/>
          <a:stretch>
            <a:fillRect/>
          </a:stretch>
        </p:blipFill>
        <p:spPr bwMode="auto">
          <a:xfrm>
            <a:off x="214282" y="1128679"/>
            <a:ext cx="1785950" cy="1943137"/>
          </a:xfrm>
          <a:prstGeom prst="rect">
            <a:avLst/>
          </a:prstGeom>
          <a:noFill/>
          <a:ln w="9525">
            <a:noFill/>
            <a:miter lim="800000"/>
            <a:headEnd/>
            <a:tailEnd/>
          </a:ln>
        </p:spPr>
      </p:pic>
      <p:pic>
        <p:nvPicPr>
          <p:cNvPr id="6" name="Picture 9" descr="Eniac3"/>
          <p:cNvPicPr>
            <a:picLocks noChangeAspect="1" noChangeArrowheads="1"/>
          </p:cNvPicPr>
          <p:nvPr/>
        </p:nvPicPr>
        <p:blipFill>
          <a:blip r:embed="rId3" cstate="print"/>
          <a:srcRect/>
          <a:stretch>
            <a:fillRect/>
          </a:stretch>
        </p:blipFill>
        <p:spPr bwMode="auto">
          <a:xfrm>
            <a:off x="5500694" y="1017973"/>
            <a:ext cx="3286116" cy="1906928"/>
          </a:xfrm>
          <a:prstGeom prst="rect">
            <a:avLst/>
          </a:prstGeom>
          <a:noFill/>
          <a:ln w="9525">
            <a:noFill/>
            <a:miter lim="800000"/>
            <a:headEnd/>
            <a:tailEnd/>
          </a:ln>
        </p:spPr>
      </p:pic>
      <p:pic>
        <p:nvPicPr>
          <p:cNvPr id="7" name="Picture 4" descr="Fig3-09"/>
          <p:cNvPicPr>
            <a:picLocks noChangeAspect="1" noChangeArrowheads="1"/>
          </p:cNvPicPr>
          <p:nvPr/>
        </p:nvPicPr>
        <p:blipFill>
          <a:blip r:embed="rId4" cstate="print"/>
          <a:srcRect/>
          <a:stretch>
            <a:fillRect/>
          </a:stretch>
        </p:blipFill>
        <p:spPr bwMode="auto">
          <a:xfrm>
            <a:off x="2214546" y="3214692"/>
            <a:ext cx="2470446" cy="1440649"/>
          </a:xfrm>
          <a:prstGeom prst="rect">
            <a:avLst/>
          </a:prstGeom>
          <a:noFill/>
          <a:ln w="9525">
            <a:noFill/>
            <a:miter lim="800000"/>
            <a:headEnd/>
            <a:tailEnd/>
          </a:ln>
        </p:spPr>
      </p:pic>
      <p:pic>
        <p:nvPicPr>
          <p:cNvPr id="8" name="Picture 4" descr="内存条-2"/>
          <p:cNvPicPr>
            <a:picLocks noChangeAspect="1" noChangeArrowheads="1"/>
          </p:cNvPicPr>
          <p:nvPr/>
        </p:nvPicPr>
        <p:blipFill>
          <a:blip r:embed="rId5" cstate="print"/>
          <a:srcRect/>
          <a:stretch>
            <a:fillRect/>
          </a:stretch>
        </p:blipFill>
        <p:spPr bwMode="auto">
          <a:xfrm>
            <a:off x="5857884" y="3643320"/>
            <a:ext cx="2968624" cy="476886"/>
          </a:xfrm>
          <a:prstGeom prst="rect">
            <a:avLst/>
          </a:prstGeom>
          <a:noFill/>
          <a:effectLst>
            <a:outerShdw dist="107763" dir="2700000" algn="ctr" rotWithShape="0">
              <a:srgbClr val="FFFF00">
                <a:alpha val="50000"/>
              </a:srgbClr>
            </a:outerShdw>
          </a:effectLst>
        </p:spPr>
      </p:pic>
      <p:sp>
        <p:nvSpPr>
          <p:cNvPr id="9" name="下箭头 8"/>
          <p:cNvSpPr/>
          <p:nvPr/>
        </p:nvSpPr>
        <p:spPr>
          <a:xfrm rot="5400000">
            <a:off x="5134575" y="3687971"/>
            <a:ext cx="375047"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10" name="矩形 9"/>
          <p:cNvSpPr/>
          <p:nvPr/>
        </p:nvSpPr>
        <p:spPr>
          <a:xfrm>
            <a:off x="2000232" y="1178709"/>
            <a:ext cx="3357586" cy="1431161"/>
          </a:xfrm>
          <a:prstGeom prst="rect">
            <a:avLst/>
          </a:prstGeom>
        </p:spPr>
        <p:txBody>
          <a:bodyPr wrap="square">
            <a:spAutoFit/>
          </a:bodyPr>
          <a:lstStyle/>
          <a:p>
            <a:pPr marL="268288" indent="-268288" algn="l">
              <a:spcAft>
                <a:spcPts val="1800"/>
              </a:spcAft>
              <a:buFont typeface="Wingdings" pitchFamily="2" charset="2"/>
              <a:buChar char="ü"/>
            </a:pPr>
            <a:r>
              <a:rPr lang="zh-CN" altLang="en-US" sz="2400" b="1" kern="0" dirty="0">
                <a:solidFill>
                  <a:srgbClr val="000000"/>
                </a:solidFill>
                <a:latin typeface="Arial"/>
              </a:rPr>
              <a:t>我们为什么需要软件</a:t>
            </a:r>
            <a:r>
              <a:rPr lang="en-US" altLang="zh-CN" sz="2400" b="1" kern="0" dirty="0">
                <a:solidFill>
                  <a:srgbClr val="000000"/>
                </a:solidFill>
                <a:latin typeface="Arial"/>
              </a:rPr>
              <a:t>?</a:t>
            </a:r>
          </a:p>
          <a:p>
            <a:pPr marL="268288" indent="-268288" algn="l">
              <a:spcAft>
                <a:spcPts val="1800"/>
              </a:spcAft>
              <a:buFont typeface="Wingdings" pitchFamily="2" charset="2"/>
              <a:buChar char="ü"/>
            </a:pPr>
            <a:r>
              <a:rPr lang="zh-CN" altLang="en-US" sz="2400" b="1" kern="0" dirty="0">
                <a:solidFill>
                  <a:srgbClr val="000000"/>
                </a:solidFill>
                <a:latin typeface="Arial"/>
              </a:rPr>
              <a:t>为什么需要操作系统软件</a:t>
            </a:r>
            <a:r>
              <a:rPr lang="en-US" altLang="zh-CN" sz="2400" b="1" kern="0" dirty="0">
                <a:solidFill>
                  <a:srgbClr val="000000"/>
                </a:solidFill>
                <a:latin typeface="Arial"/>
              </a:rPr>
              <a:t>?</a:t>
            </a:r>
            <a:endParaRPr lang="zh-CN" altLang="en-US" sz="2400" b="1" kern="0" dirty="0">
              <a:solidFill>
                <a:srgbClr val="000000"/>
              </a:solidFill>
              <a:latin typeface="Arial"/>
            </a:endParaRPr>
          </a:p>
        </p:txBody>
      </p:sp>
      <p:sp>
        <p:nvSpPr>
          <p:cNvPr id="12"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13"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148_4000x5000_zcool"/>
          <p:cNvPicPr>
            <a:picLocks noChangeAspect="1" noChangeArrowheads="1"/>
          </p:cNvPicPr>
          <p:nvPr/>
        </p:nvPicPr>
        <p:blipFill>
          <a:blip r:embed="rId2" cstate="print"/>
          <a:srcRect/>
          <a:stretch>
            <a:fillRect/>
          </a:stretch>
        </p:blipFill>
        <p:spPr bwMode="auto">
          <a:xfrm>
            <a:off x="214282" y="1128679"/>
            <a:ext cx="1785950" cy="1943137"/>
          </a:xfrm>
          <a:prstGeom prst="rect">
            <a:avLst/>
          </a:prstGeom>
          <a:noFill/>
          <a:ln w="9525">
            <a:noFill/>
            <a:miter lim="800000"/>
            <a:headEnd/>
            <a:tailEnd/>
          </a:ln>
        </p:spPr>
      </p:pic>
      <p:sp>
        <p:nvSpPr>
          <p:cNvPr id="10" name="矩形 9"/>
          <p:cNvSpPr/>
          <p:nvPr/>
        </p:nvSpPr>
        <p:spPr>
          <a:xfrm>
            <a:off x="2000232" y="1178709"/>
            <a:ext cx="4500594" cy="1061829"/>
          </a:xfrm>
          <a:prstGeom prst="rect">
            <a:avLst/>
          </a:prstGeom>
        </p:spPr>
        <p:txBody>
          <a:bodyPr wrap="square">
            <a:spAutoFit/>
          </a:bodyPr>
          <a:lstStyle/>
          <a:p>
            <a:pPr algn="l">
              <a:spcAft>
                <a:spcPts val="1800"/>
              </a:spcAft>
              <a:buFont typeface="Wingdings" pitchFamily="2" charset="2"/>
              <a:buChar char="ü"/>
            </a:pPr>
            <a:r>
              <a:rPr lang="zh-CN" altLang="en-US" sz="2400" b="1" kern="0" dirty="0">
                <a:solidFill>
                  <a:srgbClr val="000000"/>
                </a:solidFill>
                <a:latin typeface="Arial"/>
              </a:rPr>
              <a:t>我们为什么需要软件</a:t>
            </a:r>
            <a:r>
              <a:rPr lang="en-US" altLang="zh-CN" sz="2400" b="1" kern="0" dirty="0">
                <a:solidFill>
                  <a:srgbClr val="000000"/>
                </a:solidFill>
                <a:latin typeface="Arial"/>
              </a:rPr>
              <a:t>?</a:t>
            </a:r>
          </a:p>
          <a:p>
            <a:pPr algn="l">
              <a:spcAft>
                <a:spcPts val="1800"/>
              </a:spcAft>
              <a:buFont typeface="Wingdings" pitchFamily="2" charset="2"/>
              <a:buChar char="ü"/>
            </a:pPr>
            <a:r>
              <a:rPr lang="zh-CN" altLang="en-US" sz="2400" b="1" kern="0" dirty="0">
                <a:solidFill>
                  <a:srgbClr val="000000"/>
                </a:solidFill>
                <a:latin typeface="Arial"/>
              </a:rPr>
              <a:t>为什么需要操作系统软件</a:t>
            </a:r>
            <a:r>
              <a:rPr lang="en-US" altLang="zh-CN" sz="2400" b="1" kern="0" dirty="0">
                <a:solidFill>
                  <a:srgbClr val="000000"/>
                </a:solidFill>
                <a:latin typeface="Arial"/>
              </a:rPr>
              <a:t>?</a:t>
            </a:r>
            <a:endParaRPr lang="zh-CN" altLang="en-US" sz="2400" b="1" kern="0" dirty="0">
              <a:solidFill>
                <a:srgbClr val="000000"/>
              </a:solidFill>
              <a:latin typeface="Arial"/>
            </a:endParaRPr>
          </a:p>
        </p:txBody>
      </p:sp>
      <p:grpSp>
        <p:nvGrpSpPr>
          <p:cNvPr id="2" name="Group 25"/>
          <p:cNvGrpSpPr>
            <a:grpSpLocks/>
          </p:cNvGrpSpPr>
          <p:nvPr/>
        </p:nvGrpSpPr>
        <p:grpSpPr bwMode="auto">
          <a:xfrm>
            <a:off x="857224" y="3542120"/>
            <a:ext cx="7348538" cy="903684"/>
            <a:chOff x="839" y="1616"/>
            <a:chExt cx="4036" cy="759"/>
          </a:xfrm>
        </p:grpSpPr>
        <p:sp>
          <p:nvSpPr>
            <p:cNvPr id="13" name="Rectangle 8"/>
            <p:cNvSpPr>
              <a:spLocks noChangeArrowheads="1"/>
            </p:cNvSpPr>
            <p:nvPr/>
          </p:nvSpPr>
          <p:spPr bwMode="auto">
            <a:xfrm>
              <a:off x="2444" y="1865"/>
              <a:ext cx="35" cy="259"/>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20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sp>
          <p:nvSpPr>
            <p:cNvPr id="14" name="Rectangle 9"/>
            <p:cNvSpPr>
              <a:spLocks noChangeArrowheads="1"/>
            </p:cNvSpPr>
            <p:nvPr/>
          </p:nvSpPr>
          <p:spPr bwMode="auto">
            <a:xfrm>
              <a:off x="936" y="1869"/>
              <a:ext cx="403" cy="329"/>
            </a:xfrm>
            <a:prstGeom prst="rect">
              <a:avLst/>
            </a:prstGeom>
            <a:noFill/>
            <a:ln w="9525">
              <a:noFill/>
              <a:miter lim="800000"/>
              <a:headEnd/>
              <a:tailEnd/>
            </a:ln>
          </p:spPr>
          <p:txBody>
            <a:bodyPr/>
            <a:lstStyle/>
            <a:p>
              <a:endParaRPr lang="zh-CN" altLang="en-US"/>
            </a:p>
          </p:txBody>
        </p:sp>
        <p:sp>
          <p:nvSpPr>
            <p:cNvPr id="15" name="Rectangle 10"/>
            <p:cNvSpPr>
              <a:spLocks noChangeArrowheads="1"/>
            </p:cNvSpPr>
            <p:nvPr/>
          </p:nvSpPr>
          <p:spPr bwMode="auto">
            <a:xfrm>
              <a:off x="839" y="1797"/>
              <a:ext cx="451" cy="414"/>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3200">
                  <a:solidFill>
                    <a:srgbClr val="000099"/>
                  </a:solidFill>
                  <a:latin typeface="黑体" pitchFamily="49" charset="-122"/>
                </a:rPr>
                <a:t>用户</a:t>
              </a:r>
            </a:p>
          </p:txBody>
        </p:sp>
        <p:sp>
          <p:nvSpPr>
            <p:cNvPr id="16" name="Rectangle 11"/>
            <p:cNvSpPr>
              <a:spLocks noChangeArrowheads="1"/>
            </p:cNvSpPr>
            <p:nvPr/>
          </p:nvSpPr>
          <p:spPr bwMode="auto">
            <a:xfrm>
              <a:off x="1269" y="1953"/>
              <a:ext cx="3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grpSp>
          <p:nvGrpSpPr>
            <p:cNvPr id="3" name="Group 12"/>
            <p:cNvGrpSpPr>
              <a:grpSpLocks/>
            </p:cNvGrpSpPr>
            <p:nvPr/>
          </p:nvGrpSpPr>
          <p:grpSpPr bwMode="auto">
            <a:xfrm>
              <a:off x="884" y="2090"/>
              <a:ext cx="551" cy="76"/>
              <a:chOff x="761" y="1282"/>
              <a:chExt cx="551" cy="76"/>
            </a:xfrm>
          </p:grpSpPr>
          <p:sp>
            <p:nvSpPr>
              <p:cNvPr id="26" name="Line 13"/>
              <p:cNvSpPr>
                <a:spLocks noChangeShapeType="1"/>
              </p:cNvSpPr>
              <p:nvPr/>
            </p:nvSpPr>
            <p:spPr bwMode="auto">
              <a:xfrm>
                <a:off x="761" y="1319"/>
                <a:ext cx="475" cy="1"/>
              </a:xfrm>
              <a:prstGeom prst="line">
                <a:avLst/>
              </a:prstGeom>
              <a:noFill/>
              <a:ln w="25400">
                <a:solidFill>
                  <a:srgbClr val="000000"/>
                </a:solidFill>
                <a:round/>
                <a:headEnd/>
                <a:tailEnd/>
              </a:ln>
            </p:spPr>
            <p:txBody>
              <a:bodyPr/>
              <a:lstStyle/>
              <a:p>
                <a:endParaRPr lang="zh-CN" altLang="en-US"/>
              </a:p>
            </p:txBody>
          </p:sp>
          <p:sp>
            <p:nvSpPr>
              <p:cNvPr id="27" name="Freeform 14"/>
              <p:cNvSpPr>
                <a:spLocks/>
              </p:cNvSpPr>
              <p:nvPr/>
            </p:nvSpPr>
            <p:spPr bwMode="auto">
              <a:xfrm>
                <a:off x="1195" y="1282"/>
                <a:ext cx="117" cy="76"/>
              </a:xfrm>
              <a:custGeom>
                <a:avLst/>
                <a:gdLst/>
                <a:ahLst/>
                <a:cxnLst>
                  <a:cxn ang="0">
                    <a:pos x="0" y="76"/>
                  </a:cxn>
                  <a:cxn ang="0">
                    <a:pos x="117" y="39"/>
                  </a:cxn>
                  <a:cxn ang="0">
                    <a:pos x="0" y="0"/>
                  </a:cxn>
                  <a:cxn ang="0">
                    <a:pos x="37" y="39"/>
                  </a:cxn>
                  <a:cxn ang="0">
                    <a:pos x="0" y="76"/>
                  </a:cxn>
                </a:cxnLst>
                <a:rect l="0" t="0" r="r" b="b"/>
                <a:pathLst>
                  <a:path w="117" h="76">
                    <a:moveTo>
                      <a:pt x="0" y="76"/>
                    </a:moveTo>
                    <a:lnTo>
                      <a:pt x="117" y="39"/>
                    </a:lnTo>
                    <a:lnTo>
                      <a:pt x="0" y="0"/>
                    </a:lnTo>
                    <a:lnTo>
                      <a:pt x="37" y="39"/>
                    </a:lnTo>
                    <a:lnTo>
                      <a:pt x="0" y="76"/>
                    </a:lnTo>
                    <a:close/>
                  </a:path>
                </a:pathLst>
              </a:custGeom>
              <a:solidFill>
                <a:srgbClr val="000000"/>
              </a:solidFill>
              <a:ln w="12700">
                <a:noFill/>
                <a:round/>
                <a:headEnd/>
                <a:tailEnd/>
              </a:ln>
            </p:spPr>
            <p:txBody>
              <a:bodyPr/>
              <a:lstStyle/>
              <a:p>
                <a:endParaRPr lang="zh-CN" altLang="en-US"/>
              </a:p>
            </p:txBody>
          </p:sp>
        </p:grpSp>
        <p:sp>
          <p:nvSpPr>
            <p:cNvPr id="18" name="Rectangle 16"/>
            <p:cNvSpPr>
              <a:spLocks noChangeArrowheads="1"/>
            </p:cNvSpPr>
            <p:nvPr/>
          </p:nvSpPr>
          <p:spPr bwMode="auto">
            <a:xfrm>
              <a:off x="1474" y="1951"/>
              <a:ext cx="1172" cy="414"/>
            </a:xfrm>
            <a:prstGeom prst="rect">
              <a:avLst/>
            </a:prstGeom>
            <a:noFill/>
            <a:ln w="28575">
              <a:solidFill>
                <a:schemeClr val="tx1"/>
              </a:solidFill>
              <a:miter lim="800000"/>
              <a:headEnd/>
              <a:tailEnd/>
            </a:ln>
          </p:spPr>
          <p:txBody>
            <a:bodyPr lIns="0" tIns="0" rIns="0" bIns="0">
              <a:spAutoFit/>
            </a:bodyPr>
            <a:lstStyle/>
            <a:p>
              <a:pPr>
                <a:spcBef>
                  <a:spcPct val="0"/>
                </a:spcBef>
                <a:buClrTx/>
                <a:buFontTx/>
                <a:buNone/>
              </a:pPr>
              <a:r>
                <a:rPr lang="zh-CN" altLang="en-US" sz="3200">
                  <a:solidFill>
                    <a:srgbClr val="000099"/>
                  </a:solidFill>
                  <a:latin typeface="黑体" pitchFamily="49" charset="-122"/>
                </a:rPr>
                <a:t>纸带、卡片</a:t>
              </a:r>
            </a:p>
          </p:txBody>
        </p:sp>
        <p:sp>
          <p:nvSpPr>
            <p:cNvPr id="19" name="Rectangle 17"/>
            <p:cNvSpPr>
              <a:spLocks noChangeArrowheads="1"/>
            </p:cNvSpPr>
            <p:nvPr/>
          </p:nvSpPr>
          <p:spPr bwMode="auto">
            <a:xfrm>
              <a:off x="2205" y="2049"/>
              <a:ext cx="6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黑体" pitchFamily="49" charset="-122"/>
                </a:rPr>
                <a:t> </a:t>
              </a:r>
              <a:endParaRPr lang="zh-CN" altLang="en-US" sz="1800">
                <a:solidFill>
                  <a:srgbClr val="000099"/>
                </a:solidFill>
                <a:latin typeface="黑体" pitchFamily="49" charset="-122"/>
              </a:endParaRPr>
            </a:p>
          </p:txBody>
        </p:sp>
        <p:sp>
          <p:nvSpPr>
            <p:cNvPr id="20" name="Line 18"/>
            <p:cNvSpPr>
              <a:spLocks noChangeShapeType="1"/>
            </p:cNvSpPr>
            <p:nvPr/>
          </p:nvSpPr>
          <p:spPr bwMode="auto">
            <a:xfrm>
              <a:off x="2789" y="2114"/>
              <a:ext cx="408" cy="1"/>
            </a:xfrm>
            <a:prstGeom prst="line">
              <a:avLst/>
            </a:prstGeom>
            <a:noFill/>
            <a:ln w="25400">
              <a:solidFill>
                <a:srgbClr val="000000"/>
              </a:solidFill>
              <a:round/>
              <a:headEnd/>
              <a:tailEnd/>
            </a:ln>
          </p:spPr>
          <p:txBody>
            <a:bodyPr/>
            <a:lstStyle/>
            <a:p>
              <a:endParaRPr lang="zh-CN" altLang="en-US"/>
            </a:p>
          </p:txBody>
        </p:sp>
        <p:sp>
          <p:nvSpPr>
            <p:cNvPr id="21" name="Line 19"/>
            <p:cNvSpPr>
              <a:spLocks noChangeShapeType="1"/>
            </p:cNvSpPr>
            <p:nvPr/>
          </p:nvSpPr>
          <p:spPr bwMode="auto">
            <a:xfrm flipV="1">
              <a:off x="3199" y="2024"/>
              <a:ext cx="180" cy="92"/>
            </a:xfrm>
            <a:prstGeom prst="line">
              <a:avLst/>
            </a:prstGeom>
            <a:noFill/>
            <a:ln w="25400">
              <a:solidFill>
                <a:srgbClr val="000000"/>
              </a:solidFill>
              <a:round/>
              <a:headEnd/>
              <a:tailEnd/>
            </a:ln>
          </p:spPr>
          <p:txBody>
            <a:bodyPr/>
            <a:lstStyle/>
            <a:p>
              <a:endParaRPr lang="zh-CN" altLang="en-US"/>
            </a:p>
          </p:txBody>
        </p:sp>
        <p:sp>
          <p:nvSpPr>
            <p:cNvPr id="22" name="Line 20"/>
            <p:cNvSpPr>
              <a:spLocks noChangeShapeType="1"/>
            </p:cNvSpPr>
            <p:nvPr/>
          </p:nvSpPr>
          <p:spPr bwMode="auto">
            <a:xfrm>
              <a:off x="3515" y="2118"/>
              <a:ext cx="680" cy="1"/>
            </a:xfrm>
            <a:prstGeom prst="line">
              <a:avLst/>
            </a:prstGeom>
            <a:noFill/>
            <a:ln w="25400">
              <a:solidFill>
                <a:srgbClr val="000000"/>
              </a:solidFill>
              <a:round/>
              <a:headEnd/>
              <a:tailEnd/>
            </a:ln>
          </p:spPr>
          <p:txBody>
            <a:bodyPr/>
            <a:lstStyle/>
            <a:p>
              <a:endParaRPr lang="zh-CN" altLang="en-US"/>
            </a:p>
          </p:txBody>
        </p:sp>
        <p:sp>
          <p:nvSpPr>
            <p:cNvPr id="23" name="Rectangle 22"/>
            <p:cNvSpPr>
              <a:spLocks noChangeArrowheads="1"/>
            </p:cNvSpPr>
            <p:nvPr/>
          </p:nvSpPr>
          <p:spPr bwMode="auto">
            <a:xfrm>
              <a:off x="4239" y="1961"/>
              <a:ext cx="451" cy="414"/>
            </a:xfrm>
            <a:prstGeom prst="rect">
              <a:avLst/>
            </a:prstGeom>
            <a:noFill/>
            <a:ln w="28575">
              <a:solidFill>
                <a:schemeClr val="tx1"/>
              </a:solidFill>
              <a:miter lim="800000"/>
              <a:headEnd/>
              <a:tailEnd/>
            </a:ln>
          </p:spPr>
          <p:txBody>
            <a:bodyPr wrap="none" lIns="0" tIns="0" rIns="0" bIns="0">
              <a:spAutoFit/>
            </a:bodyPr>
            <a:lstStyle/>
            <a:p>
              <a:pPr algn="ctr">
                <a:spcBef>
                  <a:spcPct val="0"/>
                </a:spcBef>
                <a:buClrTx/>
                <a:buFontTx/>
                <a:buNone/>
              </a:pPr>
              <a:r>
                <a:rPr lang="zh-CN" altLang="en-US" sz="3200" dirty="0">
                  <a:solidFill>
                    <a:srgbClr val="000099"/>
                  </a:solidFill>
                  <a:latin typeface="黑体" pitchFamily="49" charset="-122"/>
                </a:rPr>
                <a:t>主机</a:t>
              </a:r>
            </a:p>
          </p:txBody>
        </p:sp>
        <p:sp>
          <p:nvSpPr>
            <p:cNvPr id="24" name="Rectangle 23"/>
            <p:cNvSpPr>
              <a:spLocks noChangeArrowheads="1"/>
            </p:cNvSpPr>
            <p:nvPr/>
          </p:nvSpPr>
          <p:spPr bwMode="auto">
            <a:xfrm>
              <a:off x="4845" y="2045"/>
              <a:ext cx="3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sp>
          <p:nvSpPr>
            <p:cNvPr id="25" name="Rectangle 24"/>
            <p:cNvSpPr>
              <a:spLocks noChangeArrowheads="1"/>
            </p:cNvSpPr>
            <p:nvPr/>
          </p:nvSpPr>
          <p:spPr bwMode="auto">
            <a:xfrm>
              <a:off x="1791" y="1616"/>
              <a:ext cx="640" cy="320"/>
            </a:xfrm>
            <a:prstGeom prst="rect">
              <a:avLst/>
            </a:prstGeom>
            <a:noFill/>
            <a:ln w="9525">
              <a:noFill/>
              <a:miter lim="800000"/>
              <a:headEnd/>
              <a:tailEnd/>
            </a:ln>
            <a:effectLst/>
          </p:spPr>
          <p:txBody>
            <a:bodyPr wrap="none" anchor="ctr"/>
            <a:lstStyle/>
            <a:p>
              <a:pPr algn="ctr">
                <a:spcBef>
                  <a:spcPct val="0"/>
                </a:spcBef>
                <a:buClrTx/>
                <a:buFontTx/>
                <a:buNone/>
              </a:pPr>
              <a:r>
                <a:rPr lang="zh-CN" altLang="en-US" sz="3200">
                  <a:solidFill>
                    <a:srgbClr val="000099"/>
                  </a:solidFill>
                  <a:latin typeface="Arial Narrow" pitchFamily="34" charset="0"/>
                </a:rPr>
                <a:t>输入机</a:t>
              </a:r>
            </a:p>
          </p:txBody>
        </p:sp>
      </p:grpSp>
      <p:pic>
        <p:nvPicPr>
          <p:cNvPr id="796674" name="Picture 2" descr="http://images.cnblogs.com/cnblogs_com/huangye123_hi/201201/201201251723141027.jpg"/>
          <p:cNvPicPr>
            <a:picLocks noChangeAspect="1" noChangeArrowheads="1"/>
          </p:cNvPicPr>
          <p:nvPr/>
        </p:nvPicPr>
        <p:blipFill>
          <a:blip r:embed="rId3" cstate="print"/>
          <a:srcRect/>
          <a:stretch>
            <a:fillRect/>
          </a:stretch>
        </p:blipFill>
        <p:spPr bwMode="auto">
          <a:xfrm>
            <a:off x="4643439" y="2196701"/>
            <a:ext cx="3267075" cy="1221582"/>
          </a:xfrm>
          <a:prstGeom prst="rect">
            <a:avLst/>
          </a:prstGeom>
          <a:noFill/>
        </p:spPr>
      </p:pic>
      <p:sp>
        <p:nvSpPr>
          <p:cNvPr id="2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2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148_4000x5000_zcool"/>
          <p:cNvPicPr>
            <a:picLocks noChangeAspect="1" noChangeArrowheads="1"/>
          </p:cNvPicPr>
          <p:nvPr/>
        </p:nvPicPr>
        <p:blipFill>
          <a:blip r:embed="rId2" cstate="print"/>
          <a:srcRect/>
          <a:stretch>
            <a:fillRect/>
          </a:stretch>
        </p:blipFill>
        <p:spPr bwMode="auto">
          <a:xfrm>
            <a:off x="214282" y="1071552"/>
            <a:ext cx="1785950" cy="1943137"/>
          </a:xfrm>
          <a:prstGeom prst="rect">
            <a:avLst/>
          </a:prstGeom>
          <a:noFill/>
          <a:ln w="9525">
            <a:noFill/>
            <a:miter lim="800000"/>
            <a:headEnd/>
            <a:tailEnd/>
          </a:ln>
        </p:spPr>
      </p:pic>
      <p:sp>
        <p:nvSpPr>
          <p:cNvPr id="10" name="矩形 9"/>
          <p:cNvSpPr/>
          <p:nvPr/>
        </p:nvSpPr>
        <p:spPr>
          <a:xfrm>
            <a:off x="2000232" y="1178709"/>
            <a:ext cx="4500594" cy="1061829"/>
          </a:xfrm>
          <a:prstGeom prst="rect">
            <a:avLst/>
          </a:prstGeom>
        </p:spPr>
        <p:txBody>
          <a:bodyPr wrap="square">
            <a:spAutoFit/>
          </a:bodyPr>
          <a:lstStyle/>
          <a:p>
            <a:pPr algn="l">
              <a:spcAft>
                <a:spcPts val="1800"/>
              </a:spcAft>
              <a:buFont typeface="Wingdings" pitchFamily="2" charset="2"/>
              <a:buChar char="ü"/>
            </a:pPr>
            <a:r>
              <a:rPr lang="zh-CN" altLang="en-US" sz="2400" b="1" kern="0" dirty="0">
                <a:solidFill>
                  <a:srgbClr val="000000"/>
                </a:solidFill>
                <a:latin typeface="Arial"/>
              </a:rPr>
              <a:t>我们为什么需要软件</a:t>
            </a:r>
            <a:r>
              <a:rPr lang="en-US" altLang="zh-CN" sz="2400" b="1" kern="0" dirty="0">
                <a:solidFill>
                  <a:srgbClr val="000000"/>
                </a:solidFill>
                <a:latin typeface="Arial"/>
              </a:rPr>
              <a:t>?</a:t>
            </a:r>
          </a:p>
          <a:p>
            <a:pPr algn="l">
              <a:spcAft>
                <a:spcPts val="1800"/>
              </a:spcAft>
              <a:buFont typeface="Wingdings" pitchFamily="2" charset="2"/>
              <a:buChar char="ü"/>
            </a:pPr>
            <a:r>
              <a:rPr lang="zh-CN" altLang="en-US" sz="2400" b="1" kern="0" dirty="0">
                <a:solidFill>
                  <a:srgbClr val="000000"/>
                </a:solidFill>
                <a:latin typeface="Arial"/>
              </a:rPr>
              <a:t>为什么需要操作系统软件</a:t>
            </a:r>
            <a:r>
              <a:rPr lang="en-US" altLang="zh-CN" sz="2400" b="1" kern="0" dirty="0">
                <a:solidFill>
                  <a:srgbClr val="000000"/>
                </a:solidFill>
                <a:latin typeface="Arial"/>
              </a:rPr>
              <a:t>?</a:t>
            </a:r>
            <a:endParaRPr lang="zh-CN" altLang="en-US" sz="2400" b="1" kern="0" dirty="0">
              <a:solidFill>
                <a:srgbClr val="000000"/>
              </a:solidFill>
              <a:latin typeface="Arial"/>
            </a:endParaRPr>
          </a:p>
        </p:txBody>
      </p:sp>
      <p:grpSp>
        <p:nvGrpSpPr>
          <p:cNvPr id="2" name="Group 25"/>
          <p:cNvGrpSpPr>
            <a:grpSpLocks/>
          </p:cNvGrpSpPr>
          <p:nvPr/>
        </p:nvGrpSpPr>
        <p:grpSpPr bwMode="auto">
          <a:xfrm>
            <a:off x="857224" y="3500444"/>
            <a:ext cx="7348538" cy="903684"/>
            <a:chOff x="839" y="1616"/>
            <a:chExt cx="4036" cy="759"/>
          </a:xfrm>
        </p:grpSpPr>
        <p:sp>
          <p:nvSpPr>
            <p:cNvPr id="13" name="Rectangle 8"/>
            <p:cNvSpPr>
              <a:spLocks noChangeArrowheads="1"/>
            </p:cNvSpPr>
            <p:nvPr/>
          </p:nvSpPr>
          <p:spPr bwMode="auto">
            <a:xfrm>
              <a:off x="2444" y="1865"/>
              <a:ext cx="35" cy="259"/>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20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sp>
          <p:nvSpPr>
            <p:cNvPr id="14" name="Rectangle 9"/>
            <p:cNvSpPr>
              <a:spLocks noChangeArrowheads="1"/>
            </p:cNvSpPr>
            <p:nvPr/>
          </p:nvSpPr>
          <p:spPr bwMode="auto">
            <a:xfrm>
              <a:off x="936" y="1869"/>
              <a:ext cx="403" cy="329"/>
            </a:xfrm>
            <a:prstGeom prst="rect">
              <a:avLst/>
            </a:prstGeom>
            <a:noFill/>
            <a:ln w="9525">
              <a:noFill/>
              <a:miter lim="800000"/>
              <a:headEnd/>
              <a:tailEnd/>
            </a:ln>
          </p:spPr>
          <p:txBody>
            <a:bodyPr/>
            <a:lstStyle/>
            <a:p>
              <a:endParaRPr lang="zh-CN" altLang="en-US"/>
            </a:p>
          </p:txBody>
        </p:sp>
        <p:sp>
          <p:nvSpPr>
            <p:cNvPr id="15" name="Rectangle 10"/>
            <p:cNvSpPr>
              <a:spLocks noChangeArrowheads="1"/>
            </p:cNvSpPr>
            <p:nvPr/>
          </p:nvSpPr>
          <p:spPr bwMode="auto">
            <a:xfrm>
              <a:off x="839" y="1797"/>
              <a:ext cx="451" cy="414"/>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3200">
                  <a:solidFill>
                    <a:srgbClr val="000099"/>
                  </a:solidFill>
                  <a:latin typeface="黑体" pitchFamily="49" charset="-122"/>
                </a:rPr>
                <a:t>用户</a:t>
              </a:r>
            </a:p>
          </p:txBody>
        </p:sp>
        <p:sp>
          <p:nvSpPr>
            <p:cNvPr id="16" name="Rectangle 11"/>
            <p:cNvSpPr>
              <a:spLocks noChangeArrowheads="1"/>
            </p:cNvSpPr>
            <p:nvPr/>
          </p:nvSpPr>
          <p:spPr bwMode="auto">
            <a:xfrm>
              <a:off x="1269" y="1953"/>
              <a:ext cx="3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grpSp>
          <p:nvGrpSpPr>
            <p:cNvPr id="3" name="Group 12"/>
            <p:cNvGrpSpPr>
              <a:grpSpLocks/>
            </p:cNvGrpSpPr>
            <p:nvPr/>
          </p:nvGrpSpPr>
          <p:grpSpPr bwMode="auto">
            <a:xfrm>
              <a:off x="884" y="2090"/>
              <a:ext cx="551" cy="76"/>
              <a:chOff x="761" y="1282"/>
              <a:chExt cx="551" cy="76"/>
            </a:xfrm>
          </p:grpSpPr>
          <p:sp>
            <p:nvSpPr>
              <p:cNvPr id="26" name="Line 13"/>
              <p:cNvSpPr>
                <a:spLocks noChangeShapeType="1"/>
              </p:cNvSpPr>
              <p:nvPr/>
            </p:nvSpPr>
            <p:spPr bwMode="auto">
              <a:xfrm>
                <a:off x="761" y="1319"/>
                <a:ext cx="475" cy="1"/>
              </a:xfrm>
              <a:prstGeom prst="line">
                <a:avLst/>
              </a:prstGeom>
              <a:noFill/>
              <a:ln w="25400">
                <a:solidFill>
                  <a:srgbClr val="000000"/>
                </a:solidFill>
                <a:round/>
                <a:headEnd/>
                <a:tailEnd/>
              </a:ln>
            </p:spPr>
            <p:txBody>
              <a:bodyPr/>
              <a:lstStyle/>
              <a:p>
                <a:endParaRPr lang="zh-CN" altLang="en-US"/>
              </a:p>
            </p:txBody>
          </p:sp>
          <p:sp>
            <p:nvSpPr>
              <p:cNvPr id="27" name="Freeform 14"/>
              <p:cNvSpPr>
                <a:spLocks/>
              </p:cNvSpPr>
              <p:nvPr/>
            </p:nvSpPr>
            <p:spPr bwMode="auto">
              <a:xfrm>
                <a:off x="1195" y="1282"/>
                <a:ext cx="117" cy="76"/>
              </a:xfrm>
              <a:custGeom>
                <a:avLst/>
                <a:gdLst/>
                <a:ahLst/>
                <a:cxnLst>
                  <a:cxn ang="0">
                    <a:pos x="0" y="76"/>
                  </a:cxn>
                  <a:cxn ang="0">
                    <a:pos x="117" y="39"/>
                  </a:cxn>
                  <a:cxn ang="0">
                    <a:pos x="0" y="0"/>
                  </a:cxn>
                  <a:cxn ang="0">
                    <a:pos x="37" y="39"/>
                  </a:cxn>
                  <a:cxn ang="0">
                    <a:pos x="0" y="76"/>
                  </a:cxn>
                </a:cxnLst>
                <a:rect l="0" t="0" r="r" b="b"/>
                <a:pathLst>
                  <a:path w="117" h="76">
                    <a:moveTo>
                      <a:pt x="0" y="76"/>
                    </a:moveTo>
                    <a:lnTo>
                      <a:pt x="117" y="39"/>
                    </a:lnTo>
                    <a:lnTo>
                      <a:pt x="0" y="0"/>
                    </a:lnTo>
                    <a:lnTo>
                      <a:pt x="37" y="39"/>
                    </a:lnTo>
                    <a:lnTo>
                      <a:pt x="0" y="76"/>
                    </a:lnTo>
                    <a:close/>
                  </a:path>
                </a:pathLst>
              </a:custGeom>
              <a:solidFill>
                <a:srgbClr val="000000"/>
              </a:solidFill>
              <a:ln w="12700">
                <a:noFill/>
                <a:round/>
                <a:headEnd/>
                <a:tailEnd/>
              </a:ln>
            </p:spPr>
            <p:txBody>
              <a:bodyPr/>
              <a:lstStyle/>
              <a:p>
                <a:endParaRPr lang="zh-CN" altLang="en-US"/>
              </a:p>
            </p:txBody>
          </p:sp>
        </p:grpSp>
        <p:sp>
          <p:nvSpPr>
            <p:cNvPr id="18" name="Rectangle 16"/>
            <p:cNvSpPr>
              <a:spLocks noChangeArrowheads="1"/>
            </p:cNvSpPr>
            <p:nvPr/>
          </p:nvSpPr>
          <p:spPr bwMode="auto">
            <a:xfrm>
              <a:off x="1474" y="1951"/>
              <a:ext cx="1172" cy="414"/>
            </a:xfrm>
            <a:prstGeom prst="rect">
              <a:avLst/>
            </a:prstGeom>
            <a:noFill/>
            <a:ln w="28575">
              <a:solidFill>
                <a:schemeClr val="tx1"/>
              </a:solidFill>
              <a:miter lim="800000"/>
              <a:headEnd/>
              <a:tailEnd/>
            </a:ln>
          </p:spPr>
          <p:txBody>
            <a:bodyPr lIns="0" tIns="0" rIns="0" bIns="0">
              <a:spAutoFit/>
            </a:bodyPr>
            <a:lstStyle/>
            <a:p>
              <a:pPr>
                <a:spcBef>
                  <a:spcPct val="0"/>
                </a:spcBef>
                <a:buClrTx/>
                <a:buFontTx/>
                <a:buNone/>
              </a:pPr>
              <a:r>
                <a:rPr lang="zh-CN" altLang="en-US" sz="3200" dirty="0">
                  <a:solidFill>
                    <a:srgbClr val="000099"/>
                  </a:solidFill>
                  <a:latin typeface="黑体" pitchFamily="49" charset="-122"/>
                </a:rPr>
                <a:t>纸带、卡片</a:t>
              </a:r>
            </a:p>
          </p:txBody>
        </p:sp>
        <p:sp>
          <p:nvSpPr>
            <p:cNvPr id="19" name="Rectangle 17"/>
            <p:cNvSpPr>
              <a:spLocks noChangeArrowheads="1"/>
            </p:cNvSpPr>
            <p:nvPr/>
          </p:nvSpPr>
          <p:spPr bwMode="auto">
            <a:xfrm>
              <a:off x="2205" y="2049"/>
              <a:ext cx="6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黑体" pitchFamily="49" charset="-122"/>
                </a:rPr>
                <a:t> </a:t>
              </a:r>
              <a:endParaRPr lang="zh-CN" altLang="en-US" sz="1800">
                <a:solidFill>
                  <a:srgbClr val="000099"/>
                </a:solidFill>
                <a:latin typeface="黑体" pitchFamily="49" charset="-122"/>
              </a:endParaRPr>
            </a:p>
          </p:txBody>
        </p:sp>
        <p:sp>
          <p:nvSpPr>
            <p:cNvPr id="20" name="Line 18"/>
            <p:cNvSpPr>
              <a:spLocks noChangeShapeType="1"/>
            </p:cNvSpPr>
            <p:nvPr/>
          </p:nvSpPr>
          <p:spPr bwMode="auto">
            <a:xfrm>
              <a:off x="2789" y="2114"/>
              <a:ext cx="408" cy="1"/>
            </a:xfrm>
            <a:prstGeom prst="line">
              <a:avLst/>
            </a:prstGeom>
            <a:noFill/>
            <a:ln w="25400">
              <a:solidFill>
                <a:srgbClr val="000000"/>
              </a:solidFill>
              <a:round/>
              <a:headEnd/>
              <a:tailEnd/>
            </a:ln>
          </p:spPr>
          <p:txBody>
            <a:bodyPr/>
            <a:lstStyle/>
            <a:p>
              <a:endParaRPr lang="zh-CN" altLang="en-US"/>
            </a:p>
          </p:txBody>
        </p:sp>
        <p:sp>
          <p:nvSpPr>
            <p:cNvPr id="21" name="Line 19"/>
            <p:cNvSpPr>
              <a:spLocks noChangeShapeType="1"/>
            </p:cNvSpPr>
            <p:nvPr/>
          </p:nvSpPr>
          <p:spPr bwMode="auto">
            <a:xfrm flipV="1">
              <a:off x="3199" y="2024"/>
              <a:ext cx="180" cy="92"/>
            </a:xfrm>
            <a:prstGeom prst="line">
              <a:avLst/>
            </a:prstGeom>
            <a:noFill/>
            <a:ln w="25400">
              <a:solidFill>
                <a:srgbClr val="000000"/>
              </a:solidFill>
              <a:round/>
              <a:headEnd/>
              <a:tailEnd/>
            </a:ln>
          </p:spPr>
          <p:txBody>
            <a:bodyPr/>
            <a:lstStyle/>
            <a:p>
              <a:endParaRPr lang="zh-CN" altLang="en-US"/>
            </a:p>
          </p:txBody>
        </p:sp>
        <p:sp>
          <p:nvSpPr>
            <p:cNvPr id="22" name="Line 20"/>
            <p:cNvSpPr>
              <a:spLocks noChangeShapeType="1"/>
            </p:cNvSpPr>
            <p:nvPr/>
          </p:nvSpPr>
          <p:spPr bwMode="auto">
            <a:xfrm>
              <a:off x="3515" y="2118"/>
              <a:ext cx="680" cy="1"/>
            </a:xfrm>
            <a:prstGeom prst="line">
              <a:avLst/>
            </a:prstGeom>
            <a:noFill/>
            <a:ln w="25400">
              <a:solidFill>
                <a:srgbClr val="000000"/>
              </a:solidFill>
              <a:round/>
              <a:headEnd/>
              <a:tailEnd/>
            </a:ln>
          </p:spPr>
          <p:txBody>
            <a:bodyPr/>
            <a:lstStyle/>
            <a:p>
              <a:endParaRPr lang="zh-CN" altLang="en-US"/>
            </a:p>
          </p:txBody>
        </p:sp>
        <p:sp>
          <p:nvSpPr>
            <p:cNvPr id="23" name="Rectangle 22"/>
            <p:cNvSpPr>
              <a:spLocks noChangeArrowheads="1"/>
            </p:cNvSpPr>
            <p:nvPr/>
          </p:nvSpPr>
          <p:spPr bwMode="auto">
            <a:xfrm>
              <a:off x="4239" y="1961"/>
              <a:ext cx="451" cy="414"/>
            </a:xfrm>
            <a:prstGeom prst="rect">
              <a:avLst/>
            </a:prstGeom>
            <a:noFill/>
            <a:ln w="28575">
              <a:solidFill>
                <a:schemeClr val="tx1"/>
              </a:solidFill>
              <a:miter lim="800000"/>
              <a:headEnd/>
              <a:tailEnd/>
            </a:ln>
          </p:spPr>
          <p:txBody>
            <a:bodyPr wrap="none" lIns="0" tIns="0" rIns="0" bIns="0">
              <a:spAutoFit/>
            </a:bodyPr>
            <a:lstStyle/>
            <a:p>
              <a:pPr algn="ctr">
                <a:spcBef>
                  <a:spcPct val="0"/>
                </a:spcBef>
                <a:buClrTx/>
                <a:buFontTx/>
                <a:buNone/>
              </a:pPr>
              <a:r>
                <a:rPr lang="zh-CN" altLang="en-US" sz="3200" dirty="0">
                  <a:solidFill>
                    <a:srgbClr val="000099"/>
                  </a:solidFill>
                  <a:latin typeface="黑体" pitchFamily="49" charset="-122"/>
                </a:rPr>
                <a:t>主机</a:t>
              </a:r>
            </a:p>
          </p:txBody>
        </p:sp>
        <p:sp>
          <p:nvSpPr>
            <p:cNvPr id="24" name="Rectangle 23"/>
            <p:cNvSpPr>
              <a:spLocks noChangeArrowheads="1"/>
            </p:cNvSpPr>
            <p:nvPr/>
          </p:nvSpPr>
          <p:spPr bwMode="auto">
            <a:xfrm>
              <a:off x="4845" y="2045"/>
              <a:ext cx="30" cy="220"/>
            </a:xfrm>
            <a:prstGeom prst="rect">
              <a:avLst/>
            </a:prstGeom>
            <a:noFill/>
            <a:ln w="9525">
              <a:noFill/>
              <a:miter lim="800000"/>
              <a:headEnd/>
              <a:tailEnd/>
            </a:ln>
          </p:spPr>
          <p:txBody>
            <a:bodyPr wrap="none" lIns="0" tIns="0" rIns="0" bIns="0">
              <a:spAutoFit/>
            </a:bodyPr>
            <a:lstStyle/>
            <a:p>
              <a:pPr>
                <a:spcBef>
                  <a:spcPct val="0"/>
                </a:spcBef>
                <a:buClrTx/>
                <a:buFontTx/>
                <a:buNone/>
              </a:pPr>
              <a:r>
                <a:rPr lang="zh-CN" altLang="en-US" sz="1700" b="0">
                  <a:solidFill>
                    <a:srgbClr val="000099"/>
                  </a:solidFill>
                  <a:latin typeface="Times New Roman" pitchFamily="18" charset="0"/>
                  <a:ea typeface="宋体" pitchFamily="2" charset="-122"/>
                </a:rPr>
                <a:t> </a:t>
              </a:r>
              <a:endParaRPr lang="zh-CN" altLang="en-US" sz="1800">
                <a:solidFill>
                  <a:srgbClr val="000099"/>
                </a:solidFill>
                <a:latin typeface="Arial Narrow" pitchFamily="34" charset="0"/>
                <a:ea typeface="宋体" pitchFamily="2" charset="-122"/>
              </a:endParaRPr>
            </a:p>
          </p:txBody>
        </p:sp>
        <p:sp>
          <p:nvSpPr>
            <p:cNvPr id="25" name="Rectangle 24"/>
            <p:cNvSpPr>
              <a:spLocks noChangeArrowheads="1"/>
            </p:cNvSpPr>
            <p:nvPr/>
          </p:nvSpPr>
          <p:spPr bwMode="auto">
            <a:xfrm>
              <a:off x="1791" y="1616"/>
              <a:ext cx="640" cy="320"/>
            </a:xfrm>
            <a:prstGeom prst="rect">
              <a:avLst/>
            </a:prstGeom>
            <a:noFill/>
            <a:ln w="9525">
              <a:noFill/>
              <a:miter lim="800000"/>
              <a:headEnd/>
              <a:tailEnd/>
            </a:ln>
            <a:effectLst/>
          </p:spPr>
          <p:txBody>
            <a:bodyPr wrap="none" anchor="ctr"/>
            <a:lstStyle/>
            <a:p>
              <a:pPr algn="ctr">
                <a:spcBef>
                  <a:spcPct val="0"/>
                </a:spcBef>
                <a:buClrTx/>
                <a:buFontTx/>
                <a:buNone/>
              </a:pPr>
              <a:r>
                <a:rPr lang="zh-CN" altLang="en-US" sz="3200">
                  <a:solidFill>
                    <a:srgbClr val="000099"/>
                  </a:solidFill>
                  <a:latin typeface="Arial Narrow" pitchFamily="34" charset="0"/>
                </a:rPr>
                <a:t>输入机</a:t>
              </a:r>
            </a:p>
          </p:txBody>
        </p:sp>
      </p:grpSp>
      <p:pic>
        <p:nvPicPr>
          <p:cNvPr id="28" name="图片 27" descr="mouse2.jpg"/>
          <p:cNvPicPr>
            <a:picLocks noChangeAspect="1"/>
          </p:cNvPicPr>
          <p:nvPr/>
        </p:nvPicPr>
        <p:blipFill>
          <a:blip r:embed="rId3" cstate="print"/>
          <a:srcRect/>
          <a:stretch>
            <a:fillRect/>
          </a:stretch>
        </p:blipFill>
        <p:spPr bwMode="auto">
          <a:xfrm>
            <a:off x="5572132" y="2196700"/>
            <a:ext cx="1928826" cy="1084823"/>
          </a:xfrm>
          <a:prstGeom prst="rect">
            <a:avLst/>
          </a:prstGeom>
          <a:noFill/>
          <a:ln w="9525">
            <a:noFill/>
            <a:miter lim="800000"/>
            <a:headEnd/>
            <a:tailEnd/>
          </a:ln>
        </p:spPr>
      </p:pic>
      <p:pic>
        <p:nvPicPr>
          <p:cNvPr id="29" name="Picture 2" descr="http://images.cnblogs.com/cnblogs_com/huangye123_hi/201201/201201251723141027.jpg"/>
          <p:cNvPicPr>
            <a:picLocks noChangeAspect="1" noChangeArrowheads="1"/>
          </p:cNvPicPr>
          <p:nvPr/>
        </p:nvPicPr>
        <p:blipFill>
          <a:blip r:embed="rId4" cstate="print"/>
          <a:srcRect r="43148"/>
          <a:stretch>
            <a:fillRect/>
          </a:stretch>
        </p:blipFill>
        <p:spPr bwMode="auto">
          <a:xfrm>
            <a:off x="2357422" y="2143122"/>
            <a:ext cx="1857388" cy="1221582"/>
          </a:xfrm>
          <a:prstGeom prst="rect">
            <a:avLst/>
          </a:prstGeom>
          <a:noFill/>
        </p:spPr>
      </p:pic>
      <p:sp>
        <p:nvSpPr>
          <p:cNvPr id="30" name="下箭头 29"/>
          <p:cNvSpPr/>
          <p:nvPr/>
        </p:nvSpPr>
        <p:spPr>
          <a:xfrm rot="16200000">
            <a:off x="4991698" y="2509243"/>
            <a:ext cx="375047" cy="500062"/>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sp>
        <p:nvSpPr>
          <p:cNvPr id="31" name="矩形 30"/>
          <p:cNvSpPr/>
          <p:nvPr/>
        </p:nvSpPr>
        <p:spPr>
          <a:xfrm>
            <a:off x="7572396" y="2303858"/>
            <a:ext cx="1357322" cy="877163"/>
          </a:xfrm>
          <a:prstGeom prst="rect">
            <a:avLst/>
          </a:prstGeom>
        </p:spPr>
        <p:txBody>
          <a:bodyPr wrap="square">
            <a:spAutoFit/>
          </a:bodyPr>
          <a:lstStyle/>
          <a:p>
            <a:pPr algn="l">
              <a:spcAft>
                <a:spcPts val="1800"/>
              </a:spcAft>
              <a:buFont typeface="Wingdings" pitchFamily="2" charset="2"/>
              <a:buChar char="ü"/>
            </a:pPr>
            <a:r>
              <a:rPr lang="zh-CN" altLang="en-US" b="1" kern="0" dirty="0">
                <a:solidFill>
                  <a:srgbClr val="FF0000"/>
                </a:solidFill>
                <a:latin typeface="微软雅黑" pitchFamily="34" charset="-122"/>
                <a:ea typeface="微软雅黑" pitchFamily="34" charset="-122"/>
              </a:rPr>
              <a:t>设备各异</a:t>
            </a:r>
            <a:endParaRPr lang="en-US" altLang="zh-CN" b="1" kern="0" dirty="0">
              <a:solidFill>
                <a:srgbClr val="FF0000"/>
              </a:solidFill>
              <a:latin typeface="微软雅黑" pitchFamily="34" charset="-122"/>
              <a:ea typeface="微软雅黑" pitchFamily="34" charset="-122"/>
            </a:endParaRPr>
          </a:p>
          <a:p>
            <a:pPr algn="l">
              <a:spcAft>
                <a:spcPts val="1800"/>
              </a:spcAft>
              <a:buFont typeface="Wingdings" pitchFamily="2" charset="2"/>
              <a:buChar char="ü"/>
            </a:pPr>
            <a:r>
              <a:rPr lang="zh-CN" altLang="en-US" b="1" kern="0" dirty="0">
                <a:solidFill>
                  <a:srgbClr val="FF0000"/>
                </a:solidFill>
                <a:latin typeface="微软雅黑" pitchFamily="34" charset="-122"/>
                <a:ea typeface="微软雅黑" pitchFamily="34" charset="-122"/>
              </a:rPr>
              <a:t>接口不同</a:t>
            </a:r>
          </a:p>
        </p:txBody>
      </p:sp>
      <p:sp>
        <p:nvSpPr>
          <p:cNvPr id="32" name="矩形 31"/>
          <p:cNvSpPr/>
          <p:nvPr/>
        </p:nvSpPr>
        <p:spPr>
          <a:xfrm>
            <a:off x="5857884" y="3268271"/>
            <a:ext cx="3071834" cy="661720"/>
          </a:xfrm>
          <a:prstGeom prst="rect">
            <a:avLst/>
          </a:prstGeom>
        </p:spPr>
        <p:txBody>
          <a:bodyPr wrap="square">
            <a:spAutoFit/>
          </a:bodyPr>
          <a:lstStyle/>
          <a:p>
            <a:pPr algn="l">
              <a:spcAft>
                <a:spcPts val="600"/>
              </a:spcAft>
              <a:buFont typeface="Wingdings" pitchFamily="2" charset="2"/>
              <a:buChar char="ü"/>
            </a:pPr>
            <a:r>
              <a:rPr lang="en-US" altLang="zh-CN" sz="1600" b="1" kern="0" dirty="0">
                <a:solidFill>
                  <a:srgbClr val="003399"/>
                </a:solidFill>
                <a:latin typeface="微软雅黑" pitchFamily="34" charset="-122"/>
                <a:ea typeface="微软雅黑" pitchFamily="34" charset="-122"/>
              </a:rPr>
              <a:t>HP</a:t>
            </a:r>
            <a:r>
              <a:rPr lang="zh-CN" altLang="en-US" sz="1600" b="1" kern="0" dirty="0">
                <a:solidFill>
                  <a:srgbClr val="003399"/>
                </a:solidFill>
                <a:latin typeface="微软雅黑" pitchFamily="34" charset="-122"/>
                <a:ea typeface="微软雅黑" pitchFamily="34" charset="-122"/>
              </a:rPr>
              <a:t>打印程序</a:t>
            </a:r>
            <a:endParaRPr lang="en-US" altLang="zh-CN" sz="1600" b="1" kern="0" dirty="0">
              <a:solidFill>
                <a:srgbClr val="003399"/>
              </a:solidFill>
              <a:latin typeface="微软雅黑" pitchFamily="34" charset="-122"/>
              <a:ea typeface="微软雅黑" pitchFamily="34" charset="-122"/>
            </a:endParaRPr>
          </a:p>
          <a:p>
            <a:pPr algn="l">
              <a:spcAft>
                <a:spcPts val="600"/>
              </a:spcAft>
              <a:buFont typeface="Wingdings" pitchFamily="2" charset="2"/>
              <a:buChar char="ü"/>
            </a:pPr>
            <a:r>
              <a:rPr lang="zh-CN" altLang="en-US" sz="1600" b="1" kern="0" dirty="0">
                <a:solidFill>
                  <a:srgbClr val="003399"/>
                </a:solidFill>
                <a:latin typeface="微软雅黑" pitchFamily="34" charset="-122"/>
                <a:ea typeface="微软雅黑" pitchFamily="34" charset="-122"/>
              </a:rPr>
              <a:t>联想打印程序  </a:t>
            </a:r>
            <a:r>
              <a:rPr lang="en-US" altLang="zh-CN" sz="1600" b="1" kern="0" dirty="0">
                <a:solidFill>
                  <a:srgbClr val="003399"/>
                </a:solidFill>
                <a:latin typeface="微软雅黑" pitchFamily="34" charset="-122"/>
                <a:ea typeface="微软雅黑" pitchFamily="34" charset="-122"/>
              </a:rPr>
              <a:t>……</a:t>
            </a:r>
            <a:endParaRPr lang="zh-CN" altLang="en-US" sz="1600" b="1" kern="0" dirty="0">
              <a:solidFill>
                <a:srgbClr val="003399"/>
              </a:solidFill>
              <a:latin typeface="微软雅黑" pitchFamily="34" charset="-122"/>
              <a:ea typeface="微软雅黑" pitchFamily="34" charset="-122"/>
            </a:endParaRPr>
          </a:p>
        </p:txBody>
      </p:sp>
      <p:sp>
        <p:nvSpPr>
          <p:cNvPr id="33" name="矩形 32"/>
          <p:cNvSpPr/>
          <p:nvPr/>
        </p:nvSpPr>
        <p:spPr>
          <a:xfrm>
            <a:off x="571472" y="4386218"/>
            <a:ext cx="7929618" cy="400110"/>
          </a:xfrm>
          <a:prstGeom prst="rect">
            <a:avLst/>
          </a:prstGeom>
        </p:spPr>
        <p:txBody>
          <a:bodyPr wrap="square">
            <a:spAutoFit/>
          </a:bodyPr>
          <a:lstStyle/>
          <a:p>
            <a:pPr algn="l">
              <a:spcAft>
                <a:spcPts val="1800"/>
              </a:spcAft>
              <a:buFont typeface="Wingdings" pitchFamily="2" charset="2"/>
              <a:buChar char="u"/>
            </a:pPr>
            <a:r>
              <a:rPr lang="zh-CN" altLang="en-US" sz="2000" b="1" kern="0" dirty="0">
                <a:solidFill>
                  <a:srgbClr val="FF0000"/>
                </a:solidFill>
                <a:latin typeface="微软雅黑" pitchFamily="34" charset="-122"/>
                <a:ea typeface="微软雅黑" pitchFamily="34" charset="-122"/>
              </a:rPr>
              <a:t> 驱动程序思想。让人们不需要关心一些硬件细节，就可以使用硬件</a:t>
            </a:r>
          </a:p>
        </p:txBody>
      </p:sp>
      <p:sp>
        <p:nvSpPr>
          <p:cNvPr id="34"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3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148_4000x5000_zcool"/>
          <p:cNvPicPr>
            <a:picLocks noChangeAspect="1" noChangeArrowheads="1"/>
          </p:cNvPicPr>
          <p:nvPr/>
        </p:nvPicPr>
        <p:blipFill>
          <a:blip r:embed="rId2" cstate="print"/>
          <a:srcRect/>
          <a:stretch>
            <a:fillRect/>
          </a:stretch>
        </p:blipFill>
        <p:spPr bwMode="auto">
          <a:xfrm>
            <a:off x="214282" y="1057241"/>
            <a:ext cx="1785950" cy="1943137"/>
          </a:xfrm>
          <a:prstGeom prst="rect">
            <a:avLst/>
          </a:prstGeom>
          <a:noFill/>
          <a:ln w="9525">
            <a:noFill/>
            <a:miter lim="800000"/>
            <a:headEnd/>
            <a:tailEnd/>
          </a:ln>
        </p:spPr>
      </p:pic>
      <p:sp>
        <p:nvSpPr>
          <p:cNvPr id="10" name="矩形 9"/>
          <p:cNvSpPr/>
          <p:nvPr/>
        </p:nvSpPr>
        <p:spPr>
          <a:xfrm>
            <a:off x="2000232" y="1178709"/>
            <a:ext cx="4500594" cy="1061829"/>
          </a:xfrm>
          <a:prstGeom prst="rect">
            <a:avLst/>
          </a:prstGeom>
        </p:spPr>
        <p:txBody>
          <a:bodyPr wrap="square">
            <a:spAutoFit/>
          </a:bodyPr>
          <a:lstStyle/>
          <a:p>
            <a:pPr algn="l">
              <a:spcAft>
                <a:spcPts val="1800"/>
              </a:spcAft>
              <a:buFont typeface="Wingdings" pitchFamily="2" charset="2"/>
              <a:buChar char="ü"/>
            </a:pPr>
            <a:r>
              <a:rPr lang="zh-CN" altLang="en-US" sz="2400" b="1" kern="0" dirty="0">
                <a:solidFill>
                  <a:srgbClr val="000000"/>
                </a:solidFill>
                <a:latin typeface="Arial"/>
              </a:rPr>
              <a:t>我们为什么需要软件</a:t>
            </a:r>
            <a:r>
              <a:rPr lang="en-US" altLang="zh-CN" sz="2400" b="1" kern="0" dirty="0">
                <a:solidFill>
                  <a:srgbClr val="000000"/>
                </a:solidFill>
                <a:latin typeface="Arial"/>
              </a:rPr>
              <a:t>?</a:t>
            </a:r>
          </a:p>
          <a:p>
            <a:pPr algn="l">
              <a:spcAft>
                <a:spcPts val="1800"/>
              </a:spcAft>
              <a:buFont typeface="Wingdings" pitchFamily="2" charset="2"/>
              <a:buChar char="ü"/>
            </a:pPr>
            <a:r>
              <a:rPr lang="zh-CN" altLang="en-US" sz="2400" b="1" kern="0" dirty="0">
                <a:solidFill>
                  <a:srgbClr val="000000"/>
                </a:solidFill>
                <a:latin typeface="Arial"/>
              </a:rPr>
              <a:t>为什么需要操作系统软件</a:t>
            </a:r>
            <a:r>
              <a:rPr lang="en-US" altLang="zh-CN" sz="2400" b="1" kern="0" dirty="0">
                <a:solidFill>
                  <a:srgbClr val="000000"/>
                </a:solidFill>
                <a:latin typeface="Arial"/>
              </a:rPr>
              <a:t>?</a:t>
            </a:r>
            <a:endParaRPr lang="zh-CN" altLang="en-US" sz="2400" b="1" kern="0" dirty="0">
              <a:solidFill>
                <a:srgbClr val="000000"/>
              </a:solidFill>
              <a:latin typeface="Arial"/>
            </a:endParaRPr>
          </a:p>
        </p:txBody>
      </p:sp>
      <p:pic>
        <p:nvPicPr>
          <p:cNvPr id="34" name="图片 33" descr="玩电脑1"/>
          <p:cNvPicPr>
            <a:picLocks noChangeAspect="1"/>
          </p:cNvPicPr>
          <p:nvPr/>
        </p:nvPicPr>
        <p:blipFill>
          <a:blip r:embed="rId3" cstate="print"/>
          <a:srcRect/>
          <a:stretch>
            <a:fillRect/>
          </a:stretch>
        </p:blipFill>
        <p:spPr>
          <a:xfrm>
            <a:off x="2357422" y="2143122"/>
            <a:ext cx="1427088" cy="759801"/>
          </a:xfrm>
          <a:prstGeom prst="rect">
            <a:avLst/>
          </a:prstGeom>
        </p:spPr>
      </p:pic>
      <p:pic>
        <p:nvPicPr>
          <p:cNvPr id="35" name="图片 34" descr="mouse2.jpg"/>
          <p:cNvPicPr>
            <a:picLocks noChangeAspect="1"/>
          </p:cNvPicPr>
          <p:nvPr/>
        </p:nvPicPr>
        <p:blipFill>
          <a:blip r:embed="rId4" cstate="print"/>
          <a:srcRect/>
          <a:stretch>
            <a:fillRect/>
          </a:stretch>
        </p:blipFill>
        <p:spPr bwMode="auto">
          <a:xfrm>
            <a:off x="4643252" y="2143122"/>
            <a:ext cx="1428947" cy="803678"/>
          </a:xfrm>
          <a:prstGeom prst="rect">
            <a:avLst/>
          </a:prstGeom>
          <a:noFill/>
          <a:ln w="9525">
            <a:noFill/>
            <a:miter lim="800000"/>
            <a:headEnd/>
            <a:tailEnd/>
          </a:ln>
        </p:spPr>
      </p:pic>
      <p:sp>
        <p:nvSpPr>
          <p:cNvPr id="37" name="下箭头 36"/>
          <p:cNvSpPr/>
          <p:nvPr/>
        </p:nvSpPr>
        <p:spPr>
          <a:xfrm rot="5400000" flipV="1">
            <a:off x="4259460" y="2366365"/>
            <a:ext cx="267891" cy="357190"/>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grpSp>
        <p:nvGrpSpPr>
          <p:cNvPr id="2" name="组合 38"/>
          <p:cNvGrpSpPr/>
          <p:nvPr/>
        </p:nvGrpSpPr>
        <p:grpSpPr>
          <a:xfrm>
            <a:off x="6215074" y="2143122"/>
            <a:ext cx="2143140" cy="759801"/>
            <a:chOff x="6215074" y="2857496"/>
            <a:chExt cx="2143140" cy="1013068"/>
          </a:xfrm>
        </p:grpSpPr>
        <p:pic>
          <p:nvPicPr>
            <p:cNvPr id="36" name="图片 35" descr="玩电脑1"/>
            <p:cNvPicPr>
              <a:picLocks noChangeAspect="1"/>
            </p:cNvPicPr>
            <p:nvPr/>
          </p:nvPicPr>
          <p:blipFill>
            <a:blip r:embed="rId5" cstate="print"/>
            <a:srcRect/>
            <a:stretch>
              <a:fillRect/>
            </a:stretch>
          </p:blipFill>
          <p:spPr>
            <a:xfrm flipH="1">
              <a:off x="6929454" y="2857496"/>
              <a:ext cx="1428760" cy="1013068"/>
            </a:xfrm>
            <a:prstGeom prst="rect">
              <a:avLst/>
            </a:prstGeom>
          </p:spPr>
        </p:pic>
        <p:sp>
          <p:nvSpPr>
            <p:cNvPr id="38" name="下箭头 37"/>
            <p:cNvSpPr/>
            <p:nvPr/>
          </p:nvSpPr>
          <p:spPr>
            <a:xfrm rot="5400000">
              <a:off x="6215075" y="3214685"/>
              <a:ext cx="357188" cy="357190"/>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grpSp>
      <p:grpSp>
        <p:nvGrpSpPr>
          <p:cNvPr id="3" name="Group 5"/>
          <p:cNvGrpSpPr>
            <a:grpSpLocks/>
          </p:cNvGrpSpPr>
          <p:nvPr/>
        </p:nvGrpSpPr>
        <p:grpSpPr bwMode="auto">
          <a:xfrm>
            <a:off x="1000100" y="3107535"/>
            <a:ext cx="7572428" cy="1151331"/>
            <a:chOff x="703" y="1415"/>
            <a:chExt cx="4403" cy="1417"/>
          </a:xfrm>
        </p:grpSpPr>
        <p:sp>
          <p:nvSpPr>
            <p:cNvPr id="41" name="Rectangle 6"/>
            <p:cNvSpPr>
              <a:spLocks noChangeArrowheads="1"/>
            </p:cNvSpPr>
            <p:nvPr/>
          </p:nvSpPr>
          <p:spPr bwMode="auto">
            <a:xfrm>
              <a:off x="777" y="1549"/>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333333"/>
                  </a:solidFill>
                  <a:latin typeface="黑体" pitchFamily="49" charset="-122"/>
                </a:rPr>
                <a:t>CPU</a:t>
              </a:r>
            </a:p>
          </p:txBody>
        </p:sp>
        <p:sp>
          <p:nvSpPr>
            <p:cNvPr id="42" name="Rectangle 7"/>
            <p:cNvSpPr>
              <a:spLocks noChangeArrowheads="1"/>
            </p:cNvSpPr>
            <p:nvPr/>
          </p:nvSpPr>
          <p:spPr bwMode="auto">
            <a:xfrm>
              <a:off x="703" y="1955"/>
              <a:ext cx="397" cy="264"/>
            </a:xfrm>
            <a:prstGeom prst="rect">
              <a:avLst/>
            </a:prstGeom>
            <a:noFill/>
            <a:ln w="9525">
              <a:noFill/>
              <a:miter lim="800000"/>
              <a:headEnd/>
              <a:tailEnd/>
            </a:ln>
            <a:effectLst/>
          </p:spPr>
          <p:txBody>
            <a:bodyPr wrap="none" anchor="ctr"/>
            <a:lstStyle/>
            <a:p>
              <a:pPr algn="ctr">
                <a:spcBef>
                  <a:spcPct val="0"/>
                </a:spcBef>
                <a:buClrTx/>
                <a:buFontTx/>
                <a:buNone/>
              </a:pPr>
              <a:r>
                <a:rPr lang="zh-CN" altLang="en-US">
                  <a:solidFill>
                    <a:srgbClr val="333333"/>
                  </a:solidFill>
                  <a:latin typeface="Arial Narrow" pitchFamily="34" charset="0"/>
                </a:rPr>
                <a:t>打印机</a:t>
              </a:r>
            </a:p>
          </p:txBody>
        </p:sp>
        <p:sp>
          <p:nvSpPr>
            <p:cNvPr id="43" name="Line 8"/>
            <p:cNvSpPr>
              <a:spLocks noChangeShapeType="1"/>
            </p:cNvSpPr>
            <p:nvPr/>
          </p:nvSpPr>
          <p:spPr bwMode="auto">
            <a:xfrm>
              <a:off x="1299" y="2514"/>
              <a:ext cx="3807" cy="0"/>
            </a:xfrm>
            <a:prstGeom prst="line">
              <a:avLst/>
            </a:prstGeom>
            <a:noFill/>
            <a:ln w="25400">
              <a:solidFill>
                <a:srgbClr val="0000FF"/>
              </a:solidFill>
              <a:round/>
              <a:headEnd/>
              <a:tailEnd type="triangle" w="med" len="lg"/>
            </a:ln>
            <a:effectLst/>
          </p:spPr>
          <p:txBody>
            <a:bodyPr/>
            <a:lstStyle/>
            <a:p>
              <a:endParaRPr lang="zh-CN" altLang="en-US">
                <a:solidFill>
                  <a:srgbClr val="333333"/>
                </a:solidFill>
              </a:endParaRPr>
            </a:p>
          </p:txBody>
        </p:sp>
        <p:sp>
          <p:nvSpPr>
            <p:cNvPr id="44" name="Line 9"/>
            <p:cNvSpPr>
              <a:spLocks noChangeShapeType="1"/>
            </p:cNvSpPr>
            <p:nvPr/>
          </p:nvSpPr>
          <p:spPr bwMode="auto">
            <a:xfrm>
              <a:off x="1300" y="2482"/>
              <a:ext cx="0" cy="68"/>
            </a:xfrm>
            <a:prstGeom prst="line">
              <a:avLst/>
            </a:prstGeom>
            <a:noFill/>
            <a:ln w="25400">
              <a:solidFill>
                <a:schemeClr val="tx1"/>
              </a:solidFill>
              <a:round/>
              <a:headEnd/>
              <a:tailEnd/>
            </a:ln>
            <a:effectLst/>
          </p:spPr>
          <p:txBody>
            <a:bodyPr/>
            <a:lstStyle/>
            <a:p>
              <a:endParaRPr lang="zh-CN" altLang="en-US">
                <a:solidFill>
                  <a:srgbClr val="333333"/>
                </a:solidFill>
              </a:endParaRPr>
            </a:p>
          </p:txBody>
        </p:sp>
        <p:sp>
          <p:nvSpPr>
            <p:cNvPr id="45" name="Line 10"/>
            <p:cNvSpPr>
              <a:spLocks noChangeShapeType="1"/>
            </p:cNvSpPr>
            <p:nvPr/>
          </p:nvSpPr>
          <p:spPr bwMode="auto">
            <a:xfrm>
              <a:off x="2347" y="2485"/>
              <a:ext cx="0" cy="68"/>
            </a:xfrm>
            <a:prstGeom prst="line">
              <a:avLst/>
            </a:prstGeom>
            <a:noFill/>
            <a:ln w="25400">
              <a:solidFill>
                <a:schemeClr val="tx1"/>
              </a:solidFill>
              <a:round/>
              <a:headEnd/>
              <a:tailEnd/>
            </a:ln>
            <a:effectLst/>
          </p:spPr>
          <p:txBody>
            <a:bodyPr/>
            <a:lstStyle/>
            <a:p>
              <a:endParaRPr lang="zh-CN" altLang="en-US">
                <a:solidFill>
                  <a:srgbClr val="333333"/>
                </a:solidFill>
              </a:endParaRPr>
            </a:p>
          </p:txBody>
        </p:sp>
        <p:sp>
          <p:nvSpPr>
            <p:cNvPr id="46" name="Line 11"/>
            <p:cNvSpPr>
              <a:spLocks noChangeShapeType="1"/>
            </p:cNvSpPr>
            <p:nvPr/>
          </p:nvSpPr>
          <p:spPr bwMode="auto">
            <a:xfrm flipH="1">
              <a:off x="3393" y="2469"/>
              <a:ext cx="7" cy="68"/>
            </a:xfrm>
            <a:prstGeom prst="line">
              <a:avLst/>
            </a:prstGeom>
            <a:noFill/>
            <a:ln w="25400">
              <a:solidFill>
                <a:schemeClr val="tx1"/>
              </a:solidFill>
              <a:round/>
              <a:headEnd/>
              <a:tailEnd/>
            </a:ln>
            <a:effectLst/>
          </p:spPr>
          <p:txBody>
            <a:bodyPr/>
            <a:lstStyle/>
            <a:p>
              <a:endParaRPr lang="zh-CN" altLang="en-US">
                <a:solidFill>
                  <a:srgbClr val="333333"/>
                </a:solidFill>
              </a:endParaRPr>
            </a:p>
          </p:txBody>
        </p:sp>
        <p:sp>
          <p:nvSpPr>
            <p:cNvPr id="47" name="Line 12"/>
            <p:cNvSpPr>
              <a:spLocks noChangeShapeType="1"/>
            </p:cNvSpPr>
            <p:nvPr/>
          </p:nvSpPr>
          <p:spPr bwMode="auto">
            <a:xfrm flipH="1">
              <a:off x="4446" y="2480"/>
              <a:ext cx="7" cy="60"/>
            </a:xfrm>
            <a:prstGeom prst="line">
              <a:avLst/>
            </a:prstGeom>
            <a:noFill/>
            <a:ln w="25400">
              <a:solidFill>
                <a:schemeClr val="tx1"/>
              </a:solidFill>
              <a:round/>
              <a:headEnd/>
              <a:tailEnd/>
            </a:ln>
            <a:effectLst/>
          </p:spPr>
          <p:txBody>
            <a:bodyPr/>
            <a:lstStyle/>
            <a:p>
              <a:endParaRPr lang="zh-CN" altLang="en-US">
                <a:solidFill>
                  <a:srgbClr val="333333"/>
                </a:solidFill>
              </a:endParaRPr>
            </a:p>
          </p:txBody>
        </p:sp>
        <p:sp>
          <p:nvSpPr>
            <p:cNvPr id="48" name="Rectangle 13"/>
            <p:cNvSpPr>
              <a:spLocks noChangeArrowheads="1"/>
            </p:cNvSpPr>
            <p:nvPr/>
          </p:nvSpPr>
          <p:spPr bwMode="auto">
            <a:xfrm>
              <a:off x="1152" y="2570"/>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rPr>
                <a:t>T</a:t>
              </a:r>
              <a:r>
                <a:rPr lang="en-US" altLang="zh-CN" sz="2400" baseline="-30000">
                  <a:solidFill>
                    <a:srgbClr val="333333"/>
                  </a:solidFill>
                  <a:latin typeface="Times New Roman" pitchFamily="18" charset="0"/>
                </a:rPr>
                <a:t>0</a:t>
              </a:r>
            </a:p>
          </p:txBody>
        </p:sp>
        <p:sp>
          <p:nvSpPr>
            <p:cNvPr id="49" name="Rectangle 14"/>
            <p:cNvSpPr>
              <a:spLocks noChangeArrowheads="1"/>
            </p:cNvSpPr>
            <p:nvPr/>
          </p:nvSpPr>
          <p:spPr bwMode="auto">
            <a:xfrm>
              <a:off x="2197" y="2588"/>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1</a:t>
              </a:r>
            </a:p>
          </p:txBody>
        </p:sp>
        <p:sp>
          <p:nvSpPr>
            <p:cNvPr id="50" name="Rectangle 15"/>
            <p:cNvSpPr>
              <a:spLocks noChangeArrowheads="1"/>
            </p:cNvSpPr>
            <p:nvPr/>
          </p:nvSpPr>
          <p:spPr bwMode="auto">
            <a:xfrm>
              <a:off x="3266" y="2607"/>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2</a:t>
              </a:r>
            </a:p>
          </p:txBody>
        </p:sp>
        <p:sp>
          <p:nvSpPr>
            <p:cNvPr id="51" name="Rectangle 16"/>
            <p:cNvSpPr>
              <a:spLocks noChangeArrowheads="1"/>
            </p:cNvSpPr>
            <p:nvPr/>
          </p:nvSpPr>
          <p:spPr bwMode="auto">
            <a:xfrm>
              <a:off x="4312" y="2586"/>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3</a:t>
              </a:r>
            </a:p>
          </p:txBody>
        </p:sp>
        <p:sp>
          <p:nvSpPr>
            <p:cNvPr id="52" name="Line 17"/>
            <p:cNvSpPr>
              <a:spLocks noChangeShapeType="1"/>
            </p:cNvSpPr>
            <p:nvPr/>
          </p:nvSpPr>
          <p:spPr bwMode="auto">
            <a:xfrm>
              <a:off x="1300" y="1673"/>
              <a:ext cx="1059" cy="0"/>
            </a:xfrm>
            <a:prstGeom prst="line">
              <a:avLst/>
            </a:prstGeom>
            <a:noFill/>
            <a:ln w="25400">
              <a:solidFill>
                <a:srgbClr val="0000FF"/>
              </a:solidFill>
              <a:round/>
              <a:headEnd/>
              <a:tailEnd/>
            </a:ln>
            <a:effectLst/>
          </p:spPr>
          <p:txBody>
            <a:bodyPr/>
            <a:lstStyle/>
            <a:p>
              <a:endParaRPr lang="zh-CN" altLang="en-US">
                <a:solidFill>
                  <a:srgbClr val="333333"/>
                </a:solidFill>
              </a:endParaRPr>
            </a:p>
          </p:txBody>
        </p:sp>
        <p:sp>
          <p:nvSpPr>
            <p:cNvPr id="53" name="Line 18"/>
            <p:cNvSpPr>
              <a:spLocks noChangeShapeType="1"/>
            </p:cNvSpPr>
            <p:nvPr/>
          </p:nvSpPr>
          <p:spPr bwMode="auto">
            <a:xfrm>
              <a:off x="2345" y="2127"/>
              <a:ext cx="1059" cy="0"/>
            </a:xfrm>
            <a:prstGeom prst="line">
              <a:avLst/>
            </a:prstGeom>
            <a:noFill/>
            <a:ln w="25400">
              <a:solidFill>
                <a:srgbClr val="0000FF"/>
              </a:solidFill>
              <a:round/>
              <a:headEnd/>
              <a:tailEnd/>
            </a:ln>
            <a:effectLst/>
          </p:spPr>
          <p:txBody>
            <a:bodyPr/>
            <a:lstStyle/>
            <a:p>
              <a:endParaRPr lang="zh-CN" altLang="en-US">
                <a:solidFill>
                  <a:srgbClr val="333333"/>
                </a:solidFill>
              </a:endParaRPr>
            </a:p>
          </p:txBody>
        </p:sp>
        <p:sp>
          <p:nvSpPr>
            <p:cNvPr id="54" name="Line 19"/>
            <p:cNvSpPr>
              <a:spLocks noChangeShapeType="1"/>
            </p:cNvSpPr>
            <p:nvPr/>
          </p:nvSpPr>
          <p:spPr bwMode="auto">
            <a:xfrm>
              <a:off x="3403" y="1652"/>
              <a:ext cx="1059" cy="0"/>
            </a:xfrm>
            <a:prstGeom prst="line">
              <a:avLst/>
            </a:prstGeom>
            <a:noFill/>
            <a:ln w="25400">
              <a:solidFill>
                <a:srgbClr val="0000FF"/>
              </a:solidFill>
              <a:round/>
              <a:headEnd/>
              <a:tailEnd/>
            </a:ln>
            <a:effectLst/>
          </p:spPr>
          <p:txBody>
            <a:bodyPr/>
            <a:lstStyle/>
            <a:p>
              <a:endParaRPr lang="zh-CN" altLang="en-US">
                <a:solidFill>
                  <a:srgbClr val="333333"/>
                </a:solidFill>
              </a:endParaRPr>
            </a:p>
          </p:txBody>
        </p:sp>
        <p:sp>
          <p:nvSpPr>
            <p:cNvPr id="55" name="Line 20"/>
            <p:cNvSpPr>
              <a:spLocks noChangeShapeType="1"/>
            </p:cNvSpPr>
            <p:nvPr/>
          </p:nvSpPr>
          <p:spPr bwMode="auto">
            <a:xfrm>
              <a:off x="1300" y="1666"/>
              <a:ext cx="0" cy="818"/>
            </a:xfrm>
            <a:prstGeom prst="line">
              <a:avLst/>
            </a:prstGeom>
            <a:noFill/>
            <a:ln w="25400" cap="rnd">
              <a:solidFill>
                <a:schemeClr val="tx1"/>
              </a:solidFill>
              <a:prstDash val="sysDot"/>
              <a:round/>
              <a:headEnd/>
              <a:tailEnd/>
            </a:ln>
            <a:effectLst/>
          </p:spPr>
          <p:txBody>
            <a:bodyPr/>
            <a:lstStyle/>
            <a:p>
              <a:endParaRPr lang="zh-CN" altLang="en-US">
                <a:solidFill>
                  <a:srgbClr val="333333"/>
                </a:solidFill>
              </a:endParaRPr>
            </a:p>
          </p:txBody>
        </p:sp>
        <p:sp>
          <p:nvSpPr>
            <p:cNvPr id="56" name="Line 21"/>
            <p:cNvSpPr>
              <a:spLocks noChangeShapeType="1"/>
            </p:cNvSpPr>
            <p:nvPr/>
          </p:nvSpPr>
          <p:spPr bwMode="auto">
            <a:xfrm>
              <a:off x="2345" y="1684"/>
              <a:ext cx="0" cy="818"/>
            </a:xfrm>
            <a:prstGeom prst="line">
              <a:avLst/>
            </a:prstGeom>
            <a:noFill/>
            <a:ln w="25400" cap="rnd">
              <a:solidFill>
                <a:schemeClr val="tx1"/>
              </a:solidFill>
              <a:prstDash val="sysDot"/>
              <a:round/>
              <a:headEnd/>
              <a:tailEnd/>
            </a:ln>
            <a:effectLst/>
          </p:spPr>
          <p:txBody>
            <a:bodyPr/>
            <a:lstStyle/>
            <a:p>
              <a:endParaRPr lang="zh-CN" altLang="en-US">
                <a:solidFill>
                  <a:srgbClr val="333333"/>
                </a:solidFill>
              </a:endParaRPr>
            </a:p>
          </p:txBody>
        </p:sp>
        <p:sp>
          <p:nvSpPr>
            <p:cNvPr id="57" name="Line 22"/>
            <p:cNvSpPr>
              <a:spLocks noChangeShapeType="1"/>
            </p:cNvSpPr>
            <p:nvPr/>
          </p:nvSpPr>
          <p:spPr bwMode="auto">
            <a:xfrm>
              <a:off x="3405" y="1653"/>
              <a:ext cx="0" cy="818"/>
            </a:xfrm>
            <a:prstGeom prst="line">
              <a:avLst/>
            </a:prstGeom>
            <a:noFill/>
            <a:ln w="25400" cap="rnd">
              <a:solidFill>
                <a:schemeClr val="tx1"/>
              </a:solidFill>
              <a:prstDash val="sysDot"/>
              <a:round/>
              <a:headEnd/>
              <a:tailEnd/>
            </a:ln>
            <a:effectLst/>
          </p:spPr>
          <p:txBody>
            <a:bodyPr/>
            <a:lstStyle/>
            <a:p>
              <a:endParaRPr lang="zh-CN" altLang="en-US">
                <a:solidFill>
                  <a:srgbClr val="333333"/>
                </a:solidFill>
              </a:endParaRPr>
            </a:p>
          </p:txBody>
        </p:sp>
        <p:sp>
          <p:nvSpPr>
            <p:cNvPr id="58" name="Line 23"/>
            <p:cNvSpPr>
              <a:spLocks noChangeShapeType="1"/>
            </p:cNvSpPr>
            <p:nvPr/>
          </p:nvSpPr>
          <p:spPr bwMode="auto">
            <a:xfrm>
              <a:off x="4455" y="1661"/>
              <a:ext cx="0" cy="818"/>
            </a:xfrm>
            <a:prstGeom prst="line">
              <a:avLst/>
            </a:prstGeom>
            <a:noFill/>
            <a:ln w="25400" cap="rnd">
              <a:solidFill>
                <a:schemeClr val="tx1"/>
              </a:solidFill>
              <a:prstDash val="sysDot"/>
              <a:round/>
              <a:headEnd/>
              <a:tailEnd/>
            </a:ln>
            <a:effectLst/>
          </p:spPr>
          <p:txBody>
            <a:bodyPr/>
            <a:lstStyle/>
            <a:p>
              <a:endParaRPr lang="zh-CN" altLang="en-US">
                <a:solidFill>
                  <a:srgbClr val="333333"/>
                </a:solidFill>
              </a:endParaRPr>
            </a:p>
          </p:txBody>
        </p:sp>
        <p:sp>
          <p:nvSpPr>
            <p:cNvPr id="59" name="Rectangle 24"/>
            <p:cNvSpPr>
              <a:spLocks noChangeArrowheads="1"/>
            </p:cNvSpPr>
            <p:nvPr/>
          </p:nvSpPr>
          <p:spPr bwMode="auto">
            <a:xfrm>
              <a:off x="1628" y="1420"/>
              <a:ext cx="350" cy="241"/>
            </a:xfrm>
            <a:prstGeom prst="rect">
              <a:avLst/>
            </a:prstGeom>
            <a:noFill/>
            <a:ln w="9525">
              <a:noFill/>
              <a:miter lim="800000"/>
              <a:headEnd/>
              <a:tailEnd/>
            </a:ln>
            <a:effectLst/>
          </p:spPr>
          <p:txBody>
            <a:bodyPr wrap="none" anchor="ctr"/>
            <a:lstStyle/>
            <a:p>
              <a:pPr algn="ctr">
                <a:spcBef>
                  <a:spcPct val="0"/>
                </a:spcBef>
                <a:buClrTx/>
                <a:buFontTx/>
                <a:buNone/>
              </a:pPr>
              <a:r>
                <a:rPr lang="zh-CN" altLang="en-US">
                  <a:solidFill>
                    <a:srgbClr val="333333"/>
                  </a:solidFill>
                  <a:latin typeface="Arial Narrow" pitchFamily="34" charset="0"/>
                </a:rPr>
                <a:t>计算</a:t>
              </a:r>
            </a:p>
          </p:txBody>
        </p:sp>
        <p:sp>
          <p:nvSpPr>
            <p:cNvPr id="60" name="Rectangle 25"/>
            <p:cNvSpPr>
              <a:spLocks noChangeArrowheads="1"/>
            </p:cNvSpPr>
            <p:nvPr/>
          </p:nvSpPr>
          <p:spPr bwMode="auto">
            <a:xfrm>
              <a:off x="2681" y="1866"/>
              <a:ext cx="350" cy="241"/>
            </a:xfrm>
            <a:prstGeom prst="rect">
              <a:avLst/>
            </a:prstGeom>
            <a:noFill/>
            <a:ln w="9525">
              <a:noFill/>
              <a:miter lim="800000"/>
              <a:headEnd/>
              <a:tailEnd/>
            </a:ln>
            <a:effectLst/>
          </p:spPr>
          <p:txBody>
            <a:bodyPr wrap="none" anchor="ctr"/>
            <a:lstStyle/>
            <a:p>
              <a:pPr algn="ctr">
                <a:spcBef>
                  <a:spcPct val="0"/>
                </a:spcBef>
                <a:buClrTx/>
                <a:buFontTx/>
                <a:buNone/>
              </a:pPr>
              <a:r>
                <a:rPr lang="zh-CN" altLang="en-US">
                  <a:solidFill>
                    <a:srgbClr val="333333"/>
                  </a:solidFill>
                  <a:latin typeface="Arial Narrow" pitchFamily="34" charset="0"/>
                </a:rPr>
                <a:t>打印</a:t>
              </a:r>
            </a:p>
          </p:txBody>
        </p:sp>
        <p:sp>
          <p:nvSpPr>
            <p:cNvPr id="61" name="Rectangle 26"/>
            <p:cNvSpPr>
              <a:spLocks noChangeArrowheads="1"/>
            </p:cNvSpPr>
            <p:nvPr/>
          </p:nvSpPr>
          <p:spPr bwMode="auto">
            <a:xfrm>
              <a:off x="3717" y="1415"/>
              <a:ext cx="350" cy="241"/>
            </a:xfrm>
            <a:prstGeom prst="rect">
              <a:avLst/>
            </a:prstGeom>
            <a:noFill/>
            <a:ln w="9525">
              <a:noFill/>
              <a:miter lim="800000"/>
              <a:headEnd/>
              <a:tailEnd/>
            </a:ln>
            <a:effectLst/>
          </p:spPr>
          <p:txBody>
            <a:bodyPr wrap="none" anchor="ctr"/>
            <a:lstStyle/>
            <a:p>
              <a:pPr algn="ctr">
                <a:spcBef>
                  <a:spcPct val="0"/>
                </a:spcBef>
                <a:buClrTx/>
                <a:buFontTx/>
                <a:buNone/>
              </a:pPr>
              <a:r>
                <a:rPr lang="zh-CN" altLang="en-US">
                  <a:solidFill>
                    <a:srgbClr val="333333"/>
                  </a:solidFill>
                  <a:latin typeface="Arial Narrow" pitchFamily="34" charset="0"/>
                </a:rPr>
                <a:t>计算</a:t>
              </a:r>
            </a:p>
          </p:txBody>
        </p:sp>
      </p:grpSp>
      <p:sp>
        <p:nvSpPr>
          <p:cNvPr id="39"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4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descr="148_4000x5000_zcool"/>
          <p:cNvPicPr>
            <a:picLocks noChangeAspect="1" noChangeArrowheads="1"/>
          </p:cNvPicPr>
          <p:nvPr/>
        </p:nvPicPr>
        <p:blipFill>
          <a:blip r:embed="rId2" cstate="print"/>
          <a:srcRect/>
          <a:stretch>
            <a:fillRect/>
          </a:stretch>
        </p:blipFill>
        <p:spPr bwMode="auto">
          <a:xfrm>
            <a:off x="214282" y="1057241"/>
            <a:ext cx="1785950" cy="1943137"/>
          </a:xfrm>
          <a:prstGeom prst="rect">
            <a:avLst/>
          </a:prstGeom>
          <a:noFill/>
          <a:ln w="9525">
            <a:noFill/>
            <a:miter lim="800000"/>
            <a:headEnd/>
            <a:tailEnd/>
          </a:ln>
        </p:spPr>
      </p:pic>
      <p:sp>
        <p:nvSpPr>
          <p:cNvPr id="10" name="矩形 9"/>
          <p:cNvSpPr/>
          <p:nvPr/>
        </p:nvSpPr>
        <p:spPr>
          <a:xfrm>
            <a:off x="2000232" y="1178709"/>
            <a:ext cx="4500594" cy="1061829"/>
          </a:xfrm>
          <a:prstGeom prst="rect">
            <a:avLst/>
          </a:prstGeom>
        </p:spPr>
        <p:txBody>
          <a:bodyPr wrap="square">
            <a:spAutoFit/>
          </a:bodyPr>
          <a:lstStyle/>
          <a:p>
            <a:pPr algn="l">
              <a:spcAft>
                <a:spcPts val="1800"/>
              </a:spcAft>
              <a:buFont typeface="Wingdings" pitchFamily="2" charset="2"/>
              <a:buChar char="ü"/>
            </a:pPr>
            <a:r>
              <a:rPr lang="zh-CN" altLang="en-US" sz="2400" b="1" kern="0" dirty="0">
                <a:solidFill>
                  <a:srgbClr val="000000"/>
                </a:solidFill>
                <a:latin typeface="Arial"/>
              </a:rPr>
              <a:t>我们为什么需要软件</a:t>
            </a:r>
            <a:r>
              <a:rPr lang="en-US" altLang="zh-CN" sz="2400" b="1" kern="0" dirty="0">
                <a:solidFill>
                  <a:srgbClr val="000000"/>
                </a:solidFill>
                <a:latin typeface="Arial"/>
              </a:rPr>
              <a:t>?</a:t>
            </a:r>
          </a:p>
          <a:p>
            <a:pPr algn="l">
              <a:spcAft>
                <a:spcPts val="1800"/>
              </a:spcAft>
              <a:buFont typeface="Wingdings" pitchFamily="2" charset="2"/>
              <a:buChar char="ü"/>
            </a:pPr>
            <a:r>
              <a:rPr lang="zh-CN" altLang="en-US" sz="2400" b="1" kern="0" dirty="0">
                <a:solidFill>
                  <a:srgbClr val="000000"/>
                </a:solidFill>
                <a:latin typeface="Arial"/>
              </a:rPr>
              <a:t>为什么需要操作系统软件</a:t>
            </a:r>
            <a:r>
              <a:rPr lang="en-US" altLang="zh-CN" sz="2400" b="1" kern="0" dirty="0">
                <a:solidFill>
                  <a:srgbClr val="000000"/>
                </a:solidFill>
                <a:latin typeface="Arial"/>
              </a:rPr>
              <a:t>?</a:t>
            </a:r>
            <a:endParaRPr lang="zh-CN" altLang="en-US" sz="2400" b="1" kern="0" dirty="0">
              <a:solidFill>
                <a:srgbClr val="000000"/>
              </a:solidFill>
              <a:latin typeface="Arial"/>
            </a:endParaRPr>
          </a:p>
        </p:txBody>
      </p:sp>
      <p:pic>
        <p:nvPicPr>
          <p:cNvPr id="34" name="图片 33" descr="玩电脑1"/>
          <p:cNvPicPr>
            <a:picLocks noChangeAspect="1"/>
          </p:cNvPicPr>
          <p:nvPr/>
        </p:nvPicPr>
        <p:blipFill>
          <a:blip r:embed="rId3" cstate="print"/>
          <a:srcRect/>
          <a:stretch>
            <a:fillRect/>
          </a:stretch>
        </p:blipFill>
        <p:spPr>
          <a:xfrm>
            <a:off x="2357422" y="2143122"/>
            <a:ext cx="1427088" cy="759801"/>
          </a:xfrm>
          <a:prstGeom prst="rect">
            <a:avLst/>
          </a:prstGeom>
        </p:spPr>
      </p:pic>
      <p:pic>
        <p:nvPicPr>
          <p:cNvPr id="35" name="图片 34" descr="mouse2.jpg"/>
          <p:cNvPicPr>
            <a:picLocks noChangeAspect="1"/>
          </p:cNvPicPr>
          <p:nvPr/>
        </p:nvPicPr>
        <p:blipFill>
          <a:blip r:embed="rId4" cstate="print"/>
          <a:srcRect/>
          <a:stretch>
            <a:fillRect/>
          </a:stretch>
        </p:blipFill>
        <p:spPr bwMode="auto">
          <a:xfrm>
            <a:off x="4643252" y="2143122"/>
            <a:ext cx="1428947" cy="803678"/>
          </a:xfrm>
          <a:prstGeom prst="rect">
            <a:avLst/>
          </a:prstGeom>
          <a:noFill/>
          <a:ln w="9525">
            <a:noFill/>
            <a:miter lim="800000"/>
            <a:headEnd/>
            <a:tailEnd/>
          </a:ln>
        </p:spPr>
      </p:pic>
      <p:sp>
        <p:nvSpPr>
          <p:cNvPr id="37" name="下箭头 36"/>
          <p:cNvSpPr/>
          <p:nvPr/>
        </p:nvSpPr>
        <p:spPr>
          <a:xfrm rot="5400000" flipV="1">
            <a:off x="4259460" y="2366365"/>
            <a:ext cx="267891" cy="357190"/>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grpSp>
        <p:nvGrpSpPr>
          <p:cNvPr id="2" name="组合 38"/>
          <p:cNvGrpSpPr/>
          <p:nvPr/>
        </p:nvGrpSpPr>
        <p:grpSpPr>
          <a:xfrm>
            <a:off x="6215074" y="2143122"/>
            <a:ext cx="2143140" cy="759801"/>
            <a:chOff x="6215074" y="2857496"/>
            <a:chExt cx="2143140" cy="1013068"/>
          </a:xfrm>
        </p:grpSpPr>
        <p:pic>
          <p:nvPicPr>
            <p:cNvPr id="36" name="图片 35" descr="玩电脑1"/>
            <p:cNvPicPr>
              <a:picLocks noChangeAspect="1"/>
            </p:cNvPicPr>
            <p:nvPr/>
          </p:nvPicPr>
          <p:blipFill>
            <a:blip r:embed="rId5" cstate="print"/>
            <a:srcRect/>
            <a:stretch>
              <a:fillRect/>
            </a:stretch>
          </p:blipFill>
          <p:spPr>
            <a:xfrm flipH="1">
              <a:off x="6929454" y="2857496"/>
              <a:ext cx="1428760" cy="1013068"/>
            </a:xfrm>
            <a:prstGeom prst="rect">
              <a:avLst/>
            </a:prstGeom>
          </p:spPr>
        </p:pic>
        <p:sp>
          <p:nvSpPr>
            <p:cNvPr id="38" name="下箭头 37"/>
            <p:cNvSpPr/>
            <p:nvPr/>
          </p:nvSpPr>
          <p:spPr>
            <a:xfrm rot="5400000">
              <a:off x="6215075" y="3214685"/>
              <a:ext cx="357188" cy="357190"/>
            </a:xfrm>
            <a:prstGeom prst="downArrow">
              <a:avLst/>
            </a:prstGeom>
            <a:solidFill>
              <a:srgbClr val="33993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600"/>
            </a:p>
          </p:txBody>
        </p:sp>
      </p:grpSp>
      <p:grpSp>
        <p:nvGrpSpPr>
          <p:cNvPr id="3" name="Group 5"/>
          <p:cNvGrpSpPr>
            <a:grpSpLocks/>
          </p:cNvGrpSpPr>
          <p:nvPr/>
        </p:nvGrpSpPr>
        <p:grpSpPr bwMode="auto">
          <a:xfrm>
            <a:off x="1071538" y="2984913"/>
            <a:ext cx="7281886" cy="1301349"/>
            <a:chOff x="774" y="1673"/>
            <a:chExt cx="4417" cy="1431"/>
          </a:xfrm>
        </p:grpSpPr>
        <p:sp>
          <p:nvSpPr>
            <p:cNvPr id="40" name="Rectangle 6"/>
            <p:cNvSpPr>
              <a:spLocks noChangeArrowheads="1"/>
            </p:cNvSpPr>
            <p:nvPr/>
          </p:nvSpPr>
          <p:spPr bwMode="auto">
            <a:xfrm>
              <a:off x="801" y="1821"/>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b="1" dirty="0">
                  <a:solidFill>
                    <a:srgbClr val="333333"/>
                  </a:solidFill>
                  <a:latin typeface="Arial Narrow" pitchFamily="34" charset="0"/>
                  <a:ea typeface="宋体" pitchFamily="2" charset="-122"/>
                </a:rPr>
                <a:t>CPU</a:t>
              </a:r>
            </a:p>
          </p:txBody>
        </p:sp>
        <p:sp>
          <p:nvSpPr>
            <p:cNvPr id="62" name="Rectangle 7"/>
            <p:cNvSpPr>
              <a:spLocks noChangeArrowheads="1"/>
            </p:cNvSpPr>
            <p:nvPr/>
          </p:nvSpPr>
          <p:spPr bwMode="auto">
            <a:xfrm>
              <a:off x="774" y="2173"/>
              <a:ext cx="397" cy="264"/>
            </a:xfrm>
            <a:prstGeom prst="rect">
              <a:avLst/>
            </a:prstGeom>
            <a:noFill/>
            <a:ln w="9525">
              <a:noFill/>
              <a:miter lim="800000"/>
              <a:headEnd/>
              <a:tailEnd/>
            </a:ln>
            <a:effectLst/>
          </p:spPr>
          <p:txBody>
            <a:bodyPr wrap="none" anchor="ctr"/>
            <a:lstStyle/>
            <a:p>
              <a:pPr algn="ctr">
                <a:spcBef>
                  <a:spcPct val="0"/>
                </a:spcBef>
                <a:buClrTx/>
                <a:buFontTx/>
                <a:buNone/>
              </a:pPr>
              <a:r>
                <a:rPr lang="zh-CN" altLang="en-US" b="1">
                  <a:solidFill>
                    <a:srgbClr val="333333"/>
                  </a:solidFill>
                  <a:latin typeface="Arial Narrow" pitchFamily="34" charset="0"/>
                </a:rPr>
                <a:t>打印机</a:t>
              </a:r>
            </a:p>
          </p:txBody>
        </p:sp>
        <p:sp>
          <p:nvSpPr>
            <p:cNvPr id="63" name="Line 8"/>
            <p:cNvSpPr>
              <a:spLocks noChangeShapeType="1"/>
            </p:cNvSpPr>
            <p:nvPr/>
          </p:nvSpPr>
          <p:spPr bwMode="auto">
            <a:xfrm>
              <a:off x="1323" y="2786"/>
              <a:ext cx="3807" cy="0"/>
            </a:xfrm>
            <a:prstGeom prst="line">
              <a:avLst/>
            </a:prstGeom>
            <a:noFill/>
            <a:ln w="25400">
              <a:solidFill>
                <a:srgbClr val="0000FF"/>
              </a:solidFill>
              <a:round/>
              <a:headEnd/>
              <a:tailEnd type="triangle" w="med" len="lg"/>
            </a:ln>
            <a:effectLst/>
          </p:spPr>
          <p:txBody>
            <a:bodyPr/>
            <a:lstStyle/>
            <a:p>
              <a:endParaRPr lang="zh-CN" altLang="en-US"/>
            </a:p>
          </p:txBody>
        </p:sp>
        <p:sp>
          <p:nvSpPr>
            <p:cNvPr id="64" name="Line 9"/>
            <p:cNvSpPr>
              <a:spLocks noChangeShapeType="1"/>
            </p:cNvSpPr>
            <p:nvPr/>
          </p:nvSpPr>
          <p:spPr bwMode="auto">
            <a:xfrm>
              <a:off x="1324" y="2754"/>
              <a:ext cx="0" cy="68"/>
            </a:xfrm>
            <a:prstGeom prst="line">
              <a:avLst/>
            </a:prstGeom>
            <a:noFill/>
            <a:ln w="25400">
              <a:solidFill>
                <a:schemeClr val="tx1"/>
              </a:solidFill>
              <a:round/>
              <a:headEnd/>
              <a:tailEnd/>
            </a:ln>
            <a:effectLst/>
          </p:spPr>
          <p:txBody>
            <a:bodyPr/>
            <a:lstStyle/>
            <a:p>
              <a:endParaRPr lang="zh-CN" altLang="en-US"/>
            </a:p>
          </p:txBody>
        </p:sp>
        <p:sp>
          <p:nvSpPr>
            <p:cNvPr id="65" name="Line 10"/>
            <p:cNvSpPr>
              <a:spLocks noChangeShapeType="1"/>
            </p:cNvSpPr>
            <p:nvPr/>
          </p:nvSpPr>
          <p:spPr bwMode="auto">
            <a:xfrm>
              <a:off x="2371" y="2757"/>
              <a:ext cx="0" cy="68"/>
            </a:xfrm>
            <a:prstGeom prst="line">
              <a:avLst/>
            </a:prstGeom>
            <a:noFill/>
            <a:ln w="25400">
              <a:solidFill>
                <a:schemeClr val="tx1"/>
              </a:solidFill>
              <a:round/>
              <a:headEnd/>
              <a:tailEnd/>
            </a:ln>
            <a:effectLst/>
          </p:spPr>
          <p:txBody>
            <a:bodyPr/>
            <a:lstStyle/>
            <a:p>
              <a:endParaRPr lang="zh-CN" altLang="en-US"/>
            </a:p>
          </p:txBody>
        </p:sp>
        <p:sp>
          <p:nvSpPr>
            <p:cNvPr id="66" name="Line 11"/>
            <p:cNvSpPr>
              <a:spLocks noChangeShapeType="1"/>
            </p:cNvSpPr>
            <p:nvPr/>
          </p:nvSpPr>
          <p:spPr bwMode="auto">
            <a:xfrm flipH="1">
              <a:off x="3417" y="2741"/>
              <a:ext cx="7" cy="68"/>
            </a:xfrm>
            <a:prstGeom prst="line">
              <a:avLst/>
            </a:prstGeom>
            <a:noFill/>
            <a:ln w="25400">
              <a:solidFill>
                <a:schemeClr val="tx1"/>
              </a:solidFill>
              <a:round/>
              <a:headEnd/>
              <a:tailEnd/>
            </a:ln>
            <a:effectLst/>
          </p:spPr>
          <p:txBody>
            <a:bodyPr/>
            <a:lstStyle/>
            <a:p>
              <a:endParaRPr lang="zh-CN" altLang="en-US"/>
            </a:p>
          </p:txBody>
        </p:sp>
        <p:sp>
          <p:nvSpPr>
            <p:cNvPr id="67" name="Line 12"/>
            <p:cNvSpPr>
              <a:spLocks noChangeShapeType="1"/>
            </p:cNvSpPr>
            <p:nvPr/>
          </p:nvSpPr>
          <p:spPr bwMode="auto">
            <a:xfrm flipH="1">
              <a:off x="4470" y="2752"/>
              <a:ext cx="7" cy="60"/>
            </a:xfrm>
            <a:prstGeom prst="line">
              <a:avLst/>
            </a:prstGeom>
            <a:noFill/>
            <a:ln w="25400">
              <a:solidFill>
                <a:schemeClr val="tx1"/>
              </a:solidFill>
              <a:round/>
              <a:headEnd/>
              <a:tailEnd/>
            </a:ln>
            <a:effectLst/>
          </p:spPr>
          <p:txBody>
            <a:bodyPr/>
            <a:lstStyle/>
            <a:p>
              <a:endParaRPr lang="zh-CN" altLang="en-US"/>
            </a:p>
          </p:txBody>
        </p:sp>
        <p:sp>
          <p:nvSpPr>
            <p:cNvPr id="68" name="Rectangle 13"/>
            <p:cNvSpPr>
              <a:spLocks noChangeArrowheads="1"/>
            </p:cNvSpPr>
            <p:nvPr/>
          </p:nvSpPr>
          <p:spPr bwMode="auto">
            <a:xfrm>
              <a:off x="1176" y="2842"/>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dirty="0">
                  <a:solidFill>
                    <a:srgbClr val="333333"/>
                  </a:solidFill>
                  <a:latin typeface="Times New Roman" pitchFamily="18" charset="0"/>
                  <a:ea typeface="宋体" pitchFamily="2" charset="-122"/>
                </a:rPr>
                <a:t>T</a:t>
              </a:r>
              <a:r>
                <a:rPr lang="en-US" altLang="zh-CN" sz="2400" baseline="-30000" dirty="0">
                  <a:solidFill>
                    <a:srgbClr val="333333"/>
                  </a:solidFill>
                  <a:latin typeface="Times New Roman" pitchFamily="18" charset="0"/>
                  <a:ea typeface="宋体" pitchFamily="2" charset="-122"/>
                </a:rPr>
                <a:t>0</a:t>
              </a:r>
            </a:p>
          </p:txBody>
        </p:sp>
        <p:sp>
          <p:nvSpPr>
            <p:cNvPr id="69" name="Rectangle 14"/>
            <p:cNvSpPr>
              <a:spLocks noChangeArrowheads="1"/>
            </p:cNvSpPr>
            <p:nvPr/>
          </p:nvSpPr>
          <p:spPr bwMode="auto">
            <a:xfrm>
              <a:off x="2221" y="2860"/>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1</a:t>
              </a:r>
            </a:p>
          </p:txBody>
        </p:sp>
        <p:sp>
          <p:nvSpPr>
            <p:cNvPr id="70" name="Rectangle 15"/>
            <p:cNvSpPr>
              <a:spLocks noChangeArrowheads="1"/>
            </p:cNvSpPr>
            <p:nvPr/>
          </p:nvSpPr>
          <p:spPr bwMode="auto">
            <a:xfrm>
              <a:off x="3290" y="2879"/>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3</a:t>
              </a:r>
            </a:p>
          </p:txBody>
        </p:sp>
        <p:sp>
          <p:nvSpPr>
            <p:cNvPr id="71" name="Rectangle 16"/>
            <p:cNvSpPr>
              <a:spLocks noChangeArrowheads="1"/>
            </p:cNvSpPr>
            <p:nvPr/>
          </p:nvSpPr>
          <p:spPr bwMode="auto">
            <a:xfrm>
              <a:off x="4336" y="2858"/>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5</a:t>
              </a:r>
            </a:p>
          </p:txBody>
        </p:sp>
        <p:sp>
          <p:nvSpPr>
            <p:cNvPr id="72" name="Line 17"/>
            <p:cNvSpPr>
              <a:spLocks noChangeShapeType="1"/>
            </p:cNvSpPr>
            <p:nvPr/>
          </p:nvSpPr>
          <p:spPr bwMode="auto">
            <a:xfrm>
              <a:off x="1324" y="1945"/>
              <a:ext cx="1059" cy="0"/>
            </a:xfrm>
            <a:prstGeom prst="line">
              <a:avLst/>
            </a:prstGeom>
            <a:noFill/>
            <a:ln w="38100">
              <a:solidFill>
                <a:srgbClr val="FF0000"/>
              </a:solidFill>
              <a:round/>
              <a:headEnd/>
              <a:tailEnd/>
            </a:ln>
            <a:effectLst/>
          </p:spPr>
          <p:txBody>
            <a:bodyPr/>
            <a:lstStyle/>
            <a:p>
              <a:endParaRPr lang="zh-CN" altLang="en-US"/>
            </a:p>
          </p:txBody>
        </p:sp>
        <p:sp>
          <p:nvSpPr>
            <p:cNvPr id="73" name="Line 18"/>
            <p:cNvSpPr>
              <a:spLocks noChangeShapeType="1"/>
            </p:cNvSpPr>
            <p:nvPr/>
          </p:nvSpPr>
          <p:spPr bwMode="auto">
            <a:xfrm>
              <a:off x="2362" y="2306"/>
              <a:ext cx="1059" cy="0"/>
            </a:xfrm>
            <a:prstGeom prst="line">
              <a:avLst/>
            </a:prstGeom>
            <a:noFill/>
            <a:ln w="38100">
              <a:solidFill>
                <a:srgbClr val="FF0000"/>
              </a:solidFill>
              <a:round/>
              <a:headEnd/>
              <a:tailEnd/>
            </a:ln>
            <a:effectLst/>
          </p:spPr>
          <p:txBody>
            <a:bodyPr/>
            <a:lstStyle/>
            <a:p>
              <a:endParaRPr lang="zh-CN" altLang="en-US"/>
            </a:p>
          </p:txBody>
        </p:sp>
        <p:sp>
          <p:nvSpPr>
            <p:cNvPr id="74" name="Line 19"/>
            <p:cNvSpPr>
              <a:spLocks noChangeShapeType="1"/>
            </p:cNvSpPr>
            <p:nvPr/>
          </p:nvSpPr>
          <p:spPr bwMode="auto">
            <a:xfrm>
              <a:off x="3427" y="1924"/>
              <a:ext cx="1059" cy="0"/>
            </a:xfrm>
            <a:prstGeom prst="line">
              <a:avLst/>
            </a:prstGeom>
            <a:noFill/>
            <a:ln w="38100">
              <a:solidFill>
                <a:srgbClr val="FF0000"/>
              </a:solidFill>
              <a:round/>
              <a:headEnd/>
              <a:tailEnd/>
            </a:ln>
            <a:effectLst/>
          </p:spPr>
          <p:txBody>
            <a:bodyPr/>
            <a:lstStyle/>
            <a:p>
              <a:endParaRPr lang="zh-CN" altLang="en-US"/>
            </a:p>
          </p:txBody>
        </p:sp>
        <p:sp>
          <p:nvSpPr>
            <p:cNvPr id="75" name="Line 20"/>
            <p:cNvSpPr>
              <a:spLocks noChangeShapeType="1"/>
            </p:cNvSpPr>
            <p:nvPr/>
          </p:nvSpPr>
          <p:spPr bwMode="auto">
            <a:xfrm>
              <a:off x="1324" y="1938"/>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76" name="Line 21"/>
            <p:cNvSpPr>
              <a:spLocks noChangeShapeType="1"/>
            </p:cNvSpPr>
            <p:nvPr/>
          </p:nvSpPr>
          <p:spPr bwMode="auto">
            <a:xfrm>
              <a:off x="2369" y="1956"/>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77" name="Line 22"/>
            <p:cNvSpPr>
              <a:spLocks noChangeShapeType="1"/>
            </p:cNvSpPr>
            <p:nvPr/>
          </p:nvSpPr>
          <p:spPr bwMode="auto">
            <a:xfrm>
              <a:off x="3429" y="1925"/>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78" name="Line 23"/>
            <p:cNvSpPr>
              <a:spLocks noChangeShapeType="1"/>
            </p:cNvSpPr>
            <p:nvPr/>
          </p:nvSpPr>
          <p:spPr bwMode="auto">
            <a:xfrm>
              <a:off x="4479" y="1933"/>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79" name="Rectangle 24"/>
            <p:cNvSpPr>
              <a:spLocks noChangeArrowheads="1"/>
            </p:cNvSpPr>
            <p:nvPr/>
          </p:nvSpPr>
          <p:spPr bwMode="auto">
            <a:xfrm>
              <a:off x="1652" y="1692"/>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FF0000"/>
                  </a:solidFill>
                  <a:latin typeface="黑体" pitchFamily="49" charset="-122"/>
                </a:rPr>
                <a:t>A</a:t>
              </a:r>
              <a:r>
                <a:rPr lang="zh-CN" altLang="en-US">
                  <a:solidFill>
                    <a:srgbClr val="FF0000"/>
                  </a:solidFill>
                  <a:latin typeface="黑体" pitchFamily="49" charset="-122"/>
                </a:rPr>
                <a:t>计算</a:t>
              </a:r>
            </a:p>
          </p:txBody>
        </p:sp>
        <p:sp>
          <p:nvSpPr>
            <p:cNvPr id="80" name="Rectangle 25"/>
            <p:cNvSpPr>
              <a:spLocks noChangeArrowheads="1"/>
            </p:cNvSpPr>
            <p:nvPr/>
          </p:nvSpPr>
          <p:spPr bwMode="auto">
            <a:xfrm>
              <a:off x="2611" y="2052"/>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FF0000"/>
                  </a:solidFill>
                  <a:latin typeface="黑体" pitchFamily="49" charset="-122"/>
                </a:rPr>
                <a:t>A</a:t>
              </a:r>
              <a:r>
                <a:rPr lang="zh-CN" altLang="en-US">
                  <a:solidFill>
                    <a:srgbClr val="FF0000"/>
                  </a:solidFill>
                  <a:latin typeface="黑体" pitchFamily="49" charset="-122"/>
                </a:rPr>
                <a:t>打印</a:t>
              </a:r>
            </a:p>
          </p:txBody>
        </p:sp>
        <p:sp>
          <p:nvSpPr>
            <p:cNvPr id="81" name="Rectangle 26"/>
            <p:cNvSpPr>
              <a:spLocks noChangeArrowheads="1"/>
            </p:cNvSpPr>
            <p:nvPr/>
          </p:nvSpPr>
          <p:spPr bwMode="auto">
            <a:xfrm>
              <a:off x="3741" y="1687"/>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FF0000"/>
                  </a:solidFill>
                  <a:latin typeface="黑体" pitchFamily="49" charset="-122"/>
                </a:rPr>
                <a:t>A</a:t>
              </a:r>
              <a:r>
                <a:rPr lang="zh-CN" altLang="en-US">
                  <a:solidFill>
                    <a:srgbClr val="FF0000"/>
                  </a:solidFill>
                  <a:latin typeface="黑体" pitchFamily="49" charset="-122"/>
                </a:rPr>
                <a:t>计算</a:t>
              </a:r>
            </a:p>
          </p:txBody>
        </p:sp>
        <p:sp>
          <p:nvSpPr>
            <p:cNvPr id="82" name="Line 27"/>
            <p:cNvSpPr>
              <a:spLocks noChangeShapeType="1"/>
            </p:cNvSpPr>
            <p:nvPr/>
          </p:nvSpPr>
          <p:spPr bwMode="auto">
            <a:xfrm>
              <a:off x="2355" y="1948"/>
              <a:ext cx="709" cy="0"/>
            </a:xfrm>
            <a:prstGeom prst="line">
              <a:avLst/>
            </a:prstGeom>
            <a:noFill/>
            <a:ln w="38100">
              <a:solidFill>
                <a:srgbClr val="3366FF"/>
              </a:solidFill>
              <a:round/>
              <a:headEnd/>
              <a:tailEnd/>
            </a:ln>
            <a:effectLst/>
          </p:spPr>
          <p:txBody>
            <a:bodyPr/>
            <a:lstStyle/>
            <a:p>
              <a:endParaRPr lang="zh-CN" altLang="en-US"/>
            </a:p>
          </p:txBody>
        </p:sp>
        <p:sp>
          <p:nvSpPr>
            <p:cNvPr id="83" name="Rectangle 28"/>
            <p:cNvSpPr>
              <a:spLocks noChangeArrowheads="1"/>
            </p:cNvSpPr>
            <p:nvPr/>
          </p:nvSpPr>
          <p:spPr bwMode="auto">
            <a:xfrm>
              <a:off x="2480" y="1702"/>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000099"/>
                  </a:solidFill>
                  <a:latin typeface="黑体" pitchFamily="49" charset="-122"/>
                </a:rPr>
                <a:t>B</a:t>
              </a:r>
              <a:r>
                <a:rPr lang="zh-CN" altLang="en-US">
                  <a:solidFill>
                    <a:srgbClr val="000099"/>
                  </a:solidFill>
                  <a:latin typeface="黑体" pitchFamily="49" charset="-122"/>
                </a:rPr>
                <a:t>计算</a:t>
              </a:r>
            </a:p>
          </p:txBody>
        </p:sp>
        <p:sp>
          <p:nvSpPr>
            <p:cNvPr id="84" name="Rectangle 29"/>
            <p:cNvSpPr>
              <a:spLocks noChangeArrowheads="1"/>
            </p:cNvSpPr>
            <p:nvPr/>
          </p:nvSpPr>
          <p:spPr bwMode="auto">
            <a:xfrm>
              <a:off x="777" y="2463"/>
              <a:ext cx="397" cy="264"/>
            </a:xfrm>
            <a:prstGeom prst="rect">
              <a:avLst/>
            </a:prstGeom>
            <a:noFill/>
            <a:ln w="9525">
              <a:noFill/>
              <a:miter lim="800000"/>
              <a:headEnd/>
              <a:tailEnd/>
            </a:ln>
            <a:effectLst/>
          </p:spPr>
          <p:txBody>
            <a:bodyPr wrap="none" anchor="ctr"/>
            <a:lstStyle/>
            <a:p>
              <a:pPr algn="ctr">
                <a:spcBef>
                  <a:spcPct val="0"/>
                </a:spcBef>
                <a:buClrTx/>
                <a:buFontTx/>
                <a:buNone/>
              </a:pPr>
              <a:r>
                <a:rPr lang="zh-CN" altLang="en-US" b="1">
                  <a:solidFill>
                    <a:srgbClr val="333333"/>
                  </a:solidFill>
                  <a:latin typeface="Arial Narrow" pitchFamily="34" charset="0"/>
                </a:rPr>
                <a:t>显示器</a:t>
              </a:r>
            </a:p>
          </p:txBody>
        </p:sp>
        <p:sp>
          <p:nvSpPr>
            <p:cNvPr id="85" name="Line 30"/>
            <p:cNvSpPr>
              <a:spLocks noChangeShapeType="1"/>
            </p:cNvSpPr>
            <p:nvPr/>
          </p:nvSpPr>
          <p:spPr bwMode="auto">
            <a:xfrm>
              <a:off x="3050" y="2589"/>
              <a:ext cx="709" cy="0"/>
            </a:xfrm>
            <a:prstGeom prst="line">
              <a:avLst/>
            </a:prstGeom>
            <a:noFill/>
            <a:ln w="38100">
              <a:solidFill>
                <a:srgbClr val="3366FF"/>
              </a:solidFill>
              <a:round/>
              <a:headEnd/>
              <a:tailEnd/>
            </a:ln>
            <a:effectLst/>
          </p:spPr>
          <p:txBody>
            <a:bodyPr/>
            <a:lstStyle/>
            <a:p>
              <a:endParaRPr lang="zh-CN" altLang="en-US"/>
            </a:p>
          </p:txBody>
        </p:sp>
        <p:sp>
          <p:nvSpPr>
            <p:cNvPr id="86" name="Line 31"/>
            <p:cNvSpPr>
              <a:spLocks noChangeShapeType="1"/>
            </p:cNvSpPr>
            <p:nvPr/>
          </p:nvSpPr>
          <p:spPr bwMode="auto">
            <a:xfrm>
              <a:off x="4482" y="1920"/>
              <a:ext cx="709" cy="0"/>
            </a:xfrm>
            <a:prstGeom prst="line">
              <a:avLst/>
            </a:prstGeom>
            <a:noFill/>
            <a:ln w="38100">
              <a:solidFill>
                <a:srgbClr val="3366FF"/>
              </a:solidFill>
              <a:round/>
              <a:headEnd/>
              <a:tailEnd/>
            </a:ln>
            <a:effectLst/>
          </p:spPr>
          <p:txBody>
            <a:bodyPr/>
            <a:lstStyle/>
            <a:p>
              <a:endParaRPr lang="zh-CN" altLang="en-US"/>
            </a:p>
          </p:txBody>
        </p:sp>
        <p:sp>
          <p:nvSpPr>
            <p:cNvPr id="87" name="Rectangle 32"/>
            <p:cNvSpPr>
              <a:spLocks noChangeArrowheads="1"/>
            </p:cNvSpPr>
            <p:nvPr/>
          </p:nvSpPr>
          <p:spPr bwMode="auto">
            <a:xfrm>
              <a:off x="4623" y="1673"/>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000099"/>
                  </a:solidFill>
                  <a:latin typeface="黑体" pitchFamily="49" charset="-122"/>
                </a:rPr>
                <a:t>B</a:t>
              </a:r>
              <a:r>
                <a:rPr lang="zh-CN" altLang="en-US">
                  <a:solidFill>
                    <a:srgbClr val="000099"/>
                  </a:solidFill>
                  <a:latin typeface="黑体" pitchFamily="49" charset="-122"/>
                </a:rPr>
                <a:t>计算</a:t>
              </a:r>
            </a:p>
          </p:txBody>
        </p:sp>
        <p:sp>
          <p:nvSpPr>
            <p:cNvPr id="88" name="Line 33"/>
            <p:cNvSpPr>
              <a:spLocks noChangeShapeType="1"/>
            </p:cNvSpPr>
            <p:nvPr/>
          </p:nvSpPr>
          <p:spPr bwMode="auto">
            <a:xfrm>
              <a:off x="3056" y="1936"/>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89" name="Line 34"/>
            <p:cNvSpPr>
              <a:spLocks noChangeShapeType="1"/>
            </p:cNvSpPr>
            <p:nvPr/>
          </p:nvSpPr>
          <p:spPr bwMode="auto">
            <a:xfrm>
              <a:off x="3749" y="1951"/>
              <a:ext cx="0" cy="818"/>
            </a:xfrm>
            <a:prstGeom prst="line">
              <a:avLst/>
            </a:prstGeom>
            <a:noFill/>
            <a:ln w="25400" cap="rnd">
              <a:solidFill>
                <a:schemeClr val="tx1"/>
              </a:solidFill>
              <a:prstDash val="sysDot"/>
              <a:round/>
              <a:headEnd/>
              <a:tailEnd/>
            </a:ln>
            <a:effectLst/>
          </p:spPr>
          <p:txBody>
            <a:bodyPr/>
            <a:lstStyle/>
            <a:p>
              <a:endParaRPr lang="zh-CN" altLang="en-US"/>
            </a:p>
          </p:txBody>
        </p:sp>
        <p:sp>
          <p:nvSpPr>
            <p:cNvPr id="90" name="Line 35"/>
            <p:cNvSpPr>
              <a:spLocks noChangeShapeType="1"/>
            </p:cNvSpPr>
            <p:nvPr/>
          </p:nvSpPr>
          <p:spPr bwMode="auto">
            <a:xfrm flipH="1">
              <a:off x="3054" y="2744"/>
              <a:ext cx="7" cy="68"/>
            </a:xfrm>
            <a:prstGeom prst="line">
              <a:avLst/>
            </a:prstGeom>
            <a:noFill/>
            <a:ln w="25400">
              <a:solidFill>
                <a:schemeClr val="tx1"/>
              </a:solidFill>
              <a:round/>
              <a:headEnd/>
              <a:tailEnd/>
            </a:ln>
            <a:effectLst/>
          </p:spPr>
          <p:txBody>
            <a:bodyPr/>
            <a:lstStyle/>
            <a:p>
              <a:endParaRPr lang="zh-CN" altLang="en-US"/>
            </a:p>
          </p:txBody>
        </p:sp>
        <p:sp>
          <p:nvSpPr>
            <p:cNvPr id="91" name="Line 36"/>
            <p:cNvSpPr>
              <a:spLocks noChangeShapeType="1"/>
            </p:cNvSpPr>
            <p:nvPr/>
          </p:nvSpPr>
          <p:spPr bwMode="auto">
            <a:xfrm flipH="1">
              <a:off x="3754" y="2759"/>
              <a:ext cx="7" cy="68"/>
            </a:xfrm>
            <a:prstGeom prst="line">
              <a:avLst/>
            </a:prstGeom>
            <a:noFill/>
            <a:ln w="25400">
              <a:solidFill>
                <a:schemeClr val="tx1"/>
              </a:solidFill>
              <a:round/>
              <a:headEnd/>
              <a:tailEnd/>
            </a:ln>
            <a:effectLst/>
          </p:spPr>
          <p:txBody>
            <a:bodyPr/>
            <a:lstStyle/>
            <a:p>
              <a:endParaRPr lang="zh-CN" altLang="en-US"/>
            </a:p>
          </p:txBody>
        </p:sp>
        <p:sp>
          <p:nvSpPr>
            <p:cNvPr id="92" name="Rectangle 37"/>
            <p:cNvSpPr>
              <a:spLocks noChangeArrowheads="1"/>
            </p:cNvSpPr>
            <p:nvPr/>
          </p:nvSpPr>
          <p:spPr bwMode="auto">
            <a:xfrm>
              <a:off x="2927" y="2875"/>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2</a:t>
              </a:r>
            </a:p>
          </p:txBody>
        </p:sp>
        <p:sp>
          <p:nvSpPr>
            <p:cNvPr id="93" name="Rectangle 38"/>
            <p:cNvSpPr>
              <a:spLocks noChangeArrowheads="1"/>
            </p:cNvSpPr>
            <p:nvPr/>
          </p:nvSpPr>
          <p:spPr bwMode="auto">
            <a:xfrm>
              <a:off x="3611" y="2874"/>
              <a:ext cx="280" cy="225"/>
            </a:xfrm>
            <a:prstGeom prst="rect">
              <a:avLst/>
            </a:prstGeom>
            <a:noFill/>
            <a:ln w="9525">
              <a:noFill/>
              <a:miter lim="800000"/>
              <a:headEnd/>
              <a:tailEnd/>
            </a:ln>
            <a:effectLst/>
          </p:spPr>
          <p:txBody>
            <a:bodyPr wrap="none" anchor="ctr"/>
            <a:lstStyle/>
            <a:p>
              <a:pPr algn="ctr">
                <a:spcBef>
                  <a:spcPct val="0"/>
                </a:spcBef>
                <a:buClrTx/>
                <a:buFontTx/>
                <a:buNone/>
              </a:pPr>
              <a:r>
                <a:rPr lang="en-US" altLang="zh-CN" sz="2400">
                  <a:solidFill>
                    <a:srgbClr val="333333"/>
                  </a:solidFill>
                  <a:latin typeface="Times New Roman" pitchFamily="18" charset="0"/>
                  <a:ea typeface="宋体" pitchFamily="2" charset="-122"/>
                </a:rPr>
                <a:t>T</a:t>
              </a:r>
              <a:r>
                <a:rPr lang="en-US" altLang="zh-CN" sz="2400" baseline="-30000">
                  <a:solidFill>
                    <a:srgbClr val="333333"/>
                  </a:solidFill>
                  <a:latin typeface="Times New Roman" pitchFamily="18" charset="0"/>
                  <a:ea typeface="宋体" pitchFamily="2" charset="-122"/>
                </a:rPr>
                <a:t>4</a:t>
              </a:r>
            </a:p>
          </p:txBody>
        </p:sp>
        <p:sp>
          <p:nvSpPr>
            <p:cNvPr id="94" name="Rectangle 39"/>
            <p:cNvSpPr>
              <a:spLocks noChangeArrowheads="1"/>
            </p:cNvSpPr>
            <p:nvPr/>
          </p:nvSpPr>
          <p:spPr bwMode="auto">
            <a:xfrm>
              <a:off x="3244" y="2343"/>
              <a:ext cx="350" cy="241"/>
            </a:xfrm>
            <a:prstGeom prst="rect">
              <a:avLst/>
            </a:prstGeom>
            <a:noFill/>
            <a:ln w="9525">
              <a:noFill/>
              <a:miter lim="800000"/>
              <a:headEnd/>
              <a:tailEnd/>
            </a:ln>
            <a:effectLst/>
          </p:spPr>
          <p:txBody>
            <a:bodyPr wrap="none" anchor="ctr"/>
            <a:lstStyle/>
            <a:p>
              <a:pPr algn="ctr">
                <a:spcBef>
                  <a:spcPct val="0"/>
                </a:spcBef>
                <a:buClrTx/>
                <a:buFontTx/>
                <a:buNone/>
              </a:pPr>
              <a:r>
                <a:rPr lang="en-US" altLang="zh-CN">
                  <a:solidFill>
                    <a:srgbClr val="000099"/>
                  </a:solidFill>
                  <a:latin typeface="黑体" pitchFamily="49" charset="-122"/>
                </a:rPr>
                <a:t>B</a:t>
              </a:r>
              <a:r>
                <a:rPr lang="zh-CN" altLang="en-US">
                  <a:solidFill>
                    <a:srgbClr val="000099"/>
                  </a:solidFill>
                  <a:latin typeface="黑体" pitchFamily="49" charset="-122"/>
                </a:rPr>
                <a:t>显示</a:t>
              </a:r>
            </a:p>
          </p:txBody>
        </p:sp>
      </p:grpSp>
      <p:sp>
        <p:nvSpPr>
          <p:cNvPr id="95" name="矩形 94"/>
          <p:cNvSpPr/>
          <p:nvPr/>
        </p:nvSpPr>
        <p:spPr>
          <a:xfrm>
            <a:off x="571472" y="4357700"/>
            <a:ext cx="7929618" cy="400110"/>
          </a:xfrm>
          <a:prstGeom prst="rect">
            <a:avLst/>
          </a:prstGeom>
        </p:spPr>
        <p:txBody>
          <a:bodyPr wrap="square">
            <a:spAutoFit/>
          </a:bodyPr>
          <a:lstStyle/>
          <a:p>
            <a:pPr>
              <a:spcAft>
                <a:spcPts val="1800"/>
              </a:spcAft>
              <a:buFont typeface="Wingdings" pitchFamily="2" charset="2"/>
              <a:buChar char="u"/>
            </a:pPr>
            <a:r>
              <a:rPr lang="zh-CN" altLang="en-US" sz="2000" b="1" kern="0" dirty="0">
                <a:solidFill>
                  <a:srgbClr val="FF0000"/>
                </a:solidFill>
                <a:latin typeface="微软雅黑" pitchFamily="34" charset="-122"/>
                <a:ea typeface="微软雅黑" pitchFamily="34" charset="-122"/>
              </a:rPr>
              <a:t> 共享资源思想。制定规范，让不同使用者可以共享使用硬件</a:t>
            </a:r>
          </a:p>
        </p:txBody>
      </p:sp>
      <p:sp>
        <p:nvSpPr>
          <p:cNvPr id="48" name="Rectangle 2"/>
          <p:cNvSpPr txBox="1">
            <a:spLocks noChangeArrowheads="1"/>
          </p:cNvSpPr>
          <p:nvPr/>
        </p:nvSpPr>
        <p:spPr bwMode="gray">
          <a:xfrm>
            <a:off x="214282" y="178594"/>
            <a:ext cx="7382054"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latin typeface="黑体" pitchFamily="49" charset="-122"/>
                <a:ea typeface="黑体" pitchFamily="49" charset="-122"/>
              </a:rPr>
              <a:t>3.4.2 </a:t>
            </a:r>
            <a:r>
              <a:rPr lang="zh-CN" altLang="en-US" sz="3600" b="1" kern="0" dirty="0">
                <a:solidFill>
                  <a:srgbClr val="FFFFFF"/>
                </a:solidFill>
                <a:latin typeface="黑体" pitchFamily="49" charset="-122"/>
                <a:ea typeface="黑体" pitchFamily="49" charset="-122"/>
              </a:rPr>
              <a:t>软件系统</a:t>
            </a:r>
            <a:r>
              <a:rPr lang="en-US" altLang="zh-CN" sz="2800" b="1" kern="0" dirty="0">
                <a:solidFill>
                  <a:srgbClr val="FFFF00"/>
                </a:solidFill>
                <a:ea typeface="黑体" pitchFamily="2" charset="-122"/>
              </a:rPr>
              <a:t>——</a:t>
            </a:r>
            <a:r>
              <a:rPr lang="zh-CN" altLang="en-US" sz="2800" b="1" kern="0" dirty="0">
                <a:solidFill>
                  <a:srgbClr val="FFFF00"/>
                </a:solidFill>
                <a:ea typeface="黑体" pitchFamily="2" charset="-122"/>
              </a:rPr>
              <a:t>操作系统</a:t>
            </a:r>
            <a:endParaRPr lang="en-US" altLang="zh-CN" sz="2800" b="1" kern="0" dirty="0">
              <a:solidFill>
                <a:srgbClr val="FFFF00"/>
              </a:solidFill>
              <a:ea typeface="宋体" pitchFamily="2" charset="-122"/>
            </a:endParaRPr>
          </a:p>
        </p:txBody>
      </p:sp>
      <p:sp>
        <p:nvSpPr>
          <p:cNvPr id="4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blinds(horizontal)">
                                      <p:cBhvr>
                                        <p:cTn id="1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theme/theme1.xml><?xml version="1.0" encoding="utf-8"?>
<a:theme xmlns:a="http://schemas.openxmlformats.org/drawingml/2006/main" name="演示文稿2">
  <a:themeElements>
    <a:clrScheme name="自定义 3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9A4"/>
      </a:hlink>
      <a:folHlink>
        <a:srgbClr val="1597EF"/>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演示文稿2</Template>
  <TotalTime>4840</TotalTime>
  <Words>12622</Words>
  <Application>Microsoft Office PowerPoint</Application>
  <PresentationFormat>全屏显示(16:9)</PresentationFormat>
  <Paragraphs>1334</Paragraphs>
  <Slides>156</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156</vt:i4>
      </vt:variant>
    </vt:vector>
  </HeadingPairs>
  <TitlesOfParts>
    <vt:vector size="176" baseType="lpstr">
      <vt:lpstr>仿宋_GB2312</vt:lpstr>
      <vt:lpstr>黑体</vt:lpstr>
      <vt:lpstr>华文琥珀</vt:lpstr>
      <vt:lpstr>华文楷体</vt:lpstr>
      <vt:lpstr>楷体_GB2312</vt:lpstr>
      <vt:lpstr>隶书</vt:lpstr>
      <vt:lpstr>宋体</vt:lpstr>
      <vt:lpstr>微软雅黑</vt:lpstr>
      <vt:lpstr>Arial</vt:lpstr>
      <vt:lpstr>Arial Narrow</vt:lpstr>
      <vt:lpstr>Calibri</vt:lpstr>
      <vt:lpstr>Tahoma</vt:lpstr>
      <vt:lpstr>Times New Roman</vt:lpstr>
      <vt:lpstr>Trebuchet MS</vt:lpstr>
      <vt:lpstr>Wingdings</vt:lpstr>
      <vt:lpstr>演示文稿2</vt:lpstr>
      <vt:lpstr>文档</vt:lpstr>
      <vt:lpstr>Visio</vt:lpstr>
      <vt:lpstr>Picture2</vt:lpstr>
      <vt:lpstr>Microsoft Visio 2003-2010 Drawing</vt:lpstr>
      <vt:lpstr>第3章  计算机系统与系统思维</vt:lpstr>
      <vt:lpstr>第三章  计算机系统与系统思维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ASCII和Unicode如何体现抽象三性质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内存储器（RAM）和（ROM）</vt:lpstr>
      <vt:lpstr>PowerPoint 演示文稿</vt:lpstr>
      <vt:lpstr>PowerPoint 演示文稿</vt:lpstr>
      <vt:lpstr>高速缓存（Cache）</vt:lpstr>
      <vt:lpstr>外存储器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PCI、AGP和PCIE比较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主存储器与外存储器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软件系统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Unix</vt:lpstr>
      <vt:lpstr>MS-DOS</vt:lpstr>
      <vt:lpstr>Windows</vt:lpstr>
      <vt:lpstr>Windows特点</vt:lpstr>
      <vt:lpstr>Linux</vt:lpstr>
      <vt:lpstr>Mac OS</vt:lpstr>
      <vt:lpstr>iOS</vt:lpstr>
      <vt:lpstr>Android</vt:lpstr>
      <vt:lpstr>Chrome 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杭州电子科技大学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《计算机与计算思维导论》教材配套PPT课件</dc:title>
  <dc:subject>《计算机与计算思维导论》教材配套PPT课件</dc:subject>
  <dc:creator>郭艳华</dc:creator>
  <dc:description>大学计算机基础课程教学资源</dc:description>
  <cp:lastModifiedBy>linfu</cp:lastModifiedBy>
  <cp:revision>621</cp:revision>
  <dcterms:created xsi:type="dcterms:W3CDTF">2014-07-31T06:32:58Z</dcterms:created>
  <dcterms:modified xsi:type="dcterms:W3CDTF">2020-10-27T08:04:54Z</dcterms:modified>
  <cp:category>大学计算机基础课程教学资源</cp:category>
</cp:coreProperties>
</file>